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57" r:id="rId2"/>
    <p:sldId id="256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6" d="100"/>
          <a:sy n="36" d="100"/>
        </p:scale>
        <p:origin x="-3544" y="-1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70ADC9B-620D-40B6-93F6-528AD2F35DFA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09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1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10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11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2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3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4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5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6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7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8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68BA2-D845-4793-B8E3-46259537F967}" type="slidenum">
              <a:rPr lang="fr-FR"/>
              <a:pPr/>
              <a:t>9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131CDC-0D8F-41B5-A5A0-085C2ECC4CD6}" type="slidenum">
              <a:rPr lang="fr-FR"/>
              <a:pPr/>
              <a:t>‹Nr.›</a:t>
            </a:fld>
            <a:endParaRPr lang="fr-FR"/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380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80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80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56DDB-2293-4A9F-8836-D03A5FD300D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1200150"/>
            <a:ext cx="2068512" cy="4930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0" y="1200150"/>
            <a:ext cx="6053138" cy="4930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CDD3B-2F53-49B3-A63F-CA846A2F6DE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BEE60-4220-4672-A10A-6E44AD51299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DA32F-5D48-46AE-B1A1-A04056A226EB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185B4-8839-4F61-82A2-8BE26CF256A3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0666-3149-4334-A4FC-FB0DEE6AB7C6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36D12-831A-40BF-96D9-690A3D6133E1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0FCED-C86F-4489-A04B-238D2D038902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A5DA2-BEAA-466B-A7A0-683D7DC2112A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EEBB0-A9C9-43E6-AA25-54908F7CD0B4}" type="slidenum">
              <a:rPr lang="fr-FR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081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fr-FR"/>
              <a:t>test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8494B44-38F5-4CD6-8833-C2E71FF98C20}" type="slidenum">
              <a:rPr lang="fr-FR"/>
              <a:pPr/>
              <a:t>‹Nr.›</a:t>
            </a:fld>
            <a:endParaRPr lang="fr-F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pic>
        <p:nvPicPr>
          <p:cNvPr id="32777" name="Picture 9" descr="CIRED_2011_logo_sans_da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</p:spPr>
      </p:pic>
      <p:graphicFrame>
        <p:nvGraphicFramePr>
          <p:cNvPr id="32778" name="Group 10"/>
          <p:cNvGraphicFramePr>
            <a:graphicFrameLocks noGrp="1"/>
          </p:cNvGraphicFramePr>
          <p:nvPr/>
        </p:nvGraphicFramePr>
        <p:xfrm>
          <a:off x="495300" y="979488"/>
          <a:ext cx="8196263" cy="182879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400">
                <a:solidFill>
                  <a:srgbClr val="0E318D"/>
                </a:solidFill>
              </a:rPr>
              <a:t>Frankfurt (Germany), 6-9 June 2011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1200150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560" y="2924944"/>
            <a:ext cx="8229600" cy="2808312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pPr algn="ctr">
              <a:buNone/>
            </a:pPr>
            <a:r>
              <a:rPr lang="fr-BE" i="1" smtClean="0">
                <a:latin typeface="Arial" charset="0"/>
              </a:rPr>
              <a:t>Peter </a:t>
            </a:r>
            <a:r>
              <a:rPr lang="fr-BE" i="1" err="1" smtClean="0">
                <a:latin typeface="Arial" charset="0"/>
              </a:rPr>
              <a:t>Boait</a:t>
            </a:r>
            <a:endParaRPr lang="fr-BE" i="1" smtClean="0">
              <a:latin typeface="Arial" charset="0"/>
            </a:endParaRPr>
          </a:p>
          <a:p>
            <a:pPr algn="ctr">
              <a:buNone/>
            </a:pPr>
            <a:r>
              <a:rPr lang="fr-BE" b="1" smtClean="0">
                <a:latin typeface="Arial" charset="0"/>
              </a:rPr>
              <a:t>Institute of </a:t>
            </a:r>
            <a:r>
              <a:rPr lang="fr-BE" b="1" err="1" smtClean="0">
                <a:latin typeface="Arial" charset="0"/>
              </a:rPr>
              <a:t>Energy</a:t>
            </a:r>
            <a:r>
              <a:rPr lang="fr-BE" b="1" smtClean="0">
                <a:latin typeface="Arial" charset="0"/>
              </a:rPr>
              <a:t> &amp; </a:t>
            </a:r>
            <a:r>
              <a:rPr lang="fr-BE" b="1" err="1" smtClean="0">
                <a:latin typeface="Arial" charset="0"/>
              </a:rPr>
              <a:t>Sustainable</a:t>
            </a:r>
            <a:r>
              <a:rPr lang="fr-BE" b="1" smtClean="0">
                <a:latin typeface="Arial" charset="0"/>
              </a:rPr>
              <a:t> </a:t>
            </a:r>
            <a:r>
              <a:rPr lang="fr-BE" b="1" err="1" smtClean="0">
                <a:latin typeface="Arial" charset="0"/>
              </a:rPr>
              <a:t>Development</a:t>
            </a:r>
            <a:endParaRPr lang="fr-BE" b="1" smtClean="0">
              <a:latin typeface="Arial" charset="0"/>
            </a:endParaRPr>
          </a:p>
          <a:p>
            <a:pPr algn="ctr">
              <a:buNone/>
            </a:pPr>
            <a:r>
              <a:rPr lang="fr-BE" b="1" smtClean="0">
                <a:latin typeface="Arial" charset="0"/>
              </a:rPr>
              <a:t>De Montfort </a:t>
            </a:r>
            <a:r>
              <a:rPr lang="fr-BE" b="1" err="1" smtClean="0">
                <a:latin typeface="Arial" charset="0"/>
              </a:rPr>
              <a:t>University</a:t>
            </a:r>
            <a:endParaRPr lang="fr-BE" b="1">
              <a:latin typeface="Arial" charset="0"/>
            </a:endParaRPr>
          </a:p>
          <a:p>
            <a:pPr algn="ctr">
              <a:buNone/>
            </a:pPr>
            <a:r>
              <a:rPr lang="fr-BE" b="1" smtClean="0">
                <a:latin typeface="Arial" charset="0"/>
              </a:rPr>
              <a:t>Leicester, UK</a:t>
            </a:r>
            <a:r>
              <a:rPr lang="fr-BE" smtClean="0">
                <a:latin typeface="Arial" charset="0"/>
              </a:rPr>
              <a:t> </a:t>
            </a:r>
            <a:endParaRPr lang="fr-BE">
              <a:latin typeface="Arial" charset="0"/>
            </a:endParaRPr>
          </a:p>
          <a:p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14219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Electrical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Load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Characteristics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Domestic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Heat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Pumps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and Scope for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Demand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Side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Management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8136904" cy="4248472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Some heat pump installations have a buffer tank for space heating </a:t>
            </a: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High thermal mass house 5-10kWh/</a:t>
            </a:r>
            <a:r>
              <a:rPr lang="fr-BE" baseline="30000" smtClean="0">
                <a:latin typeface="Arial" charset="0"/>
              </a:rPr>
              <a:t>o</a:t>
            </a:r>
            <a:r>
              <a:rPr lang="fr-BE" smtClean="0">
                <a:latin typeface="Arial" charset="0"/>
              </a:rPr>
              <a:t>C </a:t>
            </a:r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 When well insulated 1-3 hour gap in heating will result in room temperature loss &lt; 1</a:t>
            </a:r>
            <a:r>
              <a:rPr lang="fr-BE" baseline="30000" smtClean="0">
                <a:latin typeface="Arial" charset="0"/>
              </a:rPr>
              <a:t>o</a:t>
            </a:r>
            <a:r>
              <a:rPr lang="fr-BE" smtClean="0">
                <a:latin typeface="Arial" charset="0"/>
              </a:rPr>
              <a:t>C</a:t>
            </a:r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So can smooth early evening peak demand</a:t>
            </a:r>
            <a:endParaRPr lang="fr-BE">
              <a:latin typeface="Arial" charset="0"/>
            </a:endParaRPr>
          </a:p>
          <a:p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Opportunities for demand management – space heating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748464" cy="4608512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 Profile of heat pump demand over 24 hours tends to be flat with peaks due to hot water use.</a:t>
            </a: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Demand side management is possible, exploiting energy storage in hot water tanks and building fabric.</a:t>
            </a:r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 Smart control unit in the home and profiled time of day tariffs essential</a:t>
            </a:r>
          </a:p>
          <a:p>
            <a:pPr algn="ctr">
              <a:spcAft>
                <a:spcPts val="1200"/>
              </a:spcAft>
              <a:buNone/>
            </a:pPr>
            <a:r>
              <a:rPr lang="fr-BE" sz="2400" i="1" smtClean="0">
                <a:latin typeface="Arial" charset="0"/>
              </a:rPr>
              <a:t>p.boait@dmu.ac.uk</a:t>
            </a:r>
            <a:endParaRPr lang="fr-FR" sz="2400" i="1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4000" b="1" smtClean="0">
                <a:solidFill>
                  <a:schemeClr val="bg2"/>
                </a:solidFill>
                <a:latin typeface="Arial" charset="0"/>
              </a:rPr>
              <a:t>Conclusions</a:t>
            </a:r>
            <a:endParaRPr lang="fr-FR" sz="40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87624" y="1700808"/>
            <a:ext cx="7488832" cy="4536504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r>
              <a:rPr lang="fr-BE" err="1" smtClean="0">
                <a:latin typeface="Arial" charset="0"/>
              </a:rPr>
              <a:t>Approx</a:t>
            </a:r>
            <a:r>
              <a:rPr lang="fr-BE" smtClean="0">
                <a:latin typeface="Arial" charset="0"/>
              </a:rPr>
              <a:t>. 1.5M homes </a:t>
            </a:r>
            <a:r>
              <a:rPr lang="fr-BE" err="1" smtClean="0">
                <a:latin typeface="Arial" charset="0"/>
              </a:rPr>
              <a:t>with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electrical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space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heating</a:t>
            </a:r>
            <a:r>
              <a:rPr lang="fr-BE" smtClean="0">
                <a:latin typeface="Arial" charset="0"/>
              </a:rPr>
              <a:t> </a:t>
            </a:r>
            <a:endParaRPr lang="fr-BE">
              <a:latin typeface="Arial" charset="0"/>
            </a:endParaRPr>
          </a:p>
          <a:p>
            <a:r>
              <a:rPr lang="fr-BE" smtClean="0">
                <a:latin typeface="Arial" charset="0"/>
              </a:rPr>
              <a:t>Thermal </a:t>
            </a:r>
            <a:r>
              <a:rPr lang="fr-BE" err="1" smtClean="0">
                <a:latin typeface="Arial" charset="0"/>
              </a:rPr>
              <a:t>storage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heaters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with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timed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electrical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load</a:t>
            </a:r>
            <a:r>
              <a:rPr lang="fr-BE" smtClean="0">
                <a:latin typeface="Arial" charset="0"/>
              </a:rPr>
              <a:t> for </a:t>
            </a:r>
            <a:r>
              <a:rPr lang="fr-BE" err="1" smtClean="0">
                <a:latin typeface="Arial" charset="0"/>
              </a:rPr>
              <a:t>demand</a:t>
            </a:r>
            <a:r>
              <a:rPr lang="fr-BE" smtClean="0">
                <a:latin typeface="Arial" charset="0"/>
              </a:rPr>
              <a:t> management – « </a:t>
            </a:r>
            <a:r>
              <a:rPr lang="fr-BE" err="1" smtClean="0">
                <a:latin typeface="Arial" charset="0"/>
              </a:rPr>
              <a:t>Economy</a:t>
            </a:r>
            <a:r>
              <a:rPr lang="fr-BE" smtClean="0">
                <a:latin typeface="Arial" charset="0"/>
              </a:rPr>
              <a:t> 7 »</a:t>
            </a:r>
            <a:endParaRPr lang="fr-BE">
              <a:latin typeface="Arial" charset="0"/>
            </a:endParaRPr>
          </a:p>
          <a:p>
            <a:r>
              <a:rPr lang="fr-BE" err="1" smtClean="0">
                <a:latin typeface="Arial" charset="0"/>
              </a:rPr>
              <a:t>Renewable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Heat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Incentive</a:t>
            </a:r>
            <a:r>
              <a:rPr lang="fr-BE" smtClean="0">
                <a:latin typeface="Arial" charset="0"/>
              </a:rPr>
              <a:t> introduced</a:t>
            </a:r>
            <a:endParaRPr lang="fr-BE" b="1">
              <a:latin typeface="Arial" charset="0"/>
            </a:endParaRPr>
          </a:p>
          <a:p>
            <a:r>
              <a:rPr lang="fr-BE" smtClean="0">
                <a:latin typeface="Arial" charset="0"/>
              </a:rPr>
              <a:t>Subsidy to heat pump capital cost now and may offer in 2012 a « feed-in tariff ».</a:t>
            </a:r>
            <a:endParaRPr lang="fr-BE">
              <a:latin typeface="Arial" charset="0"/>
            </a:endParaRPr>
          </a:p>
          <a:p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Heat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>
                <a:solidFill>
                  <a:schemeClr val="bg2"/>
                </a:solidFill>
                <a:latin typeface="Arial" charset="0"/>
              </a:rPr>
              <a:t>P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umps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–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key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to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decarbonisation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domestic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heating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in UK 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03648" y="1700808"/>
            <a:ext cx="6768752" cy="4536504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pPr>
              <a:spcAft>
                <a:spcPts val="2400"/>
              </a:spcAft>
            </a:pPr>
            <a:r>
              <a:rPr lang="fr-BE" err="1" smtClean="0">
                <a:latin typeface="Arial" charset="0"/>
              </a:rPr>
              <a:t>Heat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pumps</a:t>
            </a:r>
            <a:r>
              <a:rPr lang="fr-BE" smtClean="0">
                <a:latin typeface="Arial" charset="0"/>
              </a:rPr>
              <a:t> </a:t>
            </a:r>
            <a:r>
              <a:rPr lang="fr-BE" err="1" smtClean="0">
                <a:latin typeface="Arial" charset="0"/>
              </a:rPr>
              <a:t>will</a:t>
            </a:r>
            <a:r>
              <a:rPr lang="fr-BE" smtClean="0">
                <a:latin typeface="Arial" charset="0"/>
              </a:rPr>
              <a:t> replace thermal </a:t>
            </a:r>
            <a:r>
              <a:rPr lang="fr-BE" err="1" smtClean="0">
                <a:latin typeface="Arial" charset="0"/>
              </a:rPr>
              <a:t>storage</a:t>
            </a:r>
            <a:r>
              <a:rPr lang="fr-BE" smtClean="0">
                <a:latin typeface="Arial" charset="0"/>
              </a:rPr>
              <a:t> – </a:t>
            </a:r>
            <a:r>
              <a:rPr lang="fr-BE" i="1" err="1" smtClean="0">
                <a:latin typeface="Arial" charset="0"/>
              </a:rPr>
              <a:t>what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is</a:t>
            </a:r>
            <a:r>
              <a:rPr lang="fr-BE" i="1" smtClean="0">
                <a:latin typeface="Arial" charset="0"/>
              </a:rPr>
              <a:t> the </a:t>
            </a:r>
            <a:r>
              <a:rPr lang="fr-BE" i="1" err="1" smtClean="0">
                <a:latin typeface="Arial" charset="0"/>
              </a:rPr>
              <a:t>shape</a:t>
            </a:r>
            <a:r>
              <a:rPr lang="fr-BE" i="1" smtClean="0">
                <a:latin typeface="Arial" charset="0"/>
              </a:rPr>
              <a:t> of </a:t>
            </a:r>
            <a:r>
              <a:rPr lang="fr-BE" i="1" err="1" smtClean="0">
                <a:latin typeface="Arial" charset="0"/>
              </a:rPr>
              <a:t>their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daily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demand</a:t>
            </a:r>
            <a:r>
              <a:rPr lang="fr-BE" i="1" smtClean="0">
                <a:latin typeface="Arial" charset="0"/>
              </a:rPr>
              <a:t> profile?</a:t>
            </a:r>
            <a:r>
              <a:rPr lang="fr-BE" smtClean="0">
                <a:latin typeface="Arial" charset="0"/>
              </a:rPr>
              <a:t> </a:t>
            </a:r>
            <a:endParaRPr lang="fr-BE">
              <a:latin typeface="Arial" charset="0"/>
            </a:endParaRPr>
          </a:p>
          <a:p>
            <a:pPr>
              <a:spcAft>
                <a:spcPts val="2400"/>
              </a:spcAft>
            </a:pPr>
            <a:r>
              <a:rPr lang="fr-BE" err="1" smtClean="0">
                <a:latin typeface="Arial" charset="0"/>
              </a:rPr>
              <a:t>Loss</a:t>
            </a:r>
            <a:r>
              <a:rPr lang="fr-BE" smtClean="0">
                <a:latin typeface="Arial" charset="0"/>
              </a:rPr>
              <a:t> of </a:t>
            </a:r>
            <a:r>
              <a:rPr lang="fr-BE" err="1" smtClean="0">
                <a:latin typeface="Arial" charset="0"/>
              </a:rPr>
              <a:t>demand</a:t>
            </a:r>
            <a:r>
              <a:rPr lang="fr-BE" smtClean="0">
                <a:latin typeface="Arial" charset="0"/>
              </a:rPr>
              <a:t> management – </a:t>
            </a:r>
            <a:r>
              <a:rPr lang="fr-BE" i="1" err="1" smtClean="0">
                <a:latin typeface="Arial" charset="0"/>
              </a:rPr>
              <a:t>can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it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be</a:t>
            </a:r>
            <a:r>
              <a:rPr lang="fr-BE" i="1" smtClean="0">
                <a:latin typeface="Arial" charset="0"/>
              </a:rPr>
              <a:t> </a:t>
            </a:r>
            <a:r>
              <a:rPr lang="fr-BE" i="1" err="1" smtClean="0">
                <a:latin typeface="Arial" charset="0"/>
              </a:rPr>
              <a:t>replaced</a:t>
            </a:r>
            <a:r>
              <a:rPr lang="fr-BE" i="1" smtClean="0">
                <a:latin typeface="Arial" charset="0"/>
              </a:rPr>
              <a:t>?</a:t>
            </a:r>
            <a:endParaRPr lang="fr-BE" i="1">
              <a:latin typeface="Arial" charset="0"/>
            </a:endParaRPr>
          </a:p>
          <a:p>
            <a:pPr>
              <a:spcAft>
                <a:spcPts val="2400"/>
              </a:spcAft>
            </a:pPr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Study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Questions 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15616" y="1700808"/>
            <a:ext cx="7272808" cy="2304256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r>
              <a:rPr lang="fr-BE" smtClean="0">
                <a:latin typeface="Arial" charset="0"/>
              </a:rPr>
              <a:t>Small dwellings – 70</a:t>
            </a:r>
            <a:r>
              <a:rPr lang="fr-BE" b="1" smtClean="0">
                <a:latin typeface="Arial" charset="0"/>
              </a:rPr>
              <a:t> </a:t>
            </a:r>
            <a:r>
              <a:rPr lang="fr-BE" smtClean="0">
                <a:latin typeface="Arial" charset="0"/>
              </a:rPr>
              <a:t>m</a:t>
            </a:r>
            <a:r>
              <a:rPr lang="fr-BE" baseline="30000" smtClean="0">
                <a:latin typeface="Arial" charset="0"/>
              </a:rPr>
              <a:t>2</a:t>
            </a:r>
            <a:r>
              <a:rPr lang="fr-BE" smtClean="0">
                <a:latin typeface="Arial" charset="0"/>
              </a:rPr>
              <a:t>  </a:t>
            </a:r>
            <a:endParaRPr lang="fr-BE">
              <a:latin typeface="Arial" charset="0"/>
            </a:endParaRPr>
          </a:p>
          <a:p>
            <a:r>
              <a:rPr lang="fr-BE" smtClean="0">
                <a:latin typeface="Arial" charset="0"/>
              </a:rPr>
              <a:t>Occupants mainly older people</a:t>
            </a:r>
            <a:endParaRPr lang="fr-BE">
              <a:latin typeface="Arial" charset="0"/>
            </a:endParaRPr>
          </a:p>
          <a:p>
            <a:r>
              <a:rPr lang="fr-BE" smtClean="0">
                <a:latin typeface="Arial" charset="0"/>
              </a:rPr>
              <a:t>6kW peak IVT ground source heat pumps</a:t>
            </a:r>
            <a:endParaRPr lang="fr-BE" b="1">
              <a:latin typeface="Arial" charset="0"/>
            </a:endParaRPr>
          </a:p>
          <a:p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Detailed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study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heat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err="1" smtClean="0">
                <a:solidFill>
                  <a:schemeClr val="bg2"/>
                </a:solidFill>
                <a:latin typeface="Arial" charset="0"/>
              </a:rPr>
              <a:t>pump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performance in a group of 10 homes 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5" name="Picture 4" descr="Figure 1 House pi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3950745"/>
            <a:ext cx="2520280" cy="192652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3528" y="1268413"/>
            <a:ext cx="882047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2400" b="1" smtClean="0">
                <a:solidFill>
                  <a:schemeClr val="bg2"/>
                </a:solidFill>
                <a:latin typeface="Arial" charset="0"/>
              </a:rPr>
              <a:t>Average heat pump Coefficient of Performance (CoP)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858296"/>
            <a:ext cx="6777524" cy="430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23928" y="6300028"/>
            <a:ext cx="433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y-GB" smtClean="0"/>
              <a:t>SPF = Seasonal Performance Factor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3528" y="1268413"/>
            <a:ext cx="882047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2400" b="1" smtClean="0">
                <a:solidFill>
                  <a:schemeClr val="bg2"/>
                </a:solidFill>
                <a:latin typeface="Arial" charset="0"/>
              </a:rPr>
              <a:t>Seasonal breakdown of total electricity consumption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44825"/>
            <a:ext cx="759122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23928" y="6300028"/>
            <a:ext cx="344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y-GB" smtClean="0"/>
              <a:t>DHW = Domestic Hot Water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3528" y="1268413"/>
            <a:ext cx="882047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2400" b="1" smtClean="0">
                <a:solidFill>
                  <a:schemeClr val="bg2"/>
                </a:solidFill>
                <a:latin typeface="Arial" charset="0"/>
              </a:rPr>
              <a:t>Daily profile of heat pump electricity demand 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423" y="1855312"/>
            <a:ext cx="7205701" cy="445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3528" y="1268413"/>
            <a:ext cx="882047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2400" b="1" smtClean="0">
                <a:solidFill>
                  <a:schemeClr val="bg2"/>
                </a:solidFill>
                <a:latin typeface="Arial" charset="0"/>
              </a:rPr>
              <a:t>Distribution of hot water use during the day</a:t>
            </a: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928" y="6300028"/>
            <a:ext cx="344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y-GB" smtClean="0"/>
              <a:t>DHW = Domestic Hot Water</a:t>
            </a:r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74160"/>
            <a:ext cx="6840760" cy="41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8136904" cy="4248472"/>
          </a:xfrm>
        </p:spPr>
        <p:txBody>
          <a:bodyPr/>
          <a:lstStyle/>
          <a:p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190 litre hot water tank provides energy storage </a:t>
            </a:r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Hot water heating could be brought forward by 10 hours with losses &lt; 10% (0.5kWh)</a:t>
            </a:r>
            <a:endParaRPr lang="fr-BE">
              <a:latin typeface="Arial" charset="0"/>
            </a:endParaRP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Tariff (and CO2) reduction must compensate for losses</a:t>
            </a:r>
          </a:p>
          <a:p>
            <a:pPr>
              <a:spcAft>
                <a:spcPts val="1200"/>
              </a:spcAft>
            </a:pPr>
            <a:r>
              <a:rPr lang="fr-BE" smtClean="0">
                <a:latin typeface="Arial" charset="0"/>
              </a:rPr>
              <a:t>A « Smart » response by the heat pump control system to a time of day tariff is </a:t>
            </a:r>
            <a:r>
              <a:rPr lang="en-GB" smtClean="0">
                <a:latin typeface="Arial" charset="0"/>
              </a:rPr>
              <a:t>essential</a:t>
            </a:r>
            <a:endParaRPr lang="fr-BE">
              <a:latin typeface="Arial" charset="0"/>
            </a:endParaRPr>
          </a:p>
          <a:p>
            <a:endParaRPr lang="fr-FR" sz="160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 err="1" smtClean="0">
                <a:latin typeface="Arial" charset="0"/>
              </a:rPr>
              <a:t>Boait</a:t>
            </a:r>
            <a:r>
              <a:rPr lang="fr-BE" sz="1600" smtClean="0">
                <a:latin typeface="Arial" charset="0"/>
              </a:rPr>
              <a:t>– UK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S4 </a:t>
            </a:r>
            <a:r>
              <a:rPr lang="fr-BE" sz="1600">
                <a:latin typeface="Arial" charset="0"/>
              </a:rPr>
              <a:t>– </a:t>
            </a:r>
            <a:r>
              <a:rPr lang="fr-BE" sz="1600" smtClean="0">
                <a:latin typeface="Arial" charset="0"/>
              </a:rPr>
              <a:t>0125</a:t>
            </a:r>
            <a:endParaRPr lang="fr-FR" sz="1600"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smtClean="0">
                <a:solidFill>
                  <a:schemeClr val="bg2"/>
                </a:solidFill>
                <a:latin typeface="Arial" charset="0"/>
              </a:rPr>
              <a:t>Opportunities for demand management – hot water storage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RED2011">
  <a:themeElements>
    <a:clrScheme name="">
      <a:dk1>
        <a:srgbClr val="000000"/>
      </a:dk1>
      <a:lt1>
        <a:srgbClr val="FFFFFF"/>
      </a:lt1>
      <a:dk2>
        <a:srgbClr val="779AF1"/>
      </a:dk2>
      <a:lt2>
        <a:srgbClr val="0E318D"/>
      </a:lt2>
      <a:accent1>
        <a:srgbClr val="154BD1"/>
      </a:accent1>
      <a:accent2>
        <a:srgbClr val="1F59E9"/>
      </a:accent2>
      <a:accent3>
        <a:srgbClr val="FFFFFF"/>
      </a:accent3>
      <a:accent4>
        <a:srgbClr val="000000"/>
      </a:accent4>
      <a:accent5>
        <a:srgbClr val="AAB1E5"/>
      </a:accent5>
      <a:accent6>
        <a:srgbClr val="1B50D3"/>
      </a:accent6>
      <a:hlink>
        <a:srgbClr val="0E318D"/>
      </a:hlink>
      <a:folHlink>
        <a:srgbClr val="FF9900"/>
      </a:folHlink>
    </a:clrScheme>
    <a:fontScheme name="CIRED2011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IRED2011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9">
        <a:dk1>
          <a:srgbClr val="000000"/>
        </a:dk1>
        <a:lt1>
          <a:srgbClr val="FFFFFF"/>
        </a:lt1>
        <a:dk2>
          <a:srgbClr val="999900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0">
        <a:dk1>
          <a:srgbClr val="000000"/>
        </a:dk1>
        <a:lt1>
          <a:srgbClr val="FFFFFF"/>
        </a:lt1>
        <a:dk2>
          <a:srgbClr val="F96501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1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2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6813D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3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FF66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6813D"/>
        </a:accent6>
        <a:hlink>
          <a:srgbClr val="F96501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4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0E318D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5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6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1F59E9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1B50D3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Macintosh PowerPoint</Application>
  <PresentationFormat>Bildschirmpräsentation (4:3)</PresentationFormat>
  <Paragraphs>68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CIRED2011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T</cp:lastModifiedBy>
  <cp:revision>48</cp:revision>
  <dcterms:created xsi:type="dcterms:W3CDTF">2010-04-09T10:19:13Z</dcterms:created>
  <dcterms:modified xsi:type="dcterms:W3CDTF">2011-07-14T17:31:38Z</dcterms:modified>
</cp:coreProperties>
</file>