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0" r:id="rId1"/>
    <p:sldMasterId id="2147483651" r:id="rId2"/>
    <p:sldMasterId id="2147483674" r:id="rId3"/>
  </p:sldMasterIdLst>
  <p:notesMasterIdLst>
    <p:notesMasterId r:id="rId15"/>
  </p:notesMasterIdLst>
  <p:handoutMasterIdLst>
    <p:handoutMasterId r:id="rId16"/>
  </p:handoutMasterIdLst>
  <p:sldIdLst>
    <p:sldId id="286" r:id="rId4"/>
    <p:sldId id="260" r:id="rId5"/>
    <p:sldId id="261" r:id="rId6"/>
    <p:sldId id="284" r:id="rId7"/>
    <p:sldId id="263" r:id="rId8"/>
    <p:sldId id="269" r:id="rId9"/>
    <p:sldId id="270" r:id="rId10"/>
    <p:sldId id="274" r:id="rId11"/>
    <p:sldId id="285" r:id="rId12"/>
    <p:sldId id="281" r:id="rId13"/>
    <p:sldId id="287" r:id="rId14"/>
  </p:sldIdLst>
  <p:sldSz cx="9144000" cy="6858000" type="screen4x3"/>
  <p:notesSz cx="6794500" cy="99314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ＭＳ Ｐゴシック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ＭＳ Ｐゴシック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ＭＳ Ｐゴシック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ＭＳ Ｐゴシック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2"/>
        </a:solidFill>
        <a:latin typeface="Microsoft Sans Serif" pitchFamily="34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2"/>
        </a:solidFill>
        <a:latin typeface="Microsoft Sans Serif" pitchFamily="34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2"/>
        </a:solidFill>
        <a:latin typeface="Microsoft Sans Serif" pitchFamily="34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2"/>
        </a:solidFill>
        <a:latin typeface="Microsoft Sans Serif" pitchFamily="34" charset="0"/>
        <a:ea typeface="ＭＳ Ｐゴシック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2A51"/>
    <a:srgbClr val="001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93" autoAdjust="0"/>
  </p:normalViewPr>
  <p:slideViewPr>
    <p:cSldViewPr snapToGrid="0" snapToObjects="1">
      <p:cViewPr>
        <p:scale>
          <a:sx n="39" d="100"/>
          <a:sy n="39" d="100"/>
        </p:scale>
        <p:origin x="-3456" y="-18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0" d="100"/>
          <a:sy n="50" d="100"/>
        </p:scale>
        <p:origin x="-1938" y="-96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036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300" y="0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036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5942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036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300" y="9435942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036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B35D3B32-D477-49D3-BB4D-C9608FFF76D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6725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036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300" y="0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036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18" y="4716383"/>
            <a:ext cx="4983065" cy="446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5942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036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300" y="9435942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036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0F9A72E0-7438-4AD1-AAB4-20079DD9D51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0706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036" eaLnBrk="0" hangingPunct="0">
              <a:defRPr sz="1000" b="1">
                <a:solidFill>
                  <a:schemeClr val="bg2"/>
                </a:solidFill>
                <a:latin typeface="Microsoft Sans Serif" pitchFamily="34" charset="0"/>
              </a:defRPr>
            </a:lvl1pPr>
            <a:lvl2pPr marL="748671" indent="-287950" defTabSz="955036" eaLnBrk="0" hangingPunct="0">
              <a:defRPr sz="1000" b="1">
                <a:solidFill>
                  <a:schemeClr val="bg2"/>
                </a:solidFill>
                <a:latin typeface="Microsoft Sans Serif" pitchFamily="34" charset="0"/>
              </a:defRPr>
            </a:lvl2pPr>
            <a:lvl3pPr marL="1151801" indent="-230360" defTabSz="955036" eaLnBrk="0" hangingPunct="0">
              <a:defRPr sz="1000" b="1">
                <a:solidFill>
                  <a:schemeClr val="bg2"/>
                </a:solidFill>
                <a:latin typeface="Microsoft Sans Serif" pitchFamily="34" charset="0"/>
              </a:defRPr>
            </a:lvl3pPr>
            <a:lvl4pPr marL="1612522" indent="-230360" defTabSz="955036" eaLnBrk="0" hangingPunct="0">
              <a:defRPr sz="1000" b="1">
                <a:solidFill>
                  <a:schemeClr val="bg2"/>
                </a:solidFill>
                <a:latin typeface="Microsoft Sans Serif" pitchFamily="34" charset="0"/>
              </a:defRPr>
            </a:lvl4pPr>
            <a:lvl5pPr marL="2073242" indent="-230360" defTabSz="955036" eaLnBrk="0" hangingPunct="0">
              <a:defRPr sz="1000" b="1">
                <a:solidFill>
                  <a:schemeClr val="bg2"/>
                </a:solidFill>
                <a:latin typeface="Microsoft Sans Serif" pitchFamily="34" charset="0"/>
              </a:defRPr>
            </a:lvl5pPr>
            <a:lvl6pPr marL="2533962" indent="-230360" defTabSz="955036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itchFamily="34" charset="0"/>
              </a:defRPr>
            </a:lvl6pPr>
            <a:lvl7pPr marL="2994683" indent="-230360" defTabSz="955036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itchFamily="34" charset="0"/>
              </a:defRPr>
            </a:lvl7pPr>
            <a:lvl8pPr marL="3455403" indent="-230360" defTabSz="955036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itchFamily="34" charset="0"/>
              </a:defRPr>
            </a:lvl8pPr>
            <a:lvl9pPr marL="3916124" indent="-230360" defTabSz="955036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itchFamily="34" charset="0"/>
              </a:defRPr>
            </a:lvl9pPr>
          </a:lstStyle>
          <a:p>
            <a:pPr eaLnBrk="1" hangingPunct="1"/>
            <a:fld id="{24B0B7C5-4FF6-498E-BE50-225ACACD85F8}" type="slidenum">
              <a:rPr lang="de-DE" sz="1200" b="0">
                <a:solidFill>
                  <a:schemeClr val="tx1"/>
                </a:solidFill>
                <a:latin typeface="Verdana" pitchFamily="34" charset="0"/>
              </a:rPr>
              <a:pPr eaLnBrk="1" hangingPunct="1"/>
              <a:t>2</a:t>
            </a:fld>
            <a:endParaRPr lang="de-DE" sz="1200" b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65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5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10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1123950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latin typeface="Microsoft Sans Serif" pitchFamily="-110" charset="0"/>
              <a:ea typeface="+mn-ea"/>
            </a:endParaRP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1000125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latin typeface="Microsoft Sans Serif" pitchFamily="-110" charset="0"/>
              <a:ea typeface="+mn-ea"/>
            </a:endParaRPr>
          </a:p>
        </p:txBody>
      </p:sp>
      <p:pic>
        <p:nvPicPr>
          <p:cNvPr id="35844" name="Picture 15" descr="TU_Logo_90_HKS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438150"/>
            <a:ext cx="1443037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Rectangle 8"/>
          <p:cNvSpPr>
            <a:spLocks noChangeArrowheads="1"/>
          </p:cNvSpPr>
          <p:nvPr/>
        </p:nvSpPr>
        <p:spPr bwMode="auto">
          <a:xfrm>
            <a:off x="990600" y="1009650"/>
            <a:ext cx="7467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anchor="ctr"/>
          <a:lstStyle/>
          <a:p>
            <a:pPr>
              <a:spcBef>
                <a:spcPct val="50000"/>
              </a:spcBef>
            </a:pPr>
            <a:r>
              <a:rPr lang="de-DE" sz="900">
                <a:solidFill>
                  <a:srgbClr val="0B2A51"/>
                </a:solidFill>
                <a:latin typeface="Verdana" pitchFamily="34" charset="0"/>
              </a:rPr>
              <a:t>Institut für Elektrische Energieversorgung und Hochspannungstechnik</a:t>
            </a:r>
          </a:p>
        </p:txBody>
      </p:sp>
      <p:pic>
        <p:nvPicPr>
          <p:cNvPr id="35846" name="Picture 6" descr="logo_CIRED2011_lo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333375"/>
            <a:ext cx="84772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7" name="Rectangle 8"/>
          <p:cNvSpPr>
            <a:spLocks noChangeArrowheads="1"/>
          </p:cNvSpPr>
          <p:nvPr userDrawn="1"/>
        </p:nvSpPr>
        <p:spPr bwMode="auto">
          <a:xfrm>
            <a:off x="990600" y="1009650"/>
            <a:ext cx="7467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anchor="ctr"/>
          <a:lstStyle/>
          <a:p>
            <a:pPr>
              <a:spcBef>
                <a:spcPct val="50000"/>
              </a:spcBef>
            </a:pPr>
            <a:r>
              <a:rPr lang="de-DE" sz="900">
                <a:solidFill>
                  <a:srgbClr val="0B2A51"/>
                </a:solidFill>
                <a:latin typeface="Verdana" pitchFamily="34" charset="0"/>
              </a:rPr>
              <a:t>Institut für Elektrische Energieversorgung und Hochspannungstechnik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53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5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92188" y="1863725"/>
            <a:ext cx="3657600" cy="35052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02188" y="1863725"/>
            <a:ext cx="3657600" cy="35052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546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03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01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5902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2882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20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53651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1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00825" y="1233488"/>
            <a:ext cx="1874838" cy="41354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71550" y="1233488"/>
            <a:ext cx="5476875" cy="41354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940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0244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064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794275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9222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7330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30024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7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646500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010163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440602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6950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81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1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6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5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84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6929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6118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3.jpe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1123950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latin typeface="Microsoft Sans Serif" pitchFamily="-110" charset="0"/>
              <a:ea typeface="+mn-ea"/>
            </a:endParaRP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1000125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latin typeface="Microsoft Sans Serif" pitchFamily="-110" charset="0"/>
              <a:ea typeface="+mn-ea"/>
            </a:endParaRPr>
          </a:p>
        </p:txBody>
      </p:sp>
      <p:pic>
        <p:nvPicPr>
          <p:cNvPr id="24582" name="Picture 15" descr="TU_Logo_90_HKS4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438150"/>
            <a:ext cx="1443037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8" name="Rectangle 8"/>
          <p:cNvSpPr>
            <a:spLocks noChangeArrowheads="1"/>
          </p:cNvSpPr>
          <p:nvPr userDrawn="1"/>
        </p:nvSpPr>
        <p:spPr bwMode="auto">
          <a:xfrm>
            <a:off x="990600" y="1009650"/>
            <a:ext cx="7467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anchor="ctr"/>
          <a:lstStyle/>
          <a:p>
            <a:pPr>
              <a:spcBef>
                <a:spcPct val="50000"/>
              </a:spcBef>
            </a:pPr>
            <a:r>
              <a:rPr lang="de-DE" sz="900">
                <a:solidFill>
                  <a:srgbClr val="0B2A51"/>
                </a:solidFill>
                <a:latin typeface="Verdana" pitchFamily="34" charset="0"/>
              </a:rPr>
              <a:t>Institut für Elektrische Energieversorgung und Hochspannungstechnik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233488"/>
            <a:ext cx="7504113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2188" y="1863725"/>
            <a:ext cx="74676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1123950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latin typeface="Microsoft Sans Serif" pitchFamily="-110" charset="0"/>
              <a:ea typeface="+mn-ea"/>
            </a:endParaRP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1000125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latin typeface="Microsoft Sans Serif" pitchFamily="-110" charset="0"/>
              <a:ea typeface="+mn-ea"/>
            </a:endParaRPr>
          </a:p>
        </p:txBody>
      </p:sp>
      <p:pic>
        <p:nvPicPr>
          <p:cNvPr id="34822" name="Picture 15" descr="TU_Logo_90_HKS4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438150"/>
            <a:ext cx="1443037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7" descr="logo_CIRED2011_low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333375"/>
            <a:ext cx="84772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8172450" y="6503988"/>
            <a:ext cx="863600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11E613F2-F6A4-4FA5-A060-8DD4AC29ED75}" type="slidenum">
              <a:rPr lang="de-DE" b="0">
                <a:solidFill>
                  <a:srgbClr val="0B2A51"/>
                </a:solidFill>
                <a:latin typeface="Verdana" pitchFamily="34" charset="0"/>
              </a:rPr>
              <a:pPr algn="r"/>
              <a:t>‹Nr.›</a:t>
            </a:fld>
            <a:endParaRPr lang="de-DE" b="0">
              <a:solidFill>
                <a:srgbClr val="0B2A51"/>
              </a:solidFill>
              <a:latin typeface="Verdana" pitchFamily="34" charset="0"/>
            </a:endParaRP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0" y="64531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2317346" y="6448311"/>
            <a:ext cx="48141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rgbClr val="0B2A51"/>
                </a:solidFill>
                <a:latin typeface="Verdana" pitchFamily="34" charset="0"/>
              </a:rPr>
              <a:t>Power quality aspects of rural grids with </a:t>
            </a:r>
          </a:p>
          <a:p>
            <a:pPr algn="ctr"/>
            <a:r>
              <a:rPr lang="en-US" sz="1000" dirty="0" smtClean="0">
                <a:solidFill>
                  <a:srgbClr val="0B2A51"/>
                </a:solidFill>
                <a:latin typeface="Verdana" pitchFamily="34" charset="0"/>
              </a:rPr>
              <a:t>high penetration of microgeneration, mainly PV installations</a:t>
            </a:r>
            <a:endParaRPr lang="en-US" sz="1000" dirty="0">
              <a:solidFill>
                <a:srgbClr val="0B2A51"/>
              </a:solidFill>
              <a:latin typeface="Verdana" pitchFamily="34" charset="0"/>
            </a:endParaRP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868363" y="6461125"/>
            <a:ext cx="1274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b="0" dirty="0">
                <a:solidFill>
                  <a:srgbClr val="0B2A51"/>
                </a:solidFill>
                <a:latin typeface="Verdana" pitchFamily="34" charset="0"/>
              </a:rPr>
              <a:t>TU Dresden</a:t>
            </a:r>
          </a:p>
          <a:p>
            <a:r>
              <a:rPr lang="de-DE" b="0" dirty="0">
                <a:solidFill>
                  <a:srgbClr val="0B2A51"/>
                </a:solidFill>
                <a:latin typeface="Verdana" pitchFamily="34" charset="0"/>
              </a:rPr>
              <a:t>IEEH</a:t>
            </a:r>
          </a:p>
        </p:txBody>
      </p:sp>
      <p:sp>
        <p:nvSpPr>
          <p:cNvPr id="34828" name="Rectangle 8"/>
          <p:cNvSpPr>
            <a:spLocks noChangeArrowheads="1"/>
          </p:cNvSpPr>
          <p:nvPr/>
        </p:nvSpPr>
        <p:spPr bwMode="auto">
          <a:xfrm>
            <a:off x="990600" y="1009650"/>
            <a:ext cx="7467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anchor="ctr"/>
          <a:lstStyle/>
          <a:p>
            <a:pPr>
              <a:spcBef>
                <a:spcPct val="50000"/>
              </a:spcBef>
            </a:pPr>
            <a:r>
              <a:rPr lang="de-DE" sz="900">
                <a:solidFill>
                  <a:srgbClr val="0B2A51"/>
                </a:solidFill>
                <a:latin typeface="Verdana" pitchFamily="34" charset="0"/>
              </a:rPr>
              <a:t>Institut für Elektrische Energieversorgung und Hochspannungstechnik</a:t>
            </a:r>
          </a:p>
        </p:txBody>
      </p:sp>
      <p:pic>
        <p:nvPicPr>
          <p:cNvPr id="34829" name="Picture 13" descr="logo_CIRED2011_low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333375"/>
            <a:ext cx="84772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30" name="Rectangle 8"/>
          <p:cNvSpPr>
            <a:spLocks noChangeArrowheads="1"/>
          </p:cNvSpPr>
          <p:nvPr userDrawn="1"/>
        </p:nvSpPr>
        <p:spPr bwMode="auto">
          <a:xfrm>
            <a:off x="990600" y="1009650"/>
            <a:ext cx="7467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anchor="ctr"/>
          <a:lstStyle/>
          <a:p>
            <a:pPr>
              <a:spcBef>
                <a:spcPct val="50000"/>
              </a:spcBef>
            </a:pPr>
            <a:r>
              <a:rPr lang="de-DE" sz="900">
                <a:solidFill>
                  <a:srgbClr val="0B2A51"/>
                </a:solidFill>
                <a:latin typeface="Verdana" pitchFamily="34" charset="0"/>
              </a:rPr>
              <a:t>Institut für Elektrische Energieversorgung und Hochspannungstechnik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 userDrawn="1"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rgbClr val="0E31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2400" smtClean="0">
              <a:solidFill>
                <a:srgbClr val="808080"/>
              </a:solidFill>
              <a:latin typeface="Times New Roman" pitchFamily="18" charset="0"/>
            </a:endParaRPr>
          </a:p>
        </p:txBody>
      </p:sp>
      <p:sp>
        <p:nvSpPr>
          <p:cNvPr id="1027" name="Rectangle 7"/>
          <p:cNvSpPr>
            <a:spLocks noChangeArrowheads="1"/>
          </p:cNvSpPr>
          <p:nvPr userDrawn="1"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1F59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2400" smtClean="0">
              <a:solidFill>
                <a:srgbClr val="808080"/>
              </a:solidFill>
              <a:latin typeface="Times New Roman" pitchFamily="18" charset="0"/>
            </a:endParaRPr>
          </a:p>
        </p:txBody>
      </p:sp>
      <p:sp>
        <p:nvSpPr>
          <p:cNvPr id="1028" name="Rectangle 8"/>
          <p:cNvSpPr>
            <a:spLocks noChangeArrowheads="1"/>
          </p:cNvSpPr>
          <p:nvPr userDrawn="1"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rgbClr val="779A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2400" smtClean="0">
              <a:solidFill>
                <a:srgbClr val="779AF1"/>
              </a:solidFill>
              <a:latin typeface="Times New Roman" pitchFamily="18" charset="0"/>
            </a:endParaRPr>
          </a:p>
        </p:txBody>
      </p:sp>
      <p:pic>
        <p:nvPicPr>
          <p:cNvPr id="1029" name="Picture 9" descr="CIRED_2011_logo_sans_dat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327025"/>
            <a:ext cx="13128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Group 10"/>
          <p:cNvGraphicFramePr>
            <a:graphicFrameLocks noGrp="1"/>
          </p:cNvGraphicFramePr>
          <p:nvPr/>
        </p:nvGraphicFramePr>
        <p:xfrm>
          <a:off x="495300" y="979488"/>
          <a:ext cx="8196263" cy="182721"/>
        </p:xfrm>
        <a:graphic>
          <a:graphicData uri="http://schemas.openxmlformats.org/drawingml/2006/table">
            <a:tbl>
              <a:tblPr/>
              <a:tblGrid>
                <a:gridCol w="8196263"/>
              </a:tblGrid>
              <a:tr h="182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641" marB="4564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E31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3" name="Text Box 16"/>
          <p:cNvSpPr txBox="1">
            <a:spLocks noChangeArrowheads="1"/>
          </p:cNvSpPr>
          <p:nvPr userDrawn="1"/>
        </p:nvSpPr>
        <p:spPr bwMode="auto">
          <a:xfrm>
            <a:off x="2209800" y="508000"/>
            <a:ext cx="6018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bg2"/>
                </a:solidFill>
                <a:latin typeface="Microsoft Sans Serif" pitchFamily="34" charset="0"/>
                <a:ea typeface="ＭＳ Ｐゴシック" pitchFamily="-110" charset="-128"/>
              </a:defRPr>
            </a:lvl1pPr>
            <a:lvl2pPr marL="742950" indent="-285750" eaLnBrk="0" hangingPunct="0">
              <a:defRPr sz="1000" b="1">
                <a:solidFill>
                  <a:schemeClr val="bg2"/>
                </a:solidFill>
                <a:latin typeface="Microsoft Sans Serif" pitchFamily="34" charset="0"/>
                <a:ea typeface="ＭＳ Ｐゴシック" pitchFamily="-110" charset="-128"/>
              </a:defRPr>
            </a:lvl2pPr>
            <a:lvl3pPr marL="1143000" indent="-228600" eaLnBrk="0" hangingPunct="0">
              <a:defRPr sz="1000" b="1">
                <a:solidFill>
                  <a:schemeClr val="bg2"/>
                </a:solidFill>
                <a:latin typeface="Microsoft Sans Serif" pitchFamily="34" charset="0"/>
                <a:ea typeface="ＭＳ Ｐゴシック" pitchFamily="-110" charset="-128"/>
              </a:defRPr>
            </a:lvl3pPr>
            <a:lvl4pPr marL="1600200" indent="-228600" eaLnBrk="0" hangingPunct="0">
              <a:defRPr sz="1000" b="1">
                <a:solidFill>
                  <a:schemeClr val="bg2"/>
                </a:solidFill>
                <a:latin typeface="Microsoft Sans Serif" pitchFamily="34" charset="0"/>
                <a:ea typeface="ＭＳ Ｐゴシック" pitchFamily="-110" charset="-128"/>
              </a:defRPr>
            </a:lvl4pPr>
            <a:lvl5pPr marL="2057400" indent="-228600" eaLnBrk="0" hangingPunct="0">
              <a:defRPr sz="1000" b="1">
                <a:solidFill>
                  <a:schemeClr val="bg2"/>
                </a:solidFill>
                <a:latin typeface="Microsoft Sans Serif" pitchFamily="34" charset="0"/>
                <a:ea typeface="ＭＳ Ｐゴシック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itchFamily="34" charset="0"/>
                <a:ea typeface="ＭＳ Ｐゴシック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itchFamily="34" charset="0"/>
                <a:ea typeface="ＭＳ Ｐゴシック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itchFamily="34" charset="0"/>
                <a:ea typeface="ＭＳ Ｐゴシック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itchFamily="34" charset="0"/>
                <a:ea typeface="ＭＳ Ｐゴシック" pitchFamily="-110" charset="-128"/>
              </a:defRPr>
            </a:lvl9pPr>
          </a:lstStyle>
          <a:p>
            <a:pPr eaLnBrk="1" hangingPunct="1"/>
            <a:r>
              <a:rPr lang="fr-FR" sz="2400" smtClean="0">
                <a:solidFill>
                  <a:srgbClr val="0E318D"/>
                </a:solidFill>
              </a:rPr>
              <a:t>Frankfurt (Germany), 6-9 June 2011</a:t>
            </a:r>
          </a:p>
        </p:txBody>
      </p:sp>
    </p:spTree>
    <p:extLst>
      <p:ext uri="{BB962C8B-B14F-4D97-AF65-F5344CB8AC3E}">
        <p14:creationId xmlns:p14="http://schemas.microsoft.com/office/powerpoint/2010/main" val="361685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  <a:ea typeface="ＭＳ Ｐゴシック" pitchFamily="-11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ChangeArrowheads="1"/>
          </p:cNvSpPr>
          <p:nvPr/>
        </p:nvSpPr>
        <p:spPr bwMode="auto">
          <a:xfrm>
            <a:off x="611188" y="6253163"/>
            <a:ext cx="644366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1600" b="0" dirty="0" smtClean="0">
                <a:solidFill>
                  <a:srgbClr val="000000"/>
                </a:solidFill>
                <a:latin typeface="Verdana" pitchFamily="34" charset="0"/>
              </a:rPr>
              <a:t>Paper-ID: 0273</a:t>
            </a:r>
          </a:p>
        </p:txBody>
      </p:sp>
      <p:sp>
        <p:nvSpPr>
          <p:cNvPr id="4099" name="Rectangle 14"/>
          <p:cNvSpPr>
            <a:spLocks noChangeArrowheads="1"/>
          </p:cNvSpPr>
          <p:nvPr/>
        </p:nvSpPr>
        <p:spPr bwMode="auto">
          <a:xfrm>
            <a:off x="487363" y="3789363"/>
            <a:ext cx="75660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B2A51"/>
                </a:solidFill>
                <a:latin typeface="Verdana" pitchFamily="34" charset="0"/>
              </a:rPr>
              <a:t>Power quality aspects of rural grids with high penetration of microgeneration, mainly PV installations</a:t>
            </a:r>
          </a:p>
        </p:txBody>
      </p:sp>
      <p:sp>
        <p:nvSpPr>
          <p:cNvPr id="4100" name="Rectangle 15"/>
          <p:cNvSpPr>
            <a:spLocks noChangeArrowheads="1"/>
          </p:cNvSpPr>
          <p:nvPr/>
        </p:nvSpPr>
        <p:spPr bwMode="auto">
          <a:xfrm>
            <a:off x="487363" y="1457325"/>
            <a:ext cx="796448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1800" dirty="0" smtClean="0">
                <a:solidFill>
                  <a:srgbClr val="000000"/>
                </a:solidFill>
                <a:latin typeface="Verdana" pitchFamily="34" charset="0"/>
              </a:rPr>
              <a:t>Klatt, Matthias</a:t>
            </a:r>
          </a:p>
          <a:p>
            <a:r>
              <a:rPr lang="de-DE" sz="1800" b="0" dirty="0" smtClean="0">
                <a:solidFill>
                  <a:srgbClr val="000000"/>
                </a:solidFill>
                <a:latin typeface="Verdana" pitchFamily="34" charset="0"/>
              </a:rPr>
              <a:t>Meyer, Jan</a:t>
            </a:r>
            <a:endParaRPr lang="de-DE" sz="1800" b="0" dirty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de-DE" sz="1800" b="0" dirty="0" smtClean="0">
                <a:solidFill>
                  <a:srgbClr val="000000"/>
                </a:solidFill>
                <a:latin typeface="Verdana" pitchFamily="34" charset="0"/>
              </a:rPr>
              <a:t>Schegner, Peter </a:t>
            </a:r>
            <a:r>
              <a:rPr lang="de-DE" sz="1800" dirty="0" smtClean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de-DE" sz="1800" dirty="0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de-DE" sz="1800" b="0" i="1" dirty="0" smtClean="0">
                <a:solidFill>
                  <a:srgbClr val="000000"/>
                </a:solidFill>
                <a:latin typeface="Verdana" pitchFamily="34" charset="0"/>
              </a:rPr>
              <a:t>Technische </a:t>
            </a:r>
            <a:r>
              <a:rPr lang="de-DE" sz="1800" b="0" i="1" dirty="0" err="1" smtClean="0">
                <a:solidFill>
                  <a:srgbClr val="000000"/>
                </a:solidFill>
                <a:latin typeface="Verdana" pitchFamily="34" charset="0"/>
              </a:rPr>
              <a:t>Universitaet</a:t>
            </a:r>
            <a:r>
              <a:rPr lang="de-DE" sz="1800" b="0" i="1" dirty="0" smtClean="0">
                <a:solidFill>
                  <a:srgbClr val="000000"/>
                </a:solidFill>
                <a:latin typeface="Verdana" pitchFamily="34" charset="0"/>
              </a:rPr>
              <a:t> Dresden</a:t>
            </a:r>
          </a:p>
          <a:p>
            <a:endParaRPr lang="de-DE" sz="18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de-DE" sz="1800" b="0" dirty="0" smtClean="0">
                <a:solidFill>
                  <a:srgbClr val="000000"/>
                </a:solidFill>
                <a:latin typeface="Verdana" pitchFamily="34" charset="0"/>
              </a:rPr>
              <a:t>Backes, Jürgen</a:t>
            </a:r>
          </a:p>
          <a:p>
            <a:r>
              <a:rPr lang="de-DE" sz="1800" b="0" dirty="0" smtClean="0">
                <a:solidFill>
                  <a:srgbClr val="000000"/>
                </a:solidFill>
                <a:latin typeface="Verdana" pitchFamily="34" charset="0"/>
              </a:rPr>
              <a:t>Li, Ran</a:t>
            </a:r>
            <a:br>
              <a:rPr lang="de-DE" sz="1800" b="0" dirty="0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de-DE" sz="1800" b="0" i="1" dirty="0">
                <a:solidFill>
                  <a:srgbClr val="000000"/>
                </a:solidFill>
                <a:latin typeface="Verdana" pitchFamily="34" charset="0"/>
              </a:rPr>
              <a:t>EnBW Regional AG, Stuttgart</a:t>
            </a:r>
            <a:endParaRPr lang="de-DE" sz="1800" b="0" i="1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87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future work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92188" y="1863725"/>
            <a:ext cx="7858514" cy="4304162"/>
          </a:xfrm>
        </p:spPr>
        <p:txBody>
          <a:bodyPr/>
          <a:lstStyle/>
          <a:p>
            <a:r>
              <a:rPr lang="en-US" sz="1800" dirty="0" smtClean="0"/>
              <a:t>Modern inverters: shift of emission to higher frequency range</a:t>
            </a:r>
          </a:p>
          <a:p>
            <a:r>
              <a:rPr lang="en-US" sz="1800" dirty="0" smtClean="0"/>
              <a:t>Emission at frequencies significantly higher than 9 kHz</a:t>
            </a:r>
          </a:p>
          <a:p>
            <a:pPr marL="0" indent="0">
              <a:buNone/>
            </a:pPr>
            <a:r>
              <a:rPr lang="en-US" sz="1800" dirty="0" smtClean="0">
                <a:sym typeface="Wingdings" pitchFamily="2" charset="2"/>
              </a:rPr>
              <a:t> </a:t>
            </a:r>
            <a:r>
              <a:rPr lang="en-US" sz="1800" dirty="0" smtClean="0"/>
              <a:t>Measurement </a:t>
            </a:r>
            <a:r>
              <a:rPr lang="en-US" sz="1800" dirty="0"/>
              <a:t>up to 50 kHz recommended</a:t>
            </a:r>
          </a:p>
          <a:p>
            <a:endParaRPr lang="en-US" sz="1800" dirty="0" smtClean="0"/>
          </a:p>
          <a:p>
            <a:r>
              <a:rPr lang="en-US" sz="1800" dirty="0" smtClean="0"/>
              <a:t>Voltage distortion levels still low but increasing</a:t>
            </a:r>
          </a:p>
          <a:p>
            <a:endParaRPr lang="en-US" sz="1800" dirty="0"/>
          </a:p>
          <a:p>
            <a:r>
              <a:rPr lang="en-US" sz="1800" dirty="0"/>
              <a:t>Continuing measurements at additional sites</a:t>
            </a:r>
          </a:p>
          <a:p>
            <a:r>
              <a:rPr lang="en-US" sz="1800" dirty="0"/>
              <a:t>Additional measurement sites in line with goals</a:t>
            </a:r>
          </a:p>
          <a:p>
            <a:r>
              <a:rPr lang="en-US" sz="1800" dirty="0"/>
              <a:t>Analysis of high frequency current propagation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Start of an additional </a:t>
            </a:r>
            <a:r>
              <a:rPr lang="en-US" sz="1800" dirty="0"/>
              <a:t>project with similar </a:t>
            </a:r>
            <a:r>
              <a:rPr lang="en-US" sz="1800" dirty="0" smtClean="0"/>
              <a:t>goals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(26 </a:t>
            </a:r>
            <a:r>
              <a:rPr lang="en-US" sz="1800" dirty="0"/>
              <a:t>measurement </a:t>
            </a:r>
            <a:r>
              <a:rPr lang="en-US" sz="1800" dirty="0" smtClean="0"/>
              <a:t>units)</a:t>
            </a: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40495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:\michael kaden\1_1_WEBPOOL\web-content\1_basiselemente\01_logo\br_logo_bla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325" y="4976813"/>
            <a:ext cx="3227388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752475" y="2368550"/>
            <a:ext cx="5786438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r>
              <a:rPr lang="de-DE" sz="2600" smtClean="0">
                <a:solidFill>
                  <a:srgbClr val="808080"/>
                </a:solidFill>
                <a:latin typeface="Verdana" pitchFamily="34" charset="0"/>
              </a:rPr>
              <a:t>Thank you for your attention !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1225" y="4116388"/>
            <a:ext cx="3509963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dirty="0" err="1">
                <a:solidFill>
                  <a:srgbClr val="0B2A51"/>
                </a:solidFill>
                <a:latin typeface="Verdana" pitchFamily="34" charset="0"/>
              </a:rPr>
              <a:t>Contact</a:t>
            </a:r>
            <a:r>
              <a:rPr lang="de-DE" sz="1600" dirty="0">
                <a:solidFill>
                  <a:srgbClr val="0B2A51"/>
                </a:solidFill>
                <a:latin typeface="Verdana" pitchFamily="34" charset="0"/>
              </a:rPr>
              <a:t> </a:t>
            </a:r>
            <a:r>
              <a:rPr lang="de-DE" sz="1600" dirty="0" err="1">
                <a:solidFill>
                  <a:srgbClr val="0B2A51"/>
                </a:solidFill>
                <a:latin typeface="Verdana" pitchFamily="34" charset="0"/>
              </a:rPr>
              <a:t>details</a:t>
            </a:r>
            <a:r>
              <a:rPr lang="de-DE" sz="1600" dirty="0">
                <a:solidFill>
                  <a:srgbClr val="0B2A51"/>
                </a:solidFill>
                <a:latin typeface="Verdana" pitchFamily="34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de-DE" sz="1200" b="0" dirty="0" smtClean="0">
                <a:solidFill>
                  <a:srgbClr val="0B2A51"/>
                </a:solidFill>
                <a:latin typeface="Verdana" pitchFamily="34" charset="0"/>
              </a:rPr>
              <a:t>Matthias Klatt</a:t>
            </a:r>
            <a:r>
              <a:rPr lang="de-DE" sz="1200" b="0" dirty="0">
                <a:solidFill>
                  <a:srgbClr val="0B2A51"/>
                </a:solidFill>
                <a:latin typeface="Verdana" pitchFamily="34" charset="0"/>
              </a:rPr>
              <a:t/>
            </a:r>
            <a:br>
              <a:rPr lang="de-DE" sz="1200" b="0" dirty="0">
                <a:solidFill>
                  <a:srgbClr val="0B2A51"/>
                </a:solidFill>
                <a:latin typeface="Verdana" pitchFamily="34" charset="0"/>
              </a:rPr>
            </a:br>
            <a:r>
              <a:rPr lang="de-DE" sz="1200" b="0" dirty="0">
                <a:solidFill>
                  <a:srgbClr val="0B2A51"/>
                </a:solidFill>
                <a:latin typeface="Verdana" pitchFamily="34" charset="0"/>
              </a:rPr>
              <a:t>Technische Universität Dresden</a:t>
            </a:r>
            <a:br>
              <a:rPr lang="de-DE" sz="1200" b="0" dirty="0">
                <a:solidFill>
                  <a:srgbClr val="0B2A51"/>
                </a:solidFill>
                <a:latin typeface="Verdana" pitchFamily="34" charset="0"/>
              </a:rPr>
            </a:br>
            <a:r>
              <a:rPr lang="de-DE" sz="1200" b="0" dirty="0">
                <a:solidFill>
                  <a:srgbClr val="0B2A51"/>
                </a:solidFill>
                <a:latin typeface="Verdana" pitchFamily="34" charset="0"/>
              </a:rPr>
              <a:t>Institute </a:t>
            </a:r>
            <a:r>
              <a:rPr lang="de-DE" sz="1200" b="0" dirty="0" err="1">
                <a:solidFill>
                  <a:srgbClr val="0B2A51"/>
                </a:solidFill>
                <a:latin typeface="Verdana" pitchFamily="34" charset="0"/>
              </a:rPr>
              <a:t>of</a:t>
            </a:r>
            <a:r>
              <a:rPr lang="de-DE" sz="1200" b="0" dirty="0">
                <a:solidFill>
                  <a:srgbClr val="0B2A51"/>
                </a:solidFill>
                <a:latin typeface="Verdana" pitchFamily="34" charset="0"/>
              </a:rPr>
              <a:t> </a:t>
            </a:r>
            <a:r>
              <a:rPr lang="de-DE" sz="1200" b="0" dirty="0" err="1">
                <a:solidFill>
                  <a:srgbClr val="0B2A51"/>
                </a:solidFill>
                <a:latin typeface="Verdana" pitchFamily="34" charset="0"/>
              </a:rPr>
              <a:t>Electrical</a:t>
            </a:r>
            <a:r>
              <a:rPr lang="de-DE" sz="1200" b="0" dirty="0">
                <a:solidFill>
                  <a:srgbClr val="0B2A51"/>
                </a:solidFill>
                <a:latin typeface="Verdana" pitchFamily="34" charset="0"/>
              </a:rPr>
              <a:t> Power Systems </a:t>
            </a:r>
            <a:r>
              <a:rPr lang="de-DE" sz="1200" b="0" dirty="0" err="1">
                <a:solidFill>
                  <a:srgbClr val="0B2A51"/>
                </a:solidFill>
                <a:latin typeface="Verdana" pitchFamily="34" charset="0"/>
              </a:rPr>
              <a:t>and</a:t>
            </a:r>
            <a:r>
              <a:rPr lang="de-DE" sz="1200" b="0" dirty="0">
                <a:solidFill>
                  <a:srgbClr val="0B2A51"/>
                </a:solidFill>
                <a:latin typeface="Verdana" pitchFamily="34" charset="0"/>
              </a:rPr>
              <a:t> High </a:t>
            </a:r>
            <a:r>
              <a:rPr lang="de-DE" sz="1200" b="0" dirty="0" err="1">
                <a:solidFill>
                  <a:srgbClr val="0B2A51"/>
                </a:solidFill>
                <a:latin typeface="Verdana" pitchFamily="34" charset="0"/>
              </a:rPr>
              <a:t>Voltage</a:t>
            </a:r>
            <a:r>
              <a:rPr lang="de-DE" sz="1200" b="0" dirty="0">
                <a:solidFill>
                  <a:srgbClr val="0B2A51"/>
                </a:solidFill>
                <a:latin typeface="Verdana" pitchFamily="34" charset="0"/>
              </a:rPr>
              <a:t> </a:t>
            </a:r>
            <a:r>
              <a:rPr lang="de-DE" sz="1200" b="0" dirty="0" err="1">
                <a:solidFill>
                  <a:srgbClr val="0B2A51"/>
                </a:solidFill>
                <a:latin typeface="Verdana" pitchFamily="34" charset="0"/>
              </a:rPr>
              <a:t>Engenieering</a:t>
            </a:r>
            <a:r>
              <a:rPr lang="de-DE" sz="1200" b="0" dirty="0">
                <a:solidFill>
                  <a:srgbClr val="0B2A51"/>
                </a:solidFill>
                <a:latin typeface="Verdana" pitchFamily="34" charset="0"/>
              </a:rPr>
              <a:t/>
            </a:r>
            <a:br>
              <a:rPr lang="de-DE" sz="1200" b="0" dirty="0">
                <a:solidFill>
                  <a:srgbClr val="0B2A51"/>
                </a:solidFill>
                <a:latin typeface="Verdana" pitchFamily="34" charset="0"/>
              </a:rPr>
            </a:br>
            <a:r>
              <a:rPr lang="de-DE" sz="1200" b="0" dirty="0">
                <a:solidFill>
                  <a:srgbClr val="0B2A51"/>
                </a:solidFill>
                <a:latin typeface="Verdana" pitchFamily="34" charset="0"/>
              </a:rPr>
              <a:t>01062 Dresden</a:t>
            </a:r>
          </a:p>
          <a:p>
            <a:pPr>
              <a:spcBef>
                <a:spcPct val="50000"/>
              </a:spcBef>
            </a:pPr>
            <a:r>
              <a:rPr lang="de-DE" sz="1200" b="0" dirty="0">
                <a:solidFill>
                  <a:srgbClr val="0B2A51"/>
                </a:solidFill>
                <a:latin typeface="Verdana" pitchFamily="34" charset="0"/>
              </a:rPr>
              <a:t>tel.  +49-351-463 </a:t>
            </a:r>
            <a:r>
              <a:rPr lang="de-DE" sz="1200" b="0" dirty="0" smtClean="0">
                <a:solidFill>
                  <a:srgbClr val="0B2A51"/>
                </a:solidFill>
                <a:latin typeface="Verdana" pitchFamily="34" charset="0"/>
              </a:rPr>
              <a:t>35223</a:t>
            </a:r>
            <a:r>
              <a:rPr lang="de-DE" sz="1200" b="0" dirty="0">
                <a:solidFill>
                  <a:srgbClr val="0B2A51"/>
                </a:solidFill>
                <a:latin typeface="Verdana" pitchFamily="34" charset="0"/>
              </a:rPr>
              <a:t/>
            </a:r>
            <a:br>
              <a:rPr lang="de-DE" sz="1200" b="0" dirty="0">
                <a:solidFill>
                  <a:srgbClr val="0B2A51"/>
                </a:solidFill>
                <a:latin typeface="Verdana" pitchFamily="34" charset="0"/>
              </a:rPr>
            </a:br>
            <a:r>
              <a:rPr lang="de-DE" sz="1200" b="0" dirty="0">
                <a:solidFill>
                  <a:srgbClr val="0B2A51"/>
                </a:solidFill>
                <a:latin typeface="Verdana" pitchFamily="34" charset="0"/>
              </a:rPr>
              <a:t>fax. +49-351-463 37036</a:t>
            </a:r>
          </a:p>
          <a:p>
            <a:pPr>
              <a:spcBef>
                <a:spcPct val="50000"/>
              </a:spcBef>
            </a:pPr>
            <a:r>
              <a:rPr lang="de-DE" sz="1200" b="0" dirty="0">
                <a:solidFill>
                  <a:srgbClr val="0B2A51"/>
                </a:solidFill>
                <a:latin typeface="Verdana" pitchFamily="34" charset="0"/>
              </a:rPr>
              <a:t>email: </a:t>
            </a:r>
            <a:r>
              <a:rPr lang="de-DE" sz="1200" b="0" dirty="0" smtClean="0">
                <a:solidFill>
                  <a:srgbClr val="0B2A51"/>
                </a:solidFill>
                <a:latin typeface="Verdana" pitchFamily="34" charset="0"/>
              </a:rPr>
              <a:t>matthias.klatt@tu-dresden.de</a:t>
            </a:r>
            <a:endParaRPr lang="de-DE" sz="1200" b="0" dirty="0">
              <a:solidFill>
                <a:srgbClr val="0B2A5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397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Goals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/>
              <a:t>s</a:t>
            </a:r>
            <a:r>
              <a:rPr lang="de-DE" dirty="0" err="1" smtClean="0"/>
              <a:t>urvey</a:t>
            </a:r>
            <a:endParaRPr lang="de-DE" dirty="0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>
          <a:xfrm>
            <a:off x="992188" y="1708030"/>
            <a:ext cx="7467600" cy="4597879"/>
          </a:xfrm>
        </p:spPr>
        <p:txBody>
          <a:bodyPr/>
          <a:lstStyle/>
          <a:p>
            <a:pPr marL="0" indent="0" algn="ctr" eaLnBrk="1" hangingPunct="1">
              <a:spcBef>
                <a:spcPct val="50000"/>
              </a:spcBef>
              <a:buNone/>
            </a:pPr>
            <a:r>
              <a:rPr lang="de-DE" sz="2000" b="1" dirty="0" smtClean="0">
                <a:solidFill>
                  <a:schemeClr val="tx1"/>
                </a:solidFill>
              </a:rPr>
              <a:t>Analysis </a:t>
            </a:r>
            <a:r>
              <a:rPr lang="de-DE" sz="2000" b="1" dirty="0" err="1" smtClean="0">
                <a:solidFill>
                  <a:schemeClr val="tx1"/>
                </a:solidFill>
              </a:rPr>
              <a:t>of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 err="1"/>
              <a:t>i</a:t>
            </a:r>
            <a:r>
              <a:rPr lang="de-DE" sz="2000" b="1" dirty="0" err="1" smtClean="0">
                <a:solidFill>
                  <a:schemeClr val="tx1"/>
                </a:solidFill>
              </a:rPr>
              <a:t>nfluence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</a:rPr>
              <a:t>of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</a:rPr>
              <a:t>micro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</a:rPr>
              <a:t>generation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</a:rPr>
              <a:t>units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br>
              <a:rPr lang="de-DE" sz="2000" b="1" dirty="0" smtClean="0">
                <a:solidFill>
                  <a:schemeClr val="tx1"/>
                </a:solidFill>
              </a:rPr>
            </a:br>
            <a:r>
              <a:rPr lang="de-DE" sz="2000" b="1" dirty="0" smtClean="0">
                <a:solidFill>
                  <a:schemeClr val="tx1"/>
                </a:solidFill>
              </a:rPr>
              <a:t>(</a:t>
            </a:r>
            <a:r>
              <a:rPr lang="de-DE" sz="2000" b="1" dirty="0" err="1" smtClean="0">
                <a:solidFill>
                  <a:schemeClr val="tx1"/>
                </a:solidFill>
              </a:rPr>
              <a:t>mainly</a:t>
            </a:r>
            <a:r>
              <a:rPr lang="de-DE" sz="2000" b="1" dirty="0" smtClean="0">
                <a:solidFill>
                  <a:schemeClr val="tx1"/>
                </a:solidFill>
              </a:rPr>
              <a:t> PV) on </a:t>
            </a:r>
            <a:r>
              <a:rPr lang="de-DE" sz="2000" b="1" dirty="0" err="1" smtClean="0">
                <a:solidFill>
                  <a:schemeClr val="tx1"/>
                </a:solidFill>
              </a:rPr>
              <a:t>voltage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</a:rPr>
              <a:t>and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</a:rPr>
              <a:t>current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</a:rPr>
              <a:t>quality</a:t>
            </a:r>
            <a:endParaRPr lang="de-DE" sz="2000" b="1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de-DE" sz="1800" dirty="0" err="1"/>
              <a:t>Voltage</a:t>
            </a:r>
            <a:r>
              <a:rPr lang="de-DE" sz="1800" dirty="0"/>
              <a:t> </a:t>
            </a:r>
            <a:r>
              <a:rPr lang="de-DE" sz="1800" dirty="0" err="1"/>
              <a:t>quality</a:t>
            </a:r>
            <a:endParaRPr lang="de-DE" sz="1800" dirty="0"/>
          </a:p>
          <a:p>
            <a:pPr lvl="1" eaLnBrk="1" hangingPunct="1">
              <a:spcBef>
                <a:spcPct val="50000"/>
              </a:spcBef>
            </a:pPr>
            <a:r>
              <a:rPr lang="de-DE" sz="1800" dirty="0" err="1" smtClean="0"/>
              <a:t>Distortion</a:t>
            </a:r>
            <a:r>
              <a:rPr lang="de-DE" sz="1800" dirty="0" smtClean="0"/>
              <a:t> </a:t>
            </a:r>
            <a:r>
              <a:rPr lang="de-DE" sz="1800" dirty="0" err="1"/>
              <a:t>levels</a:t>
            </a:r>
            <a:r>
              <a:rPr lang="de-DE" sz="1800" dirty="0"/>
              <a:t> in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grid</a:t>
            </a:r>
            <a:endParaRPr lang="de-DE" sz="1800" dirty="0"/>
          </a:p>
          <a:p>
            <a:pPr lvl="1" eaLnBrk="1" hangingPunct="1">
              <a:spcBef>
                <a:spcPct val="50000"/>
              </a:spcBef>
            </a:pPr>
            <a:r>
              <a:rPr lang="de-DE" sz="1800" dirty="0" smtClean="0"/>
              <a:t>EN 50160 </a:t>
            </a:r>
            <a:r>
              <a:rPr lang="de-DE" sz="1800" dirty="0" err="1" smtClean="0"/>
              <a:t>compliance</a:t>
            </a:r>
            <a:endParaRPr lang="de-DE" sz="1800" dirty="0" smtClean="0"/>
          </a:p>
          <a:p>
            <a:pPr lvl="1" eaLnBrk="1" hangingPunct="1">
              <a:spcBef>
                <a:spcPct val="50000"/>
              </a:spcBef>
            </a:pPr>
            <a:r>
              <a:rPr lang="de-DE" sz="1800" dirty="0" err="1"/>
              <a:t>P</a:t>
            </a:r>
            <a:r>
              <a:rPr lang="de-DE" sz="1800" dirty="0" err="1" smtClean="0">
                <a:solidFill>
                  <a:schemeClr val="tx1"/>
                </a:solidFill>
              </a:rPr>
              <a:t>revailing</a:t>
            </a:r>
            <a:r>
              <a:rPr lang="de-DE" sz="1800" dirty="0" smtClean="0">
                <a:solidFill>
                  <a:schemeClr val="tx1"/>
                </a:solidFill>
              </a:rPr>
              <a:t> high </a:t>
            </a:r>
            <a:r>
              <a:rPr lang="de-DE" sz="1800" dirty="0" err="1" smtClean="0">
                <a:solidFill>
                  <a:schemeClr val="tx1"/>
                </a:solidFill>
              </a:rPr>
              <a:t>frequency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distortion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levels</a:t>
            </a:r>
            <a:endParaRPr lang="de-DE" sz="1800" dirty="0" smtClean="0">
              <a:solidFill>
                <a:schemeClr val="tx1"/>
              </a:solidFill>
            </a:endParaRPr>
          </a:p>
          <a:p>
            <a:pPr marL="342900" lvl="1" indent="-342900" eaLnBrk="1" hangingPunct="1">
              <a:spcBef>
                <a:spcPct val="50000"/>
              </a:spcBef>
            </a:pPr>
            <a:r>
              <a:rPr lang="de-DE" sz="1800" dirty="0" err="1"/>
              <a:t>Current</a:t>
            </a:r>
            <a:r>
              <a:rPr lang="de-DE" sz="1800" dirty="0"/>
              <a:t> </a:t>
            </a:r>
            <a:r>
              <a:rPr lang="de-DE" sz="1800" dirty="0" err="1"/>
              <a:t>quality</a:t>
            </a:r>
            <a:endParaRPr lang="de-DE" sz="1800" dirty="0"/>
          </a:p>
          <a:p>
            <a:pPr lvl="1" eaLnBrk="1" hangingPunct="1">
              <a:spcBef>
                <a:spcPct val="50000"/>
              </a:spcBef>
            </a:pPr>
            <a:r>
              <a:rPr lang="de-DE" sz="1800" dirty="0" smtClean="0"/>
              <a:t>Emission </a:t>
            </a:r>
            <a:r>
              <a:rPr lang="de-DE" sz="1800" dirty="0" err="1" smtClean="0"/>
              <a:t>levels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self-commutated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inverters</a:t>
            </a:r>
            <a:endParaRPr lang="de-DE" sz="1800" dirty="0" smtClean="0">
              <a:solidFill>
                <a:schemeClr val="tx1"/>
              </a:solidFill>
            </a:endParaRPr>
          </a:p>
          <a:p>
            <a:pPr lvl="1" eaLnBrk="1" hangingPunct="1">
              <a:spcBef>
                <a:spcPct val="50000"/>
              </a:spcBef>
            </a:pPr>
            <a:endParaRPr lang="de-DE" sz="800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 typeface="Wingdings"/>
              <a:buChar char="è"/>
            </a:pPr>
            <a:r>
              <a:rPr lang="de-DE" sz="1800" dirty="0" err="1" smtClean="0"/>
              <a:t>Selection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measured</a:t>
            </a:r>
            <a:r>
              <a:rPr lang="de-DE" sz="1800" dirty="0" smtClean="0"/>
              <a:t> </a:t>
            </a:r>
            <a:r>
              <a:rPr lang="de-DE" sz="1800" dirty="0" err="1" smtClean="0"/>
              <a:t>networks</a:t>
            </a:r>
            <a:r>
              <a:rPr lang="de-DE" sz="1800" dirty="0" smtClean="0"/>
              <a:t> </a:t>
            </a:r>
          </a:p>
          <a:p>
            <a:pPr marL="457200" lvl="1" indent="0" eaLnBrk="1" hangingPunct="1">
              <a:spcBef>
                <a:spcPct val="50000"/>
              </a:spcBef>
              <a:buNone/>
            </a:pPr>
            <a:r>
              <a:rPr lang="de-DE" sz="1800" dirty="0" smtClean="0">
                <a:sym typeface="Wingdings" pitchFamily="2" charset="2"/>
              </a:rPr>
              <a:t> </a:t>
            </a:r>
            <a:r>
              <a:rPr lang="de-DE" sz="1800" dirty="0" smtClean="0"/>
              <a:t>In </a:t>
            </a:r>
            <a:r>
              <a:rPr lang="de-DE" sz="1800" dirty="0" err="1" smtClean="0"/>
              <a:t>cooperation</a:t>
            </a:r>
            <a:r>
              <a:rPr lang="de-DE" sz="1800" dirty="0" smtClean="0"/>
              <a:t> </a:t>
            </a:r>
            <a:r>
              <a:rPr lang="de-DE" sz="1800" dirty="0" err="1" smtClean="0"/>
              <a:t>with</a:t>
            </a:r>
            <a:r>
              <a:rPr lang="de-DE" sz="1800" dirty="0" smtClean="0"/>
              <a:t> </a:t>
            </a:r>
            <a:r>
              <a:rPr lang="de-DE" sz="1800" dirty="0" err="1" smtClean="0"/>
              <a:t>german</a:t>
            </a:r>
            <a:r>
              <a:rPr lang="de-DE" sz="1800" dirty="0" smtClean="0"/>
              <a:t> DNO</a:t>
            </a:r>
          </a:p>
          <a:p>
            <a:pPr marL="457200" lvl="1" indent="0" eaLnBrk="1" hangingPunct="1">
              <a:spcBef>
                <a:spcPct val="50000"/>
              </a:spcBef>
              <a:buNone/>
            </a:pPr>
            <a:r>
              <a:rPr lang="de-DE" sz="1800" dirty="0" smtClean="0">
                <a:sym typeface="Wingdings" pitchFamily="2" charset="2"/>
              </a:rPr>
              <a:t> </a:t>
            </a:r>
            <a:r>
              <a:rPr lang="de-DE" sz="1800" dirty="0" err="1" smtClean="0"/>
              <a:t>With</a:t>
            </a:r>
            <a:r>
              <a:rPr lang="de-DE" sz="1800" dirty="0" smtClean="0"/>
              <a:t> large </a:t>
            </a:r>
            <a:r>
              <a:rPr lang="de-DE" sz="1800" dirty="0" err="1" smtClean="0"/>
              <a:t>number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PV </a:t>
            </a:r>
            <a:r>
              <a:rPr lang="de-DE" sz="1800" dirty="0" err="1" smtClean="0"/>
              <a:t>installations</a:t>
            </a:r>
            <a:endParaRPr lang="de-DE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1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Grid</a:t>
            </a:r>
            <a:r>
              <a:rPr lang="de-DE" dirty="0" smtClean="0"/>
              <a:t> </a:t>
            </a:r>
            <a:r>
              <a:rPr lang="en-US" dirty="0"/>
              <a:t>d</a:t>
            </a:r>
            <a:r>
              <a:rPr lang="en-US" dirty="0" smtClean="0"/>
              <a:t>escription</a:t>
            </a:r>
            <a:endParaRPr lang="en-US" dirty="0"/>
          </a:p>
        </p:txBody>
      </p:sp>
      <p:sp>
        <p:nvSpPr>
          <p:cNvPr id="11" name="Inhaltsplatzhalter 10"/>
          <p:cNvSpPr>
            <a:spLocks noGrp="1"/>
          </p:cNvSpPr>
          <p:nvPr>
            <p:ph sz="half" idx="1"/>
          </p:nvPr>
        </p:nvSpPr>
        <p:spPr>
          <a:xfrm>
            <a:off x="992188" y="1863725"/>
            <a:ext cx="3979862" cy="4519658"/>
          </a:xfrm>
        </p:spPr>
        <p:txBody>
          <a:bodyPr/>
          <a:lstStyle/>
          <a:p>
            <a:r>
              <a:rPr lang="de-DE" dirty="0" smtClean="0"/>
              <a:t>Rural </a:t>
            </a:r>
            <a:r>
              <a:rPr lang="de-DE" dirty="0" err="1" smtClean="0"/>
              <a:t>area</a:t>
            </a:r>
            <a:endParaRPr lang="de-DE" dirty="0" smtClean="0"/>
          </a:p>
          <a:p>
            <a:pPr lvl="1"/>
            <a:r>
              <a:rPr lang="de-DE" dirty="0" smtClean="0"/>
              <a:t>20 </a:t>
            </a:r>
            <a:r>
              <a:rPr lang="de-DE" dirty="0" err="1" smtClean="0"/>
              <a:t>kV</a:t>
            </a:r>
            <a:r>
              <a:rPr lang="de-DE" dirty="0" smtClean="0"/>
              <a:t> MV ring</a:t>
            </a:r>
          </a:p>
          <a:p>
            <a:pPr lvl="1"/>
            <a:r>
              <a:rPr lang="de-DE" dirty="0" smtClean="0"/>
              <a:t>51 LV </a:t>
            </a:r>
            <a:r>
              <a:rPr lang="de-DE" dirty="0" err="1" smtClean="0"/>
              <a:t>grids</a:t>
            </a:r>
            <a:endParaRPr lang="de-DE" dirty="0" smtClean="0"/>
          </a:p>
          <a:p>
            <a:pPr lvl="1"/>
            <a:r>
              <a:rPr lang="de-DE" dirty="0" smtClean="0"/>
              <a:t>&gt;180 PV </a:t>
            </a:r>
            <a:r>
              <a:rPr lang="de-DE" dirty="0" err="1" smtClean="0"/>
              <a:t>installations</a:t>
            </a:r>
            <a:endParaRPr lang="de-DE" dirty="0" smtClean="0"/>
          </a:p>
          <a:p>
            <a:pPr lvl="1"/>
            <a:r>
              <a:rPr lang="de-DE" dirty="0" smtClean="0"/>
              <a:t>&gt;2 MW </a:t>
            </a:r>
            <a:r>
              <a:rPr lang="de-DE" dirty="0" err="1" smtClean="0"/>
              <a:t>installed</a:t>
            </a:r>
            <a:r>
              <a:rPr lang="de-DE" dirty="0" smtClean="0"/>
              <a:t> PV power</a:t>
            </a:r>
          </a:p>
          <a:p>
            <a:pPr lvl="1"/>
            <a:r>
              <a:rPr lang="de-DE" dirty="0"/>
              <a:t>&gt;1600 </a:t>
            </a:r>
            <a:r>
              <a:rPr lang="de-DE" dirty="0" err="1" smtClean="0"/>
              <a:t>supply</a:t>
            </a:r>
            <a:r>
              <a:rPr lang="de-DE" dirty="0" smtClean="0"/>
              <a:t> </a:t>
            </a:r>
            <a:r>
              <a:rPr lang="de-DE" dirty="0" err="1" smtClean="0"/>
              <a:t>points</a:t>
            </a:r>
            <a:endParaRPr lang="de-DE" dirty="0" smtClean="0"/>
          </a:p>
          <a:p>
            <a:pPr lvl="1"/>
            <a:r>
              <a:rPr lang="de-DE" dirty="0" err="1" smtClean="0"/>
              <a:t>Similar</a:t>
            </a:r>
            <a:r>
              <a:rPr lang="de-DE" dirty="0" smtClean="0"/>
              <a:t> </a:t>
            </a:r>
            <a:r>
              <a:rPr lang="de-DE" dirty="0" err="1" smtClean="0"/>
              <a:t>consumer</a:t>
            </a:r>
            <a:r>
              <a:rPr lang="de-DE" dirty="0" smtClean="0"/>
              <a:t> </a:t>
            </a:r>
            <a:r>
              <a:rPr lang="de-DE" dirty="0" err="1" smtClean="0"/>
              <a:t>topology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all LV </a:t>
            </a:r>
            <a:r>
              <a:rPr lang="de-DE" dirty="0" err="1" smtClean="0"/>
              <a:t>grids</a:t>
            </a:r>
            <a:endParaRPr lang="de-DE" dirty="0" smtClean="0"/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 smtClean="0"/>
              <a:t>Limited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measurement</a:t>
            </a:r>
            <a:r>
              <a:rPr lang="de-DE" dirty="0" smtClean="0"/>
              <a:t> </a:t>
            </a:r>
            <a:r>
              <a:rPr lang="de-DE" dirty="0" err="1" smtClean="0"/>
              <a:t>units</a:t>
            </a:r>
            <a:r>
              <a:rPr lang="de-DE" dirty="0" smtClean="0"/>
              <a:t>: 3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measure</a:t>
            </a:r>
            <a:r>
              <a:rPr lang="de-DE" dirty="0" smtClean="0"/>
              <a:t>?</a:t>
            </a:r>
            <a:endParaRPr lang="de-DE" dirty="0"/>
          </a:p>
        </p:txBody>
      </p:sp>
      <p:pic>
        <p:nvPicPr>
          <p:cNvPr id="13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8640"/>
            <a:ext cx="3853925" cy="610508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eck 2"/>
          <p:cNvSpPr/>
          <p:nvPr/>
        </p:nvSpPr>
        <p:spPr bwMode="auto">
          <a:xfrm>
            <a:off x="828674" y="5656502"/>
            <a:ext cx="2962275" cy="466725"/>
          </a:xfrm>
          <a:prstGeom prst="rect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Microsoft Sans Serif" pitchFamily="34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0209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nhaltsplatzhalter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7" y="1581934"/>
            <a:ext cx="5364089" cy="4295338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LV </a:t>
            </a:r>
            <a:r>
              <a:rPr lang="de-DE" dirty="0" err="1"/>
              <a:t>g</a:t>
            </a:r>
            <a:r>
              <a:rPr lang="de-DE" dirty="0" err="1" smtClean="0"/>
              <a:t>rid</a:t>
            </a:r>
            <a:r>
              <a:rPr lang="de-DE" dirty="0" smtClean="0"/>
              <a:t> </a:t>
            </a:r>
            <a:r>
              <a:rPr lang="de-DE" dirty="0" err="1" smtClean="0"/>
              <a:t>characteristics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 bwMode="auto">
          <a:xfrm flipH="1">
            <a:off x="88451" y="2420888"/>
            <a:ext cx="289501" cy="25516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Microsoft Sans Serif" pitchFamily="-110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 rot="16200000">
            <a:off x="-1641298" y="3484780"/>
            <a:ext cx="3505226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de-DE" sz="1800" b="0" dirty="0" smtClean="0">
                <a:solidFill>
                  <a:schemeClr val="tx1"/>
                </a:solidFill>
              </a:rPr>
              <a:t>Short </a:t>
            </a:r>
            <a:r>
              <a:rPr lang="de-DE" sz="1800" b="0" dirty="0" err="1" smtClean="0">
                <a:solidFill>
                  <a:schemeClr val="tx1"/>
                </a:solidFill>
              </a:rPr>
              <a:t>circuit</a:t>
            </a:r>
            <a:r>
              <a:rPr lang="de-DE" sz="1800" b="0" dirty="0" smtClean="0">
                <a:solidFill>
                  <a:schemeClr val="tx1"/>
                </a:solidFill>
              </a:rPr>
              <a:t> </a:t>
            </a:r>
            <a:r>
              <a:rPr lang="de-DE" sz="1800" b="0" dirty="0">
                <a:solidFill>
                  <a:schemeClr val="tx1"/>
                </a:solidFill>
              </a:rPr>
              <a:t>p</a:t>
            </a:r>
            <a:r>
              <a:rPr lang="de-DE" sz="1800" b="0" dirty="0" smtClean="0">
                <a:solidFill>
                  <a:schemeClr val="tx1"/>
                </a:solidFill>
              </a:rPr>
              <a:t>ower   </a:t>
            </a:r>
            <a:r>
              <a:rPr lang="de-DE" sz="1800" b="0" i="1" dirty="0" smtClean="0">
                <a:solidFill>
                  <a:schemeClr val="tx1"/>
                </a:solidFill>
              </a:rPr>
              <a:t>S</a:t>
            </a:r>
            <a:r>
              <a:rPr lang="de-DE" sz="1800" b="0" i="1" baseline="-25000" dirty="0" smtClean="0">
                <a:solidFill>
                  <a:schemeClr val="tx1"/>
                </a:solidFill>
              </a:rPr>
              <a:t>SC</a:t>
            </a:r>
            <a:r>
              <a:rPr lang="de-DE" sz="1800" b="0" dirty="0" smtClean="0">
                <a:solidFill>
                  <a:schemeClr val="tx1"/>
                </a:solidFill>
              </a:rPr>
              <a:t> / MVA</a:t>
            </a:r>
            <a:endParaRPr lang="de-DE" sz="1800" b="0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706734" y="5598705"/>
            <a:ext cx="350522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de-DE" sz="1800" b="0" dirty="0" err="1" smtClean="0">
                <a:solidFill>
                  <a:schemeClr val="tx1"/>
                </a:solidFill>
              </a:rPr>
              <a:t>Grid</a:t>
            </a:r>
            <a:r>
              <a:rPr lang="de-DE" sz="1800" b="0" dirty="0" smtClean="0">
                <a:solidFill>
                  <a:schemeClr val="tx1"/>
                </a:solidFill>
              </a:rPr>
              <a:t> #</a:t>
            </a:r>
            <a:endParaRPr lang="de-DE" sz="1800" b="0" dirty="0">
              <a:solidFill>
                <a:schemeClr val="tx1"/>
              </a:solidFill>
            </a:endParaRPr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5148064" y="1846800"/>
            <a:ext cx="3744416" cy="4246496"/>
          </a:xfrm>
        </p:spPr>
        <p:txBody>
          <a:bodyPr/>
          <a:lstStyle/>
          <a:p>
            <a:r>
              <a:rPr lang="de-DE" dirty="0" smtClean="0"/>
              <a:t>S</a:t>
            </a:r>
            <a:r>
              <a:rPr lang="de-DE" baseline="-25000" dirty="0" smtClean="0"/>
              <a:t>SC</a:t>
            </a:r>
            <a:r>
              <a:rPr lang="de-DE" dirty="0" smtClean="0"/>
              <a:t> </a:t>
            </a:r>
            <a:r>
              <a:rPr lang="de-DE" dirty="0" err="1" smtClean="0"/>
              <a:t>influences</a:t>
            </a:r>
            <a:r>
              <a:rPr lang="de-DE" dirty="0" smtClean="0"/>
              <a:t> power </a:t>
            </a:r>
            <a:r>
              <a:rPr lang="de-DE" dirty="0" err="1" smtClean="0"/>
              <a:t>quality</a:t>
            </a:r>
            <a:endParaRPr lang="de-DE" dirty="0" smtClean="0"/>
          </a:p>
          <a:p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network</a:t>
            </a:r>
            <a:r>
              <a:rPr lang="de-DE" dirty="0" smtClean="0"/>
              <a:t> </a:t>
            </a:r>
            <a:r>
              <a:rPr lang="de-DE" dirty="0" err="1" smtClean="0"/>
              <a:t>calculation</a:t>
            </a:r>
            <a:r>
              <a:rPr lang="de-DE" dirty="0" smtClean="0"/>
              <a:t> </a:t>
            </a:r>
            <a:r>
              <a:rPr lang="de-DE" dirty="0" err="1" smtClean="0"/>
              <a:t>software</a:t>
            </a:r>
            <a:endParaRPr lang="de-DE" dirty="0" smtClean="0"/>
          </a:p>
          <a:p>
            <a:endParaRPr lang="de-DE" sz="800" dirty="0" smtClean="0"/>
          </a:p>
          <a:p>
            <a:endParaRPr lang="de-DE" sz="800" dirty="0" smtClean="0"/>
          </a:p>
          <a:p>
            <a:r>
              <a:rPr lang="de-DE" dirty="0" err="1" smtClean="0"/>
              <a:t>Upper</a:t>
            </a:r>
            <a:r>
              <a:rPr lang="de-DE" dirty="0" smtClean="0"/>
              <a:t> </a:t>
            </a:r>
            <a:r>
              <a:rPr lang="de-DE" dirty="0" err="1" smtClean="0"/>
              <a:t>limits</a:t>
            </a:r>
            <a:r>
              <a:rPr lang="de-DE" dirty="0" smtClean="0"/>
              <a:t> </a:t>
            </a:r>
            <a:r>
              <a:rPr lang="de-DE" dirty="0" err="1" smtClean="0"/>
              <a:t>mainly</a:t>
            </a:r>
            <a:r>
              <a:rPr lang="de-DE" dirty="0" smtClean="0"/>
              <a:t> </a:t>
            </a:r>
            <a:r>
              <a:rPr lang="de-DE" dirty="0" err="1" smtClean="0"/>
              <a:t>determined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transformer</a:t>
            </a:r>
            <a:endParaRPr lang="de-DE" dirty="0" smtClean="0"/>
          </a:p>
          <a:p>
            <a:r>
              <a:rPr lang="de-DE" dirty="0" smtClean="0"/>
              <a:t>Low </a:t>
            </a:r>
            <a:r>
              <a:rPr lang="de-DE" dirty="0" err="1" smtClean="0"/>
              <a:t>influence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upstream</a:t>
            </a:r>
            <a:r>
              <a:rPr lang="de-DE" dirty="0" smtClean="0"/>
              <a:t> </a:t>
            </a:r>
            <a:r>
              <a:rPr lang="de-DE" dirty="0" err="1" smtClean="0"/>
              <a:t>grid</a:t>
            </a:r>
            <a:endParaRPr lang="de-DE" dirty="0" smtClean="0"/>
          </a:p>
          <a:p>
            <a:endParaRPr lang="de-DE" sz="800" dirty="0" smtClean="0"/>
          </a:p>
          <a:p>
            <a:endParaRPr lang="de-DE" sz="800" dirty="0" smtClean="0"/>
          </a:p>
          <a:p>
            <a:r>
              <a:rPr lang="de-DE" dirty="0" smtClean="0"/>
              <a:t>28% </a:t>
            </a:r>
            <a:r>
              <a:rPr lang="de-DE" dirty="0" err="1" smtClean="0"/>
              <a:t>supply</a:t>
            </a:r>
            <a:r>
              <a:rPr lang="de-DE" dirty="0" smtClean="0"/>
              <a:t> </a:t>
            </a:r>
            <a:r>
              <a:rPr lang="de-DE" dirty="0" err="1" smtClean="0"/>
              <a:t>points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S</a:t>
            </a:r>
            <a:r>
              <a:rPr lang="de-DE" baseline="-25000" dirty="0" smtClean="0"/>
              <a:t>SC</a:t>
            </a:r>
            <a:r>
              <a:rPr lang="de-DE" dirty="0"/>
              <a:t>&lt;</a:t>
            </a:r>
            <a:r>
              <a:rPr lang="de-DE" dirty="0" smtClean="0"/>
              <a:t> S</a:t>
            </a:r>
            <a:r>
              <a:rPr lang="de-DE" baseline="-25000" dirty="0" smtClean="0"/>
              <a:t>SC </a:t>
            </a:r>
            <a:r>
              <a:rPr lang="de-DE" baseline="-25000" dirty="0" err="1" smtClean="0"/>
              <a:t>ref</a:t>
            </a:r>
            <a:endParaRPr lang="de-DE" dirty="0" smtClean="0"/>
          </a:p>
        </p:txBody>
      </p:sp>
      <p:cxnSp>
        <p:nvCxnSpPr>
          <p:cNvPr id="4" name="Gerade Verbindung 3"/>
          <p:cNvCxnSpPr/>
          <p:nvPr/>
        </p:nvCxnSpPr>
        <p:spPr bwMode="auto">
          <a:xfrm>
            <a:off x="611560" y="3888650"/>
            <a:ext cx="439248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feld 2"/>
          <p:cNvSpPr txBox="1"/>
          <p:nvPr/>
        </p:nvSpPr>
        <p:spPr>
          <a:xfrm>
            <a:off x="2570144" y="3527458"/>
            <a:ext cx="955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160 kVA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14" name="Inhaltsplatzhalter 11"/>
          <p:cNvSpPr txBox="1">
            <a:spLocks/>
          </p:cNvSpPr>
          <p:nvPr/>
        </p:nvSpPr>
        <p:spPr bwMode="auto">
          <a:xfrm>
            <a:off x="557027" y="5934768"/>
            <a:ext cx="5058144" cy="1111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de-DE" b="0" dirty="0"/>
              <a:t>S</a:t>
            </a:r>
            <a:r>
              <a:rPr lang="de-DE" b="0" baseline="-25000" dirty="0"/>
              <a:t>SC </a:t>
            </a:r>
            <a:r>
              <a:rPr lang="de-DE" b="0" baseline="-25000" dirty="0" err="1" smtClean="0"/>
              <a:t>ref</a:t>
            </a:r>
            <a:r>
              <a:rPr lang="de-DE" b="0" baseline="-25000" dirty="0" smtClean="0"/>
              <a:t> </a:t>
            </a:r>
            <a:r>
              <a:rPr lang="de-DE" b="0" dirty="0" smtClean="0">
                <a:sym typeface="Wingdings" pitchFamily="2" charset="2"/>
              </a:rPr>
              <a:t></a:t>
            </a:r>
            <a:r>
              <a:rPr lang="de-DE" b="0" dirty="0" smtClean="0"/>
              <a:t> </a:t>
            </a:r>
            <a:r>
              <a:rPr lang="de-DE" b="0" kern="0" dirty="0" smtClean="0">
                <a:solidFill>
                  <a:srgbClr val="000000"/>
                </a:solidFill>
              </a:rPr>
              <a:t>S</a:t>
            </a:r>
            <a:r>
              <a:rPr lang="de-DE" b="0" kern="0" baseline="-25000" dirty="0" smtClean="0">
                <a:solidFill>
                  <a:srgbClr val="000000"/>
                </a:solidFill>
              </a:rPr>
              <a:t>SC </a:t>
            </a:r>
            <a:r>
              <a:rPr lang="de-DE" b="0" kern="0" dirty="0" err="1" smtClean="0">
                <a:solidFill>
                  <a:srgbClr val="000000"/>
                </a:solidFill>
              </a:rPr>
              <a:t>at</a:t>
            </a:r>
            <a:r>
              <a:rPr lang="de-DE" b="0" kern="0" dirty="0" smtClean="0">
                <a:solidFill>
                  <a:srgbClr val="000000"/>
                </a:solidFill>
              </a:rPr>
              <a:t> </a:t>
            </a:r>
            <a:r>
              <a:rPr lang="de-DE" b="0" kern="0" dirty="0" err="1" smtClean="0">
                <a:solidFill>
                  <a:srgbClr val="000000"/>
                </a:solidFill>
              </a:rPr>
              <a:t>reference</a:t>
            </a:r>
            <a:r>
              <a:rPr lang="de-DE" b="0" kern="0" dirty="0" smtClean="0">
                <a:solidFill>
                  <a:srgbClr val="000000"/>
                </a:solidFill>
              </a:rPr>
              <a:t> </a:t>
            </a:r>
            <a:r>
              <a:rPr lang="de-DE" b="0" kern="0" dirty="0" err="1" smtClean="0">
                <a:solidFill>
                  <a:srgbClr val="000000"/>
                </a:solidFill>
              </a:rPr>
              <a:t>impedance</a:t>
            </a:r>
            <a:endParaRPr lang="de-DE" b="0" dirty="0" smtClean="0"/>
          </a:p>
        </p:txBody>
      </p:sp>
      <p:sp>
        <p:nvSpPr>
          <p:cNvPr id="6" name="Nach links gekrümmter Pfeil 5"/>
          <p:cNvSpPr/>
          <p:nvPr/>
        </p:nvSpPr>
        <p:spPr bwMode="auto">
          <a:xfrm rot="10800000">
            <a:off x="172874" y="5099196"/>
            <a:ext cx="345748" cy="1082529"/>
          </a:xfrm>
          <a:prstGeom prst="curvedLef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Microsoft Sans Serif" pitchFamily="34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1728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Main </a:t>
            </a:r>
            <a:r>
              <a:rPr lang="de-DE" dirty="0" err="1" smtClean="0"/>
              <a:t>goals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site</a:t>
            </a:r>
            <a:r>
              <a:rPr lang="de-DE" dirty="0" smtClean="0"/>
              <a:t> </a:t>
            </a:r>
            <a:r>
              <a:rPr lang="de-DE" dirty="0" err="1" smtClean="0"/>
              <a:t>selection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993600" y="1864800"/>
            <a:ext cx="691311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667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1. </a:t>
            </a:r>
            <a:r>
              <a:rPr lang="en-US" sz="1800" b="0" dirty="0">
                <a:solidFill>
                  <a:schemeClr val="tx1"/>
                </a:solidFill>
                <a:latin typeface="+mn-lt"/>
              </a:rPr>
              <a:t>Impact of PV installations</a:t>
            </a:r>
          </a:p>
          <a:p>
            <a:pPr marL="742950" lvl="1" indent="-285750">
              <a:buFont typeface="Arial" pitchFamily="34" charset="0"/>
              <a:buChar char="•"/>
              <a:tabLst>
                <a:tab pos="2667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Without </a:t>
            </a:r>
            <a:r>
              <a:rPr lang="en-US" sz="1800" b="0" dirty="0">
                <a:solidFill>
                  <a:schemeClr val="tx1"/>
                </a:solidFill>
                <a:latin typeface="+mn-lt"/>
              </a:rPr>
              <a:t>PV 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installation (as reference)</a:t>
            </a:r>
          </a:p>
          <a:p>
            <a:pPr marL="742950" lvl="1" indent="-285750">
              <a:buFont typeface="Arial" pitchFamily="34" charset="0"/>
              <a:buChar char="•"/>
              <a:tabLst>
                <a:tab pos="2667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With </a:t>
            </a:r>
            <a:r>
              <a:rPr lang="en-US" sz="1800" b="0" dirty="0">
                <a:solidFill>
                  <a:schemeClr val="tx1"/>
                </a:solidFill>
                <a:latin typeface="+mn-lt"/>
              </a:rPr>
              <a:t>PV installations</a:t>
            </a:r>
          </a:p>
          <a:p>
            <a:pPr>
              <a:tabLst>
                <a:tab pos="266700" algn="l"/>
              </a:tabLst>
            </a:pPr>
            <a:endParaRPr lang="en-US" sz="1800" b="0" dirty="0">
              <a:solidFill>
                <a:schemeClr val="tx1"/>
              </a:solidFill>
              <a:latin typeface="+mn-lt"/>
            </a:endParaRPr>
          </a:p>
          <a:p>
            <a:pPr>
              <a:tabLst>
                <a:tab pos="2667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. Summation effect:</a:t>
            </a:r>
            <a:br>
              <a:rPr lang="en-US" sz="1800" b="0" dirty="0" smtClean="0">
                <a:solidFill>
                  <a:schemeClr val="tx1"/>
                </a:solidFill>
                <a:latin typeface="+mn-lt"/>
              </a:rPr>
            </a:b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	Does a 10 kVA PV installation have the same effect </a:t>
            </a:r>
          </a:p>
          <a:p>
            <a:pPr>
              <a:tabLst>
                <a:tab pos="2667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as 10x 1 kVA PV installations? </a:t>
            </a:r>
          </a:p>
          <a:p>
            <a:pPr>
              <a:tabLst>
                <a:tab pos="266700" algn="l"/>
              </a:tabLst>
            </a:pPr>
            <a:endParaRPr lang="en-US" sz="1800" b="0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3. Power scaling effect:</a:t>
            </a:r>
          </a:p>
          <a:p>
            <a:pPr>
              <a:tabLst>
                <a:tab pos="2667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Do 10x 1 kVA PV installations have a 10x greater effect</a:t>
            </a:r>
          </a:p>
          <a:p>
            <a:pPr>
              <a:tabLst>
                <a:tab pos="2667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than a 1 kVA PV installation? </a:t>
            </a:r>
          </a:p>
          <a:p>
            <a:pPr>
              <a:tabLst>
                <a:tab pos="266700" algn="l"/>
              </a:tabLst>
            </a:pPr>
            <a:endParaRPr lang="en-US" sz="1800" b="0" dirty="0">
              <a:solidFill>
                <a:schemeClr val="tx1"/>
              </a:solidFill>
              <a:latin typeface="+mn-lt"/>
            </a:endParaRPr>
          </a:p>
          <a:p>
            <a:pPr>
              <a:tabLst>
                <a:tab pos="2667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+mn-lt"/>
              </a:rPr>
              <a:t>4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. Propagation:</a:t>
            </a:r>
          </a:p>
          <a:p>
            <a:pPr>
              <a:tabLst>
                <a:tab pos="2667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How does the emission propagate into the grid?</a:t>
            </a:r>
            <a:endParaRPr lang="en-US" sz="1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971550" y="1864800"/>
            <a:ext cx="5308480" cy="947411"/>
          </a:xfrm>
          <a:prstGeom prst="rect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Microsoft Sans Serif" pitchFamily="34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823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Projekte\Berichte &amp; Konferenzen\CIRED 2011\FullPaper\Grafiken\P_Q_mitundohnePV.e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9" y="1800000"/>
            <a:ext cx="5394887" cy="43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output of PV units</a:t>
            </a:r>
            <a:endParaRPr lang="en-US" dirty="0"/>
          </a:p>
        </p:txBody>
      </p:sp>
      <p:sp>
        <p:nvSpPr>
          <p:cNvPr id="12" name="Inhaltsplatzhalter 3"/>
          <p:cNvSpPr txBox="1">
            <a:spLocks/>
          </p:cNvSpPr>
          <p:nvPr/>
        </p:nvSpPr>
        <p:spPr bwMode="auto">
          <a:xfrm>
            <a:off x="5148000" y="1965990"/>
            <a:ext cx="365760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b="0" dirty="0" smtClean="0"/>
              <a:t>Grid without PV</a:t>
            </a:r>
          </a:p>
          <a:p>
            <a:r>
              <a:rPr lang="en-US" b="0" dirty="0" smtClean="0"/>
              <a:t>Later 25 kW PV installed</a:t>
            </a:r>
          </a:p>
          <a:p>
            <a:r>
              <a:rPr lang="en-US" b="0" dirty="0" smtClean="0"/>
              <a:t>3 Customers (Farms)</a:t>
            </a:r>
          </a:p>
          <a:p>
            <a:r>
              <a:rPr lang="en-US" b="0" dirty="0" smtClean="0"/>
              <a:t>160 kVA Transformer</a:t>
            </a:r>
          </a:p>
          <a:p>
            <a:endParaRPr lang="en-US" b="0" dirty="0" smtClean="0"/>
          </a:p>
          <a:p>
            <a:r>
              <a:rPr lang="en-US" b="0" dirty="0" smtClean="0"/>
              <a:t>2 </a:t>
            </a:r>
            <a:r>
              <a:rPr lang="en-US" b="0" dirty="0" err="1"/>
              <a:t>tuesdays</a:t>
            </a:r>
            <a:r>
              <a:rPr lang="en-US" b="0" dirty="0"/>
              <a:t> during summer</a:t>
            </a:r>
          </a:p>
          <a:p>
            <a:r>
              <a:rPr lang="en-US" b="0" dirty="0"/>
              <a:t>Generation between</a:t>
            </a:r>
            <a:br>
              <a:rPr lang="en-US" b="0" dirty="0"/>
            </a:br>
            <a:r>
              <a:rPr lang="en-US" b="0" dirty="0"/>
              <a:t>7am and 7pm</a:t>
            </a:r>
          </a:p>
          <a:p>
            <a:endParaRPr lang="en-US" b="0" dirty="0"/>
          </a:p>
          <a:p>
            <a:r>
              <a:rPr lang="en-US" b="0" dirty="0"/>
              <a:t>Reactive </a:t>
            </a:r>
            <a:r>
              <a:rPr lang="en-US" b="0" dirty="0" smtClean="0"/>
              <a:t>power virtually </a:t>
            </a:r>
            <a:r>
              <a:rPr lang="en-US" b="0" dirty="0"/>
              <a:t>not affected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956062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nhaltsplatzhalter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0000"/>
            <a:ext cx="5394886" cy="4320000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spectrum up to 5 kHz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48000" y="1846800"/>
            <a:ext cx="3729300" cy="4246496"/>
          </a:xfrm>
        </p:spPr>
        <p:txBody>
          <a:bodyPr/>
          <a:lstStyle/>
          <a:p>
            <a:r>
              <a:rPr lang="en-US" dirty="0" smtClean="0"/>
              <a:t>Virtually no difference in spectrum for voltage and current</a:t>
            </a:r>
          </a:p>
          <a:p>
            <a:r>
              <a:rPr lang="en-US" dirty="0" smtClean="0"/>
              <a:t>Similar results for day/night</a:t>
            </a:r>
          </a:p>
          <a:p>
            <a:endParaRPr lang="en-US" dirty="0" smtClean="0"/>
          </a:p>
          <a:p>
            <a:r>
              <a:rPr lang="en-US" dirty="0" smtClean="0"/>
              <a:t>Possible explanations: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PV power too low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Measured frequency range too narrow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Inverters </a:t>
            </a:r>
            <a:r>
              <a:rPr lang="en-US" dirty="0"/>
              <a:t>too far away </a:t>
            </a:r>
            <a:r>
              <a:rPr lang="en-US" dirty="0" smtClean="0"/>
              <a:t>from measurement (damping)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No emissions from PV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Rechteck 4"/>
          <p:cNvSpPr/>
          <p:nvPr/>
        </p:nvSpPr>
        <p:spPr bwMode="auto">
          <a:xfrm>
            <a:off x="5470258" y="4051987"/>
            <a:ext cx="2962275" cy="623529"/>
          </a:xfrm>
          <a:prstGeom prst="rect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Microsoft Sans Serif" pitchFamily="34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734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frequency range up to 40 kHz (1)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0" y="1846800"/>
            <a:ext cx="4648200" cy="424649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" y="1846637"/>
            <a:ext cx="5398262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" y="4005637"/>
            <a:ext cx="5398262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48000" y="1846800"/>
            <a:ext cx="3996000" cy="4246496"/>
          </a:xfrm>
        </p:spPr>
        <p:txBody>
          <a:bodyPr/>
          <a:lstStyle/>
          <a:p>
            <a:r>
              <a:rPr lang="en-US" dirty="0" smtClean="0"/>
              <a:t>Difference Day/Night</a:t>
            </a:r>
          </a:p>
          <a:p>
            <a:r>
              <a:rPr lang="en-US" dirty="0" smtClean="0"/>
              <a:t>During day:</a:t>
            </a:r>
          </a:p>
          <a:p>
            <a:pPr lvl="1"/>
            <a:r>
              <a:rPr lang="en-US" dirty="0" smtClean="0"/>
              <a:t>Emissions at 16 kHz and 20 kHz</a:t>
            </a:r>
          </a:p>
          <a:p>
            <a:pPr lvl="1"/>
            <a:r>
              <a:rPr lang="en-US" dirty="0" smtClean="0"/>
              <a:t>Additional components at 32 kHz and 40 kHz</a:t>
            </a:r>
          </a:p>
          <a:p>
            <a:endParaRPr lang="en-US" dirty="0"/>
          </a:p>
          <a:p>
            <a:r>
              <a:rPr lang="en-US" dirty="0" smtClean="0">
                <a:sym typeface="Wingdings" pitchFamily="2" charset="2"/>
              </a:rPr>
              <a:t>Source: probably PV inverters</a:t>
            </a:r>
          </a:p>
          <a:p>
            <a:r>
              <a:rPr lang="en-US" dirty="0" smtClean="0">
                <a:sym typeface="Wingdings" pitchFamily="2" charset="2"/>
              </a:rPr>
              <a:t>Still very low distortion levels </a:t>
            </a:r>
          </a:p>
          <a:p>
            <a:pPr>
              <a:buFont typeface="Wingdings"/>
              <a:buChar char="è"/>
            </a:pPr>
            <a:endParaRPr lang="en-US" dirty="0">
              <a:sym typeface="Wingdings" pitchFamily="2" charset="2"/>
            </a:endParaRPr>
          </a:p>
          <a:p>
            <a:pPr>
              <a:buFont typeface="Wingdings"/>
              <a:buChar char="è"/>
            </a:pPr>
            <a:r>
              <a:rPr lang="en-US" dirty="0" smtClean="0">
                <a:sym typeface="Wingdings" pitchFamily="2" charset="2"/>
              </a:rPr>
              <a:t>Emissions above 9 kHz</a:t>
            </a:r>
          </a:p>
          <a:p>
            <a:pPr>
              <a:buFont typeface="Wingdings"/>
              <a:buChar char="è"/>
            </a:pPr>
            <a:r>
              <a:rPr lang="en-US" dirty="0" smtClean="0">
                <a:sym typeface="Wingdings" pitchFamily="2" charset="2"/>
              </a:rPr>
              <a:t>Verification in different grids</a:t>
            </a: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3886200" y="4135278"/>
            <a:ext cx="5501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 smtClean="0">
                <a:solidFill>
                  <a:schemeClr val="tx1"/>
                </a:solidFill>
              </a:rPr>
              <a:t>0.04</a:t>
            </a:r>
            <a:r>
              <a:rPr lang="en-US" dirty="0" smtClean="0">
                <a:solidFill>
                  <a:schemeClr val="tx1"/>
                </a:solidFill>
              </a:rPr>
              <a:t>%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816351" y="4562155"/>
            <a:ext cx="62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0" dirty="0" smtClean="0">
                <a:solidFill>
                  <a:schemeClr val="tx1"/>
                </a:solidFill>
              </a:rPr>
              <a:t>0.004</a:t>
            </a:r>
            <a:r>
              <a:rPr lang="en-US" dirty="0" smtClean="0">
                <a:solidFill>
                  <a:schemeClr val="tx1"/>
                </a:solidFill>
              </a:rPr>
              <a:t>%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741930" y="5019035"/>
            <a:ext cx="6944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0" dirty="0" smtClean="0">
                <a:solidFill>
                  <a:schemeClr val="tx1"/>
                </a:solidFill>
              </a:rPr>
              <a:t>0.0004%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643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frequency range up to 40 kHz (2)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92187" y="1863725"/>
            <a:ext cx="7168402" cy="922607"/>
          </a:xfrm>
        </p:spPr>
        <p:txBody>
          <a:bodyPr/>
          <a:lstStyle/>
          <a:p>
            <a:r>
              <a:rPr lang="en-US" dirty="0" smtClean="0"/>
              <a:t>Highest emission at 17 kHz</a:t>
            </a:r>
          </a:p>
          <a:p>
            <a:r>
              <a:rPr lang="en-US" dirty="0" smtClean="0"/>
              <a:t>Range up to 2 kHz / 9 kHz in standards is insufficient</a:t>
            </a:r>
          </a:p>
          <a:p>
            <a:r>
              <a:rPr lang="en-US" dirty="0" smtClean="0"/>
              <a:t>Recommended compatibility levels 0,2% nearly reached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4454" y="2909332"/>
            <a:ext cx="8315864" cy="346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332455" y="4166563"/>
            <a:ext cx="1208985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Measurement</a:t>
            </a:r>
            <a:r>
              <a:rPr lang="en-US" dirty="0" smtClean="0"/>
              <a:t> </a:t>
            </a:r>
            <a:r>
              <a:rPr lang="en-US" dirty="0" smtClean="0">
                <a:solidFill>
                  <a:sysClr val="windowText" lastClr="000000"/>
                </a:solidFill>
              </a:rPr>
              <a:t>site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640132" y="4359722"/>
            <a:ext cx="1269899" cy="68480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b="0" dirty="0" smtClean="0">
                <a:solidFill>
                  <a:sysClr val="windowText" lastClr="000000"/>
                </a:solidFill>
              </a:rPr>
              <a:t>Grid with high PV</a:t>
            </a:r>
          </a:p>
          <a:p>
            <a:r>
              <a:rPr lang="en-US" sz="1100" b="0" dirty="0" smtClean="0">
                <a:solidFill>
                  <a:sysClr val="windowText" lastClr="000000"/>
                </a:solidFill>
              </a:rPr>
              <a:t>Grid without PV</a:t>
            </a:r>
          </a:p>
          <a:p>
            <a:endParaRPr lang="en-US" sz="1100" b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983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Design">
  <a:themeElements>
    <a:clrScheme name="1_Office-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Office-Desig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Microsoft Sans Serif" pitchFamily="34" charset="0"/>
            <a:ea typeface="ＭＳ Ｐゴシック" pitchFamily="-11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Microsoft Sans Serif" pitchFamily="34" charset="0"/>
            <a:ea typeface="ＭＳ Ｐゴシック" pitchFamily="-110" charset="-128"/>
          </a:defRPr>
        </a:defPPr>
      </a:lstStyle>
    </a:lnDef>
  </a:objectDefaults>
  <a:extraClrSchemeLst>
    <a:extraClrScheme>
      <a:clrScheme name="1_Office-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-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-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-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-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Microsoft Sans Serif" pitchFamily="34" charset="0"/>
            <a:ea typeface="ＭＳ Ｐゴシック" pitchFamily="-11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Microsoft Sans Serif" pitchFamily="34" charset="0"/>
            <a:ea typeface="ＭＳ Ｐゴシック" pitchFamily="-110" charset="-128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-Design">
  <a:themeElements>
    <a:clrScheme name="1_Office-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Office-Desig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Microsoft Sans Serif" pitchFamily="34" charset="0"/>
            <a:ea typeface="ＭＳ Ｐゴシック" pitchFamily="-11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Microsoft Sans Serif" pitchFamily="34" charset="0"/>
            <a:ea typeface="ＭＳ Ｐゴシック" pitchFamily="-110" charset="-128"/>
          </a:defRPr>
        </a:defPPr>
      </a:lstStyle>
    </a:lnDef>
  </a:objectDefaults>
  <a:extraClrSchemeLst>
    <a:extraClrScheme>
      <a:clrScheme name="1_Office-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-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-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-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407</Words>
  <Application>Microsoft Macintosh PowerPoint</Application>
  <PresentationFormat>Bildschirmpräsentation (4:3)</PresentationFormat>
  <Paragraphs>123</Paragraphs>
  <Slides>11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1_Office-Design</vt:lpstr>
      <vt:lpstr>Office-Design</vt:lpstr>
      <vt:lpstr>2_Office-Design</vt:lpstr>
      <vt:lpstr>PowerPoint-Präsentation</vt:lpstr>
      <vt:lpstr>Goals of the survey</vt:lpstr>
      <vt:lpstr>Grid description</vt:lpstr>
      <vt:lpstr>LV grid characteristics</vt:lpstr>
      <vt:lpstr>Main goals of site selection</vt:lpstr>
      <vt:lpstr>Power output of PV units</vt:lpstr>
      <vt:lpstr>Comparison of spectrum up to 5 kHz</vt:lpstr>
      <vt:lpstr>Extended frequency range up to 40 kHz (1)</vt:lpstr>
      <vt:lpstr>Extended frequency range up to 40 kHz (2)</vt:lpstr>
      <vt:lpstr>Summary and future work</vt:lpstr>
      <vt:lpstr>PowerPoint-Präsentation</vt:lpstr>
    </vt:vector>
  </TitlesOfParts>
  <Company>TUD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 steht der Titel der  Power Point Präsentation.</dc:title>
  <dc:creator>CD-Polizei</dc:creator>
  <cp:lastModifiedBy>T</cp:lastModifiedBy>
  <cp:revision>97</cp:revision>
  <dcterms:created xsi:type="dcterms:W3CDTF">2008-11-12T11:19:58Z</dcterms:created>
  <dcterms:modified xsi:type="dcterms:W3CDTF">2011-07-14T17:24:31Z</dcterms:modified>
</cp:coreProperties>
</file>