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theme/themeOverride2.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16"/>
  </p:notesMasterIdLst>
  <p:sldIdLst>
    <p:sldId id="256" r:id="rId2"/>
    <p:sldId id="261" r:id="rId3"/>
    <p:sldId id="262" r:id="rId4"/>
    <p:sldId id="257" r:id="rId5"/>
    <p:sldId id="259" r:id="rId6"/>
    <p:sldId id="264" r:id="rId7"/>
    <p:sldId id="265" r:id="rId8"/>
    <p:sldId id="266" r:id="rId9"/>
    <p:sldId id="267" r:id="rId10"/>
    <p:sldId id="268" r:id="rId11"/>
    <p:sldId id="272" r:id="rId12"/>
    <p:sldId id="270" r:id="rId13"/>
    <p:sldId id="269" r:id="rId14"/>
    <p:sldId id="271" r:id="rId15"/>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23" d="100"/>
          <a:sy n="123" d="100"/>
        </p:scale>
        <p:origin x="-103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Tabelle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Tabelle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Tabelle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Tabelle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Tabelle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Tabelle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Tabelle7.xlsx"/></Relationships>
</file>

<file path=ppt/charts/_rels/chart8.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Documents%20and%20Settings\a260688\Desktop\CP_SezMT_risali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350707249354"/>
          <c:y val="0.0386812439811931"/>
          <c:w val="0.810000699912344"/>
          <c:h val="0.796277859533609"/>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cat>
            <c:strRef>
              <c:f>Foglio1!$A$2:$A$18</c:f>
              <c:strCache>
                <c:ptCount val="17"/>
                <c:pt idx="0">
                  <c:v>1°</c:v>
                </c:pt>
                <c:pt idx="1">
                  <c:v>2°</c:v>
                </c:pt>
                <c:pt idx="2">
                  <c:v>3°</c:v>
                </c:pt>
                <c:pt idx="3">
                  <c:v>4°</c:v>
                </c:pt>
                <c:pt idx="4">
                  <c:v>1°</c:v>
                </c:pt>
                <c:pt idx="5">
                  <c:v>2°</c:v>
                </c:pt>
                <c:pt idx="6">
                  <c:v>3°</c:v>
                </c:pt>
                <c:pt idx="7">
                  <c:v>4°</c:v>
                </c:pt>
                <c:pt idx="8">
                  <c:v>1°</c:v>
                </c:pt>
                <c:pt idx="9">
                  <c:v>2°</c:v>
                </c:pt>
                <c:pt idx="10">
                  <c:v>3°</c:v>
                </c:pt>
                <c:pt idx="11">
                  <c:v>4°</c:v>
                </c:pt>
                <c:pt idx="12">
                  <c:v>1°</c:v>
                </c:pt>
                <c:pt idx="13">
                  <c:v>2°</c:v>
                </c:pt>
                <c:pt idx="14">
                  <c:v>3°</c:v>
                </c:pt>
                <c:pt idx="15">
                  <c:v>4°</c:v>
                </c:pt>
                <c:pt idx="16">
                  <c:v>1°</c:v>
                </c:pt>
              </c:strCache>
            </c:strRef>
          </c:cat>
          <c:val>
            <c:numRef>
              <c:f>Foglio1!$B$2:$B$18</c:f>
              <c:numCache>
                <c:formatCode>General</c:formatCode>
                <c:ptCount val="17"/>
                <c:pt idx="0">
                  <c:v>171.0</c:v>
                </c:pt>
                <c:pt idx="1">
                  <c:v>276.0</c:v>
                </c:pt>
                <c:pt idx="2">
                  <c:v>498.0</c:v>
                </c:pt>
                <c:pt idx="3">
                  <c:v>688.0</c:v>
                </c:pt>
                <c:pt idx="4">
                  <c:v>1450.0</c:v>
                </c:pt>
                <c:pt idx="5">
                  <c:v>2189.0</c:v>
                </c:pt>
                <c:pt idx="6">
                  <c:v>2451.0</c:v>
                </c:pt>
                <c:pt idx="7">
                  <c:v>2276.0</c:v>
                </c:pt>
                <c:pt idx="8">
                  <c:v>1404.0</c:v>
                </c:pt>
                <c:pt idx="9">
                  <c:v>1989.0</c:v>
                </c:pt>
                <c:pt idx="10">
                  <c:v>3167.0</c:v>
                </c:pt>
                <c:pt idx="11">
                  <c:v>3976.0</c:v>
                </c:pt>
                <c:pt idx="12">
                  <c:v>4928.0</c:v>
                </c:pt>
                <c:pt idx="13">
                  <c:v>6034.0</c:v>
                </c:pt>
                <c:pt idx="14">
                  <c:v>4985.0</c:v>
                </c:pt>
                <c:pt idx="15">
                  <c:v>3955.0</c:v>
                </c:pt>
                <c:pt idx="16">
                  <c:v>4218.0</c:v>
                </c:pt>
              </c:numCache>
            </c:numRef>
          </c:val>
        </c:ser>
        <c:dLbls>
          <c:showLegendKey val="0"/>
          <c:showVal val="0"/>
          <c:showCatName val="0"/>
          <c:showSerName val="0"/>
          <c:showPercent val="0"/>
          <c:showBubbleSize val="0"/>
        </c:dLbls>
        <c:gapWidth val="100"/>
        <c:axId val="745684920"/>
        <c:axId val="746406248"/>
      </c:barChart>
      <c:catAx>
        <c:axId val="745684920"/>
        <c:scaling>
          <c:orientation val="minMax"/>
        </c:scaling>
        <c:delete val="1"/>
        <c:axPos val="b"/>
        <c:numFmt formatCode="General" sourceLinked="1"/>
        <c:majorTickMark val="out"/>
        <c:minorTickMark val="none"/>
        <c:tickLblPos val="none"/>
        <c:crossAx val="746406248"/>
        <c:crosses val="autoZero"/>
        <c:auto val="1"/>
        <c:lblAlgn val="ctr"/>
        <c:lblOffset val="100"/>
        <c:noMultiLvlLbl val="0"/>
      </c:catAx>
      <c:valAx>
        <c:axId val="746406248"/>
        <c:scaling>
          <c:orientation val="minMax"/>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745684920"/>
        <c:crosses val="autoZero"/>
        <c:crossBetween val="between"/>
      </c:valAx>
      <c:spPr>
        <a:ln w="3175">
          <a:solidFill>
            <a:schemeClr val="bg1">
              <a:lumMod val="65000"/>
            </a:schemeClr>
          </a:solidFill>
          <a:prstDash val="dash"/>
        </a:ln>
      </c:spPr>
    </c:plotArea>
    <c:plotVisOnly val="1"/>
    <c:dispBlanksAs val="gap"/>
    <c:showDLblsOverMax val="0"/>
  </c:chart>
  <c:spPr>
    <a:noFill/>
  </c:spPr>
  <c:txPr>
    <a:bodyPr/>
    <a:lstStyle/>
    <a:p>
      <a:pPr>
        <a:defRPr sz="1800"/>
      </a:pPr>
      <a:endParaRPr lang="de-DE"/>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38350707249354"/>
          <c:y val="0.0386812439811931"/>
          <c:w val="0.810000699912344"/>
          <c:h val="0.796277859533609"/>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cat>
            <c:strRef>
              <c:f>Foglio1!$A$2:$A$16</c:f>
              <c:strCache>
                <c:ptCount val="15"/>
                <c:pt idx="0">
                  <c:v>3°</c:v>
                </c:pt>
                <c:pt idx="1">
                  <c:v>4°</c:v>
                </c:pt>
                <c:pt idx="2">
                  <c:v>1°</c:v>
                </c:pt>
                <c:pt idx="3">
                  <c:v>2°</c:v>
                </c:pt>
                <c:pt idx="4">
                  <c:v>3°</c:v>
                </c:pt>
                <c:pt idx="5">
                  <c:v>4°</c:v>
                </c:pt>
                <c:pt idx="6">
                  <c:v>1°</c:v>
                </c:pt>
                <c:pt idx="7">
                  <c:v>2°</c:v>
                </c:pt>
                <c:pt idx="8">
                  <c:v>3°</c:v>
                </c:pt>
                <c:pt idx="9">
                  <c:v>4°</c:v>
                </c:pt>
                <c:pt idx="10">
                  <c:v>1°</c:v>
                </c:pt>
                <c:pt idx="11">
                  <c:v>2°</c:v>
                </c:pt>
                <c:pt idx="12">
                  <c:v>3°</c:v>
                </c:pt>
                <c:pt idx="13">
                  <c:v>4°</c:v>
                </c:pt>
                <c:pt idx="14">
                  <c:v>1°</c:v>
                </c:pt>
              </c:strCache>
            </c:strRef>
          </c:cat>
          <c:val>
            <c:numRef>
              <c:f>Foglio1!$B$2:$B$16</c:f>
              <c:numCache>
                <c:formatCode>General</c:formatCode>
                <c:ptCount val="15"/>
                <c:pt idx="0">
                  <c:v>3666.0</c:v>
                </c:pt>
                <c:pt idx="1">
                  <c:v>4132.0</c:v>
                </c:pt>
                <c:pt idx="2">
                  <c:v>4500.0</c:v>
                </c:pt>
                <c:pt idx="3">
                  <c:v>7965.0</c:v>
                </c:pt>
                <c:pt idx="4">
                  <c:v>9590.0</c:v>
                </c:pt>
                <c:pt idx="5">
                  <c:v>11116.0</c:v>
                </c:pt>
                <c:pt idx="6">
                  <c:v>5815.0</c:v>
                </c:pt>
                <c:pt idx="7">
                  <c:v>10037.0</c:v>
                </c:pt>
                <c:pt idx="8">
                  <c:v>11521.0</c:v>
                </c:pt>
                <c:pt idx="9">
                  <c:v>14099.0</c:v>
                </c:pt>
                <c:pt idx="10">
                  <c:v>16405.0</c:v>
                </c:pt>
                <c:pt idx="11">
                  <c:v>32266.0</c:v>
                </c:pt>
                <c:pt idx="12">
                  <c:v>42562.0</c:v>
                </c:pt>
                <c:pt idx="13">
                  <c:v>48557.0</c:v>
                </c:pt>
                <c:pt idx="14">
                  <c:v>40147.0</c:v>
                </c:pt>
              </c:numCache>
            </c:numRef>
          </c:val>
        </c:ser>
        <c:dLbls>
          <c:showLegendKey val="0"/>
          <c:showVal val="0"/>
          <c:showCatName val="0"/>
          <c:showSerName val="0"/>
          <c:showPercent val="0"/>
          <c:showBubbleSize val="0"/>
        </c:dLbls>
        <c:gapWidth val="100"/>
        <c:axId val="685094088"/>
        <c:axId val="746557416"/>
      </c:barChart>
      <c:catAx>
        <c:axId val="685094088"/>
        <c:scaling>
          <c:orientation val="minMax"/>
        </c:scaling>
        <c:delete val="1"/>
        <c:axPos val="b"/>
        <c:numFmt formatCode="General" sourceLinked="1"/>
        <c:majorTickMark val="out"/>
        <c:minorTickMark val="none"/>
        <c:tickLblPos val="none"/>
        <c:crossAx val="746557416"/>
        <c:crosses val="autoZero"/>
        <c:auto val="1"/>
        <c:lblAlgn val="ctr"/>
        <c:lblOffset val="100"/>
        <c:noMultiLvlLbl val="0"/>
      </c:catAx>
      <c:valAx>
        <c:axId val="746557416"/>
        <c:scaling>
          <c:orientation val="minMax"/>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685094088"/>
        <c:crosses val="autoZero"/>
        <c:crossBetween val="between"/>
      </c:valAx>
      <c:spPr>
        <a:ln w="3175">
          <a:solidFill>
            <a:schemeClr val="bg1">
              <a:lumMod val="65000"/>
            </a:schemeClr>
          </a:solidFill>
          <a:prstDash val="dash"/>
        </a:ln>
      </c:spPr>
    </c:plotArea>
    <c:plotVisOnly val="1"/>
    <c:dispBlanksAs val="gap"/>
    <c:showDLblsOverMax val="0"/>
  </c:chart>
  <c:txPr>
    <a:bodyPr/>
    <a:lstStyle/>
    <a:p>
      <a:pPr>
        <a:defRPr sz="18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38350707249354"/>
          <c:y val="0.0386812439811931"/>
          <c:w val="0.810000699912344"/>
          <c:h val="0.796277859533609"/>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dLbls>
            <c:dLbl>
              <c:idx val="0"/>
              <c:layout/>
              <c:spPr/>
              <c:txPr>
                <a:bodyPr/>
                <a:lstStyle/>
                <a:p>
                  <a:pPr>
                    <a:defRPr sz="700" b="1" baseline="0">
                      <a:solidFill>
                        <a:schemeClr val="tx1"/>
                      </a:solidFill>
                    </a:defRPr>
                  </a:pPr>
                  <a:endParaRPr lang="de-DE"/>
                </a:p>
              </c:txPr>
              <c:dLblPos val="outEnd"/>
              <c:showLegendKey val="0"/>
              <c:showVal val="1"/>
              <c:showCatName val="0"/>
              <c:showSerName val="0"/>
              <c:showPercent val="0"/>
              <c:showBubbleSize val="0"/>
            </c:dLbl>
            <c:dLbl>
              <c:idx val="1"/>
              <c:layout/>
              <c:spPr/>
              <c:txPr>
                <a:bodyPr/>
                <a:lstStyle/>
                <a:p>
                  <a:pPr>
                    <a:defRPr sz="700" b="1" baseline="0">
                      <a:solidFill>
                        <a:schemeClr val="tx1"/>
                      </a:solidFill>
                    </a:defRPr>
                  </a:pPr>
                  <a:endParaRPr lang="de-DE"/>
                </a:p>
              </c:txPr>
              <c:dLblPos val="outEnd"/>
              <c:showLegendKey val="0"/>
              <c:showVal val="1"/>
              <c:showCatName val="0"/>
              <c:showSerName val="0"/>
              <c:showPercent val="0"/>
              <c:showBubbleSize val="0"/>
            </c:dLbl>
            <c:dLbl>
              <c:idx val="2"/>
              <c:layout/>
              <c:spPr/>
              <c:txPr>
                <a:bodyPr/>
                <a:lstStyle/>
                <a:p>
                  <a:pPr>
                    <a:defRPr sz="700" b="1" baseline="0">
                      <a:solidFill>
                        <a:schemeClr val="tx1"/>
                      </a:solidFill>
                    </a:defRPr>
                  </a:pPr>
                  <a:endParaRPr lang="de-DE"/>
                </a:p>
              </c:txPr>
              <c:dLblPos val="outEnd"/>
              <c:showLegendKey val="0"/>
              <c:showVal val="1"/>
              <c:showCatName val="0"/>
              <c:showSerName val="0"/>
              <c:showPercent val="0"/>
              <c:showBubbleSize val="0"/>
            </c:dLbl>
            <c:txPr>
              <a:bodyPr/>
              <a:lstStyle/>
              <a:p>
                <a:pPr>
                  <a:defRPr sz="700" b="1" baseline="0">
                    <a:solidFill>
                      <a:schemeClr val="bg1"/>
                    </a:solidFill>
                  </a:defRPr>
                </a:pPr>
                <a:endParaRPr lang="de-DE"/>
              </a:p>
            </c:txPr>
            <c:dLblPos val="ctr"/>
            <c:showLegendKey val="0"/>
            <c:showVal val="1"/>
            <c:showCatName val="0"/>
            <c:showSerName val="0"/>
            <c:showPercent val="0"/>
            <c:showBubbleSize val="0"/>
            <c:showLeaderLines val="0"/>
          </c:dLbls>
          <c:cat>
            <c:strRef>
              <c:f>Foglio1!$A$2:$A$8</c:f>
              <c:strCache>
                <c:ptCount val="7"/>
                <c:pt idx="0">
                  <c:v>2005</c:v>
                </c:pt>
                <c:pt idx="1">
                  <c:v>2006</c:v>
                </c:pt>
                <c:pt idx="2">
                  <c:v>2007</c:v>
                </c:pt>
                <c:pt idx="3">
                  <c:v>2008</c:v>
                </c:pt>
                <c:pt idx="4">
                  <c:v>2009</c:v>
                </c:pt>
                <c:pt idx="5">
                  <c:v>2010</c:v>
                </c:pt>
                <c:pt idx="6">
                  <c:v>2011*</c:v>
                </c:pt>
              </c:strCache>
            </c:strRef>
          </c:cat>
          <c:val>
            <c:numRef>
              <c:f>Foglio1!$B$2:$B$8</c:f>
              <c:numCache>
                <c:formatCode>#,##0</c:formatCode>
                <c:ptCount val="7"/>
                <c:pt idx="0">
                  <c:v>181.0</c:v>
                </c:pt>
                <c:pt idx="1">
                  <c:v>225.0</c:v>
                </c:pt>
                <c:pt idx="2">
                  <c:v>226.0</c:v>
                </c:pt>
                <c:pt idx="3">
                  <c:v>436.0</c:v>
                </c:pt>
                <c:pt idx="4">
                  <c:v>981.0</c:v>
                </c:pt>
                <c:pt idx="5">
                  <c:v>1965.0</c:v>
                </c:pt>
                <c:pt idx="6">
                  <c:v>1282.0</c:v>
                </c:pt>
              </c:numCache>
            </c:numRef>
          </c:val>
        </c:ser>
        <c:dLbls>
          <c:showLegendKey val="0"/>
          <c:showVal val="0"/>
          <c:showCatName val="0"/>
          <c:showSerName val="0"/>
          <c:showPercent val="0"/>
          <c:showBubbleSize val="0"/>
        </c:dLbls>
        <c:gapWidth val="50"/>
        <c:axId val="745727720"/>
        <c:axId val="745730792"/>
      </c:barChart>
      <c:catAx>
        <c:axId val="745727720"/>
        <c:scaling>
          <c:orientation val="minMax"/>
        </c:scaling>
        <c:delete val="0"/>
        <c:axPos val="b"/>
        <c:numFmt formatCode="General" sourceLinked="1"/>
        <c:majorTickMark val="out"/>
        <c:minorTickMark val="none"/>
        <c:tickLblPos val="nextTo"/>
        <c:txPr>
          <a:bodyPr/>
          <a:lstStyle/>
          <a:p>
            <a:pPr>
              <a:defRPr sz="700"/>
            </a:pPr>
            <a:endParaRPr lang="de-DE"/>
          </a:p>
        </c:txPr>
        <c:crossAx val="745730792"/>
        <c:crosses val="autoZero"/>
        <c:auto val="1"/>
        <c:lblAlgn val="ctr"/>
        <c:lblOffset val="100"/>
        <c:noMultiLvlLbl val="0"/>
      </c:catAx>
      <c:valAx>
        <c:axId val="745730792"/>
        <c:scaling>
          <c:orientation val="minMax"/>
          <c:max val="2000.0"/>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745727720"/>
        <c:crosses val="autoZero"/>
        <c:crossBetween val="between"/>
        <c:majorUnit val="250.0"/>
      </c:valAx>
      <c:spPr>
        <a:ln w="3175">
          <a:solidFill>
            <a:schemeClr val="bg1">
              <a:lumMod val="65000"/>
            </a:schemeClr>
          </a:solidFill>
          <a:prstDash val="dash"/>
        </a:ln>
      </c:spPr>
    </c:plotArea>
    <c:plotVisOnly val="1"/>
    <c:dispBlanksAs val="gap"/>
    <c:showDLblsOverMax val="0"/>
  </c:chart>
  <c:txPr>
    <a:bodyPr/>
    <a:lstStyle/>
    <a:p>
      <a:pPr>
        <a:defRPr sz="1800"/>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38350707249354"/>
          <c:y val="0.0386812439811931"/>
          <c:w val="0.810000699912344"/>
          <c:h val="0.819005268226364"/>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dLbls>
            <c:txPr>
              <a:bodyPr/>
              <a:lstStyle/>
              <a:p>
                <a:pPr>
                  <a:defRPr sz="700" b="1" baseline="0">
                    <a:solidFill>
                      <a:schemeClr val="bg1"/>
                    </a:solidFill>
                  </a:defRPr>
                </a:pPr>
                <a:endParaRPr lang="de-DE"/>
              </a:p>
            </c:txPr>
            <c:dLblPos val="ctr"/>
            <c:showLegendKey val="0"/>
            <c:showVal val="1"/>
            <c:showCatName val="0"/>
            <c:showSerName val="0"/>
            <c:showPercent val="0"/>
            <c:showBubbleSize val="0"/>
            <c:showLeaderLines val="0"/>
          </c:dLbls>
          <c:cat>
            <c:strRef>
              <c:f>Foglio1!$A$2:$A$8</c:f>
              <c:strCache>
                <c:ptCount val="7"/>
                <c:pt idx="0">
                  <c:v>2005</c:v>
                </c:pt>
                <c:pt idx="1">
                  <c:v>2006</c:v>
                </c:pt>
                <c:pt idx="2">
                  <c:v>2007</c:v>
                </c:pt>
                <c:pt idx="3">
                  <c:v>2008</c:v>
                </c:pt>
                <c:pt idx="4">
                  <c:v>2009</c:v>
                </c:pt>
                <c:pt idx="5">
                  <c:v>2010</c:v>
                </c:pt>
                <c:pt idx="6">
                  <c:v>2011*</c:v>
                </c:pt>
              </c:strCache>
            </c:strRef>
          </c:cat>
          <c:val>
            <c:numRef>
              <c:f>Foglio1!$B$2:$B$8</c:f>
              <c:numCache>
                <c:formatCode>#,##0</c:formatCode>
                <c:ptCount val="7"/>
                <c:pt idx="0">
                  <c:v>250.0</c:v>
                </c:pt>
                <c:pt idx="1">
                  <c:v>364.0</c:v>
                </c:pt>
                <c:pt idx="2">
                  <c:v>295.0</c:v>
                </c:pt>
                <c:pt idx="3">
                  <c:v>438.0</c:v>
                </c:pt>
                <c:pt idx="4">
                  <c:v>720.0</c:v>
                </c:pt>
                <c:pt idx="5">
                  <c:v>1295.0</c:v>
                </c:pt>
                <c:pt idx="6">
                  <c:v>865.0</c:v>
                </c:pt>
              </c:numCache>
            </c:numRef>
          </c:val>
        </c:ser>
        <c:dLbls>
          <c:showLegendKey val="0"/>
          <c:showVal val="0"/>
          <c:showCatName val="0"/>
          <c:showSerName val="0"/>
          <c:showPercent val="0"/>
          <c:showBubbleSize val="0"/>
        </c:dLbls>
        <c:gapWidth val="50"/>
        <c:axId val="694167944"/>
        <c:axId val="696735016"/>
      </c:barChart>
      <c:catAx>
        <c:axId val="694167944"/>
        <c:scaling>
          <c:orientation val="minMax"/>
        </c:scaling>
        <c:delete val="0"/>
        <c:axPos val="b"/>
        <c:numFmt formatCode="General" sourceLinked="1"/>
        <c:majorTickMark val="out"/>
        <c:minorTickMark val="none"/>
        <c:tickLblPos val="nextTo"/>
        <c:txPr>
          <a:bodyPr/>
          <a:lstStyle/>
          <a:p>
            <a:pPr>
              <a:defRPr sz="700"/>
            </a:pPr>
            <a:endParaRPr lang="de-DE"/>
          </a:p>
        </c:txPr>
        <c:crossAx val="696735016"/>
        <c:crosses val="autoZero"/>
        <c:auto val="1"/>
        <c:lblAlgn val="ctr"/>
        <c:lblOffset val="100"/>
        <c:noMultiLvlLbl val="0"/>
      </c:catAx>
      <c:valAx>
        <c:axId val="696735016"/>
        <c:scaling>
          <c:orientation val="minMax"/>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694167944"/>
        <c:crosses val="autoZero"/>
        <c:crossBetween val="between"/>
      </c:valAx>
      <c:spPr>
        <a:ln w="3175">
          <a:solidFill>
            <a:schemeClr val="bg1">
              <a:lumMod val="65000"/>
            </a:schemeClr>
          </a:solidFill>
          <a:prstDash val="dash"/>
        </a:ln>
      </c:spPr>
    </c:plotArea>
    <c:plotVisOnly val="1"/>
    <c:dispBlanksAs val="gap"/>
    <c:showDLblsOverMax val="0"/>
  </c:chart>
  <c:txPr>
    <a:bodyPr/>
    <a:lstStyle/>
    <a:p>
      <a:pPr>
        <a:defRPr sz="1800"/>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38350707249354"/>
          <c:y val="0.0386812439811931"/>
          <c:w val="0.810000699912344"/>
          <c:h val="0.796277859533609"/>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dLbls>
            <c:txPr>
              <a:bodyPr/>
              <a:lstStyle/>
              <a:p>
                <a:pPr>
                  <a:defRPr sz="700" b="1" baseline="0">
                    <a:solidFill>
                      <a:schemeClr val="tx1"/>
                    </a:solidFill>
                  </a:defRPr>
                </a:pPr>
                <a:endParaRPr lang="de-DE"/>
              </a:p>
            </c:txPr>
            <c:dLblPos val="outEnd"/>
            <c:showLegendKey val="0"/>
            <c:showVal val="1"/>
            <c:showCatName val="0"/>
            <c:showSerName val="0"/>
            <c:showPercent val="0"/>
            <c:showBubbleSize val="0"/>
            <c:showLeaderLines val="0"/>
          </c:dLbls>
          <c:cat>
            <c:strRef>
              <c:f>Foglio1!$A$2:$A$8</c:f>
              <c:strCache>
                <c:ptCount val="7"/>
                <c:pt idx="0">
                  <c:v>2005</c:v>
                </c:pt>
                <c:pt idx="1">
                  <c:v>2006</c:v>
                </c:pt>
                <c:pt idx="2">
                  <c:v>2007</c:v>
                </c:pt>
                <c:pt idx="3">
                  <c:v>2008</c:v>
                </c:pt>
                <c:pt idx="4">
                  <c:v>2009</c:v>
                </c:pt>
                <c:pt idx="5">
                  <c:v>2010</c:v>
                </c:pt>
                <c:pt idx="6">
                  <c:v>2011*</c:v>
                </c:pt>
              </c:strCache>
            </c:strRef>
          </c:cat>
          <c:val>
            <c:numRef>
              <c:f>Foglio1!$B$2:$B$8</c:f>
              <c:numCache>
                <c:formatCode>#,##0</c:formatCode>
                <c:ptCount val="7"/>
                <c:pt idx="0">
                  <c:v>193.0</c:v>
                </c:pt>
                <c:pt idx="1">
                  <c:v>456.0</c:v>
                </c:pt>
                <c:pt idx="2">
                  <c:v>2750.0</c:v>
                </c:pt>
                <c:pt idx="3">
                  <c:v>19900.0</c:v>
                </c:pt>
                <c:pt idx="4">
                  <c:v>34072.0</c:v>
                </c:pt>
                <c:pt idx="5">
                  <c:v>70295.0</c:v>
                </c:pt>
                <c:pt idx="6">
                  <c:v>39577.0</c:v>
                </c:pt>
              </c:numCache>
            </c:numRef>
          </c:val>
        </c:ser>
        <c:dLbls>
          <c:showLegendKey val="0"/>
          <c:showVal val="0"/>
          <c:showCatName val="0"/>
          <c:showSerName val="0"/>
          <c:showPercent val="0"/>
          <c:showBubbleSize val="0"/>
        </c:dLbls>
        <c:gapWidth val="50"/>
        <c:axId val="572886712"/>
        <c:axId val="697256248"/>
      </c:barChart>
      <c:catAx>
        <c:axId val="572886712"/>
        <c:scaling>
          <c:orientation val="minMax"/>
        </c:scaling>
        <c:delete val="0"/>
        <c:axPos val="b"/>
        <c:numFmt formatCode="General" sourceLinked="1"/>
        <c:majorTickMark val="out"/>
        <c:minorTickMark val="none"/>
        <c:tickLblPos val="nextTo"/>
        <c:txPr>
          <a:bodyPr/>
          <a:lstStyle/>
          <a:p>
            <a:pPr>
              <a:defRPr sz="700"/>
            </a:pPr>
            <a:endParaRPr lang="de-DE"/>
          </a:p>
        </c:txPr>
        <c:crossAx val="697256248"/>
        <c:crosses val="autoZero"/>
        <c:auto val="1"/>
        <c:lblAlgn val="ctr"/>
        <c:lblOffset val="100"/>
        <c:noMultiLvlLbl val="0"/>
      </c:catAx>
      <c:valAx>
        <c:axId val="697256248"/>
        <c:scaling>
          <c:orientation val="minMax"/>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572886712"/>
        <c:crosses val="autoZero"/>
        <c:crossBetween val="between"/>
      </c:valAx>
      <c:spPr>
        <a:ln w="3175">
          <a:solidFill>
            <a:schemeClr val="bg1">
              <a:lumMod val="65000"/>
            </a:schemeClr>
          </a:solidFill>
          <a:prstDash val="dash"/>
        </a:ln>
      </c:spPr>
    </c:plotArea>
    <c:plotVisOnly val="1"/>
    <c:dispBlanksAs val="gap"/>
    <c:showDLblsOverMax val="0"/>
  </c:chart>
  <c:txPr>
    <a:bodyPr/>
    <a:lstStyle/>
    <a:p>
      <a:pPr>
        <a:defRPr sz="1800"/>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38350707249354"/>
          <c:y val="0.0386812439811931"/>
          <c:w val="0.810000699912344"/>
          <c:h val="0.819005268226364"/>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dLbls>
            <c:dLbl>
              <c:idx val="3"/>
              <c:spPr/>
              <c:txPr>
                <a:bodyPr/>
                <a:lstStyle/>
                <a:p>
                  <a:pPr>
                    <a:defRPr sz="700" b="1" baseline="0">
                      <a:solidFill>
                        <a:schemeClr val="bg1"/>
                      </a:solidFill>
                    </a:defRPr>
                  </a:pPr>
                  <a:endParaRPr lang="de-DE"/>
                </a:p>
              </c:txPr>
              <c:dLblPos val="ctr"/>
              <c:showLegendKey val="0"/>
              <c:showVal val="1"/>
              <c:showCatName val="0"/>
              <c:showSerName val="0"/>
              <c:showPercent val="0"/>
              <c:showBubbleSize val="0"/>
            </c:dLbl>
            <c:dLbl>
              <c:idx val="4"/>
              <c:spPr/>
              <c:txPr>
                <a:bodyPr/>
                <a:lstStyle/>
                <a:p>
                  <a:pPr>
                    <a:defRPr sz="700" b="1" baseline="0">
                      <a:solidFill>
                        <a:schemeClr val="bg1"/>
                      </a:solidFill>
                    </a:defRPr>
                  </a:pPr>
                  <a:endParaRPr lang="de-DE"/>
                </a:p>
              </c:txPr>
              <c:dLblPos val="ctr"/>
              <c:showLegendKey val="0"/>
              <c:showVal val="1"/>
              <c:showCatName val="0"/>
              <c:showSerName val="0"/>
              <c:showPercent val="0"/>
              <c:showBubbleSize val="0"/>
            </c:dLbl>
            <c:dLbl>
              <c:idx val="5"/>
              <c:spPr/>
              <c:txPr>
                <a:bodyPr/>
                <a:lstStyle/>
                <a:p>
                  <a:pPr>
                    <a:defRPr sz="700" b="1" baseline="0">
                      <a:solidFill>
                        <a:schemeClr val="bg1"/>
                      </a:solidFill>
                    </a:defRPr>
                  </a:pPr>
                  <a:endParaRPr lang="de-DE"/>
                </a:p>
              </c:txPr>
              <c:dLblPos val="ctr"/>
              <c:showLegendKey val="0"/>
              <c:showVal val="1"/>
              <c:showCatName val="0"/>
              <c:showSerName val="0"/>
              <c:showPercent val="0"/>
              <c:showBubbleSize val="0"/>
            </c:dLbl>
            <c:dLbl>
              <c:idx val="6"/>
              <c:spPr/>
              <c:txPr>
                <a:bodyPr/>
                <a:lstStyle/>
                <a:p>
                  <a:pPr>
                    <a:defRPr sz="700" b="1" baseline="0">
                      <a:solidFill>
                        <a:schemeClr val="accent3"/>
                      </a:solidFill>
                    </a:defRPr>
                  </a:pPr>
                  <a:endParaRPr lang="de-DE"/>
                </a:p>
              </c:txPr>
              <c:dLblPos val="ctr"/>
              <c:showLegendKey val="0"/>
              <c:showVal val="1"/>
              <c:showCatName val="0"/>
              <c:showSerName val="0"/>
              <c:showPercent val="0"/>
              <c:showBubbleSize val="0"/>
            </c:dLbl>
            <c:txPr>
              <a:bodyPr/>
              <a:lstStyle/>
              <a:p>
                <a:pPr>
                  <a:defRPr sz="700" b="1" baseline="0">
                    <a:solidFill>
                      <a:schemeClr val="tx1"/>
                    </a:solidFill>
                  </a:defRPr>
                </a:pPr>
                <a:endParaRPr lang="de-DE"/>
              </a:p>
            </c:txPr>
            <c:dLblPos val="ctr"/>
            <c:showLegendKey val="0"/>
            <c:showVal val="1"/>
            <c:showCatName val="0"/>
            <c:showSerName val="0"/>
            <c:showPercent val="0"/>
            <c:showBubbleSize val="0"/>
            <c:showLeaderLines val="0"/>
          </c:dLbls>
          <c:cat>
            <c:strRef>
              <c:f>Foglio1!$A$2:$A$8</c:f>
              <c:strCache>
                <c:ptCount val="7"/>
                <c:pt idx="0">
                  <c:v>2005</c:v>
                </c:pt>
                <c:pt idx="1">
                  <c:v>2006</c:v>
                </c:pt>
                <c:pt idx="2">
                  <c:v>2007</c:v>
                </c:pt>
                <c:pt idx="3">
                  <c:v>2008</c:v>
                </c:pt>
                <c:pt idx="4">
                  <c:v>2009</c:v>
                </c:pt>
                <c:pt idx="5">
                  <c:v>2010</c:v>
                </c:pt>
                <c:pt idx="6">
                  <c:v>2011*</c:v>
                </c:pt>
              </c:strCache>
            </c:strRef>
          </c:cat>
          <c:val>
            <c:numRef>
              <c:f>Foglio1!$B$2:$B$8</c:f>
              <c:numCache>
                <c:formatCode>General</c:formatCode>
                <c:ptCount val="7"/>
                <c:pt idx="0">
                  <c:v>10.0</c:v>
                </c:pt>
                <c:pt idx="1">
                  <c:v>10.0</c:v>
                </c:pt>
                <c:pt idx="2">
                  <c:v>15.0</c:v>
                </c:pt>
                <c:pt idx="3">
                  <c:v>150.0</c:v>
                </c:pt>
                <c:pt idx="4">
                  <c:v>262.0</c:v>
                </c:pt>
                <c:pt idx="5">
                  <c:v>640.0</c:v>
                </c:pt>
                <c:pt idx="6">
                  <c:v>461.0</c:v>
                </c:pt>
              </c:numCache>
            </c:numRef>
          </c:val>
        </c:ser>
        <c:dLbls>
          <c:showLegendKey val="0"/>
          <c:showVal val="0"/>
          <c:showCatName val="0"/>
          <c:showSerName val="0"/>
          <c:showPercent val="0"/>
          <c:showBubbleSize val="0"/>
        </c:dLbls>
        <c:gapWidth val="50"/>
        <c:axId val="412726056"/>
        <c:axId val="696604296"/>
      </c:barChart>
      <c:catAx>
        <c:axId val="412726056"/>
        <c:scaling>
          <c:orientation val="minMax"/>
        </c:scaling>
        <c:delete val="0"/>
        <c:axPos val="b"/>
        <c:numFmt formatCode="General" sourceLinked="1"/>
        <c:majorTickMark val="out"/>
        <c:minorTickMark val="none"/>
        <c:tickLblPos val="nextTo"/>
        <c:txPr>
          <a:bodyPr/>
          <a:lstStyle/>
          <a:p>
            <a:pPr>
              <a:defRPr sz="700"/>
            </a:pPr>
            <a:endParaRPr lang="de-DE"/>
          </a:p>
        </c:txPr>
        <c:crossAx val="696604296"/>
        <c:crosses val="autoZero"/>
        <c:auto val="1"/>
        <c:lblAlgn val="ctr"/>
        <c:lblOffset val="100"/>
        <c:noMultiLvlLbl val="0"/>
      </c:catAx>
      <c:valAx>
        <c:axId val="696604296"/>
        <c:scaling>
          <c:orientation val="minMax"/>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412726056"/>
        <c:crosses val="autoZero"/>
        <c:crossBetween val="between"/>
      </c:valAx>
      <c:spPr>
        <a:ln w="3175">
          <a:solidFill>
            <a:schemeClr val="bg1">
              <a:lumMod val="65000"/>
            </a:schemeClr>
          </a:solidFill>
          <a:prstDash val="dash"/>
        </a:ln>
      </c:spPr>
    </c:plotArea>
    <c:plotVisOnly val="1"/>
    <c:dispBlanksAs val="gap"/>
    <c:showDLblsOverMax val="0"/>
  </c:chart>
  <c:txPr>
    <a:bodyPr/>
    <a:lstStyle/>
    <a:p>
      <a:pPr>
        <a:defRPr sz="1800"/>
      </a:pPr>
      <a:endParaRPr lang="de-D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manualLayout>
          <c:layoutTarget val="inner"/>
          <c:xMode val="edge"/>
          <c:yMode val="edge"/>
          <c:x val="0.138350707249354"/>
          <c:y val="0.0386812439811931"/>
          <c:w val="0.810000699912344"/>
          <c:h val="0.819005268226364"/>
        </c:manualLayout>
      </c:layout>
      <c:barChart>
        <c:barDir val="col"/>
        <c:grouping val="clustered"/>
        <c:varyColors val="0"/>
        <c:ser>
          <c:idx val="0"/>
          <c:order val="0"/>
          <c:tx>
            <c:strRef>
              <c:f>Foglio1!$B$1</c:f>
              <c:strCache>
                <c:ptCount val="1"/>
                <c:pt idx="0">
                  <c:v>Media mensile richieste</c:v>
                </c:pt>
              </c:strCache>
            </c:strRef>
          </c:tx>
          <c:spPr>
            <a:solidFill>
              <a:schemeClr val="accent5">
                <a:lumMod val="50000"/>
              </a:schemeClr>
            </a:solidFill>
          </c:spPr>
          <c:invertIfNegative val="0"/>
          <c:dLbls>
            <c:dLbl>
              <c:idx val="0"/>
              <c:spPr/>
              <c:txPr>
                <a:bodyPr/>
                <a:lstStyle/>
                <a:p>
                  <a:pPr algn="ctr" rtl="0">
                    <a:defRPr lang="it-IT" sz="800" b="1" i="0" u="none" strike="noStrike" kern="1200" baseline="0">
                      <a:solidFill>
                        <a:srgbClr val="133B9C"/>
                      </a:solidFill>
                      <a:latin typeface="+mn-lt"/>
                      <a:ea typeface="+mn-ea"/>
                      <a:cs typeface="+mn-cs"/>
                    </a:defRPr>
                  </a:pPr>
                  <a:endParaRPr lang="de-DE"/>
                </a:p>
              </c:txPr>
              <c:dLblPos val="ctr"/>
              <c:showLegendKey val="0"/>
              <c:showVal val="1"/>
              <c:showCatName val="0"/>
              <c:showSerName val="0"/>
              <c:showPercent val="0"/>
              <c:showBubbleSize val="0"/>
            </c:dLbl>
            <c:dLbl>
              <c:idx val="1"/>
              <c:spPr/>
              <c:txPr>
                <a:bodyPr/>
                <a:lstStyle/>
                <a:p>
                  <a:pPr algn="ctr" rtl="0">
                    <a:defRPr lang="it-IT" sz="800" b="1" i="0" u="none" strike="noStrike" kern="1200" baseline="0">
                      <a:solidFill>
                        <a:schemeClr val="tx1"/>
                      </a:solidFill>
                      <a:latin typeface="+mn-lt"/>
                      <a:ea typeface="+mn-ea"/>
                      <a:cs typeface="+mn-cs"/>
                    </a:defRPr>
                  </a:pPr>
                  <a:endParaRPr lang="de-DE"/>
                </a:p>
              </c:txPr>
              <c:dLblPos val="ctr"/>
              <c:showLegendKey val="0"/>
              <c:showVal val="1"/>
              <c:showCatName val="0"/>
              <c:showSerName val="0"/>
              <c:showPercent val="0"/>
              <c:showBubbleSize val="0"/>
            </c:dLbl>
            <c:dLbl>
              <c:idx val="3"/>
              <c:layout/>
              <c:spPr/>
              <c:txPr>
                <a:bodyPr/>
                <a:lstStyle/>
                <a:p>
                  <a:pPr>
                    <a:defRPr sz="800" b="1">
                      <a:solidFill>
                        <a:schemeClr val="tx1"/>
                      </a:solidFill>
                    </a:defRPr>
                  </a:pPr>
                  <a:endParaRPr lang="de-DE"/>
                </a:p>
              </c:txPr>
              <c:dLblPos val="outEnd"/>
              <c:showLegendKey val="0"/>
              <c:showVal val="1"/>
              <c:showCatName val="0"/>
              <c:showSerName val="0"/>
              <c:showPercent val="0"/>
              <c:showBubbleSize val="0"/>
            </c:dLbl>
            <c:txPr>
              <a:bodyPr/>
              <a:lstStyle/>
              <a:p>
                <a:pPr>
                  <a:defRPr sz="800" b="1">
                    <a:solidFill>
                      <a:schemeClr val="bg1"/>
                    </a:solidFill>
                  </a:defRPr>
                </a:pPr>
                <a:endParaRPr lang="de-DE"/>
              </a:p>
            </c:txPr>
            <c:dLblPos val="ctr"/>
            <c:showLegendKey val="0"/>
            <c:showVal val="1"/>
            <c:showCatName val="0"/>
            <c:showSerName val="0"/>
            <c:showPercent val="0"/>
            <c:showBubbleSize val="0"/>
            <c:showLeaderLines val="0"/>
          </c:dLbls>
          <c:cat>
            <c:numRef>
              <c:f>Foglio1!$A$2:$A$10</c:f>
              <c:numCache>
                <c:formatCode>General</c:formatCode>
                <c:ptCount val="9"/>
              </c:numCache>
            </c:numRef>
          </c:cat>
          <c:val>
            <c:numRef>
              <c:f>Foglio1!$B$2:$B$10</c:f>
              <c:numCache>
                <c:formatCode>#,##0</c:formatCode>
                <c:ptCount val="9"/>
                <c:pt idx="0">
                  <c:v>5.0</c:v>
                </c:pt>
                <c:pt idx="1">
                  <c:v>2.0</c:v>
                </c:pt>
                <c:pt idx="2">
                  <c:v>17.0</c:v>
                </c:pt>
                <c:pt idx="3">
                  <c:v>9.0</c:v>
                </c:pt>
                <c:pt idx="4">
                  <c:v>60.0</c:v>
                </c:pt>
                <c:pt idx="5">
                  <c:v>32.0</c:v>
                </c:pt>
                <c:pt idx="6">
                  <c:v>67.0</c:v>
                </c:pt>
                <c:pt idx="7">
                  <c:v>65.0</c:v>
                </c:pt>
                <c:pt idx="8">
                  <c:v>67.0</c:v>
                </c:pt>
              </c:numCache>
            </c:numRef>
          </c:val>
        </c:ser>
        <c:dLbls>
          <c:showLegendKey val="0"/>
          <c:showVal val="1"/>
          <c:showCatName val="0"/>
          <c:showSerName val="0"/>
          <c:showPercent val="0"/>
          <c:showBubbleSize val="0"/>
        </c:dLbls>
        <c:gapWidth val="60"/>
        <c:axId val="694717672"/>
        <c:axId val="696575224"/>
      </c:barChart>
      <c:catAx>
        <c:axId val="694717672"/>
        <c:scaling>
          <c:orientation val="minMax"/>
        </c:scaling>
        <c:delete val="0"/>
        <c:axPos val="b"/>
        <c:numFmt formatCode="General" sourceLinked="1"/>
        <c:majorTickMark val="out"/>
        <c:minorTickMark val="none"/>
        <c:tickLblPos val="nextTo"/>
        <c:txPr>
          <a:bodyPr/>
          <a:lstStyle/>
          <a:p>
            <a:pPr>
              <a:defRPr sz="700"/>
            </a:pPr>
            <a:endParaRPr lang="de-DE"/>
          </a:p>
        </c:txPr>
        <c:crossAx val="696575224"/>
        <c:crosses val="autoZero"/>
        <c:auto val="1"/>
        <c:lblAlgn val="ctr"/>
        <c:lblOffset val="100"/>
        <c:noMultiLvlLbl val="0"/>
      </c:catAx>
      <c:valAx>
        <c:axId val="696575224"/>
        <c:scaling>
          <c:orientation val="minMax"/>
          <c:max val="100.0"/>
        </c:scaling>
        <c:delete val="0"/>
        <c:axPos val="l"/>
        <c:majorGridlines>
          <c:spPr>
            <a:ln w="3175">
              <a:solidFill>
                <a:schemeClr val="accent3">
                  <a:lumMod val="65000"/>
                </a:schemeClr>
              </a:solidFill>
              <a:prstDash val="dash"/>
            </a:ln>
          </c:spPr>
        </c:majorGridlines>
        <c:numFmt formatCode="#,##0" sourceLinked="0"/>
        <c:majorTickMark val="out"/>
        <c:minorTickMark val="none"/>
        <c:tickLblPos val="nextTo"/>
        <c:txPr>
          <a:bodyPr/>
          <a:lstStyle/>
          <a:p>
            <a:pPr>
              <a:defRPr sz="700"/>
            </a:pPr>
            <a:endParaRPr lang="de-DE"/>
          </a:p>
        </c:txPr>
        <c:crossAx val="694717672"/>
        <c:crosses val="autoZero"/>
        <c:crossBetween val="between"/>
        <c:majorUnit val="20.0"/>
      </c:valAx>
      <c:spPr>
        <a:ln w="3175">
          <a:solidFill>
            <a:schemeClr val="bg1">
              <a:lumMod val="65000"/>
            </a:schemeClr>
          </a:solidFill>
          <a:prstDash val="dash"/>
        </a:ln>
      </c:spPr>
    </c:plotArea>
    <c:plotVisOnly val="1"/>
    <c:dispBlanksAs val="gap"/>
    <c:showDLblsOverMax val="0"/>
  </c:chart>
  <c:txPr>
    <a:bodyPr/>
    <a:lstStyle/>
    <a:p>
      <a:pPr>
        <a:defRPr sz="1800"/>
      </a:pPr>
      <a:endParaRPr lang="de-D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FFC000"/>
            </a:solidFill>
          </c:spPr>
          <c:invertIfNegative val="0"/>
          <c:dPt>
            <c:idx val="0"/>
            <c:invertIfNegative val="0"/>
            <c:bubble3D val="0"/>
            <c:spPr>
              <a:gradFill flip="none" rotWithShape="1">
                <a:gsLst>
                  <a:gs pos="0">
                    <a:srgbClr val="8488C4"/>
                  </a:gs>
                  <a:gs pos="53000">
                    <a:srgbClr val="D4DEFF"/>
                  </a:gs>
                  <a:gs pos="83000">
                    <a:srgbClr val="D4DEFF"/>
                  </a:gs>
                  <a:gs pos="100000">
                    <a:srgbClr val="96AB94"/>
                  </a:gs>
                </a:gsLst>
                <a:lin ang="0" scaled="0"/>
                <a:tileRect/>
              </a:gradFill>
            </c:spPr>
          </c:dPt>
          <c:dPt>
            <c:idx val="2"/>
            <c:invertIfNegative val="0"/>
            <c:bubble3D val="0"/>
            <c:spPr>
              <a:solidFill>
                <a:srgbClr val="FF3300"/>
              </a:solidFill>
            </c:spPr>
          </c:dPt>
          <c:cat>
            <c:strRef>
              <c:f>Foglio2!$C$8:$E$8</c:f>
              <c:strCache>
                <c:ptCount val="3"/>
                <c:pt idx="0">
                  <c:v>Totale sezioni AT/MT Italia</c:v>
                </c:pt>
                <c:pt idx="1">
                  <c:v>Inversione &gt;1%</c:v>
                </c:pt>
                <c:pt idx="2">
                  <c:v>Inversione &gt;5%</c:v>
                </c:pt>
              </c:strCache>
            </c:strRef>
          </c:cat>
          <c:val>
            <c:numRef>
              <c:f>Foglio2!$C$9:$E$9</c:f>
              <c:numCache>
                <c:formatCode>General</c:formatCode>
                <c:ptCount val="3"/>
                <c:pt idx="0">
                  <c:v>3446.0</c:v>
                </c:pt>
                <c:pt idx="1">
                  <c:v>325.0</c:v>
                </c:pt>
                <c:pt idx="2">
                  <c:v>252.0</c:v>
                </c:pt>
              </c:numCache>
            </c:numRef>
          </c:val>
        </c:ser>
        <c:dLbls>
          <c:showLegendKey val="0"/>
          <c:showVal val="0"/>
          <c:showCatName val="0"/>
          <c:showSerName val="0"/>
          <c:showPercent val="0"/>
          <c:showBubbleSize val="0"/>
        </c:dLbls>
        <c:gapWidth val="130"/>
        <c:axId val="696970712"/>
        <c:axId val="696383640"/>
      </c:barChart>
      <c:catAx>
        <c:axId val="696970712"/>
        <c:scaling>
          <c:orientation val="minMax"/>
        </c:scaling>
        <c:delete val="0"/>
        <c:axPos val="b"/>
        <c:majorTickMark val="out"/>
        <c:minorTickMark val="none"/>
        <c:tickLblPos val="nextTo"/>
        <c:txPr>
          <a:bodyPr/>
          <a:lstStyle/>
          <a:p>
            <a:pPr>
              <a:defRPr sz="1200" b="1" i="1"/>
            </a:pPr>
            <a:endParaRPr lang="de-DE"/>
          </a:p>
        </c:txPr>
        <c:crossAx val="696383640"/>
        <c:crosses val="autoZero"/>
        <c:auto val="1"/>
        <c:lblAlgn val="ctr"/>
        <c:lblOffset val="100"/>
        <c:noMultiLvlLbl val="0"/>
      </c:catAx>
      <c:valAx>
        <c:axId val="696383640"/>
        <c:scaling>
          <c:orientation val="minMax"/>
        </c:scaling>
        <c:delete val="0"/>
        <c:axPos val="l"/>
        <c:majorGridlines>
          <c:spPr>
            <a:ln w="0">
              <a:solidFill>
                <a:schemeClr val="bg1">
                  <a:lumMod val="85000"/>
                </a:schemeClr>
              </a:solidFill>
            </a:ln>
          </c:spPr>
        </c:majorGridlines>
        <c:numFmt formatCode="#,##0" sourceLinked="0"/>
        <c:majorTickMark val="out"/>
        <c:minorTickMark val="none"/>
        <c:tickLblPos val="nextTo"/>
        <c:txPr>
          <a:bodyPr/>
          <a:lstStyle/>
          <a:p>
            <a:pPr>
              <a:defRPr sz="1400" b="1" i="1"/>
            </a:pPr>
            <a:endParaRPr lang="de-DE"/>
          </a:p>
        </c:txPr>
        <c:crossAx val="696970712"/>
        <c:crosses val="autoZero"/>
        <c:crossBetween val="between"/>
      </c:valAx>
      <c:spPr>
        <a:noFill/>
        <a:ln>
          <a:solidFill>
            <a:sysClr val="window" lastClr="FFFFFF">
              <a:lumMod val="85000"/>
            </a:sysClr>
          </a:solidFill>
        </a:ln>
      </c:spPr>
    </c:plotArea>
    <c:plotVisOnly val="1"/>
    <c:dispBlanksAs val="gap"/>
    <c:showDLblsOverMax val="0"/>
  </c:chart>
  <c:spPr>
    <a:noFill/>
    <a:ln>
      <a:no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4ED11A9-8447-4F3F-A8DD-7CBD4FD7A7D8}" type="slidenum">
              <a:rPr lang="fr-FR"/>
              <a:pPr>
                <a:defRPr/>
              </a:pPr>
              <a:t>‹Nr.›</a:t>
            </a:fld>
            <a:endParaRPr lang="fr-FR"/>
          </a:p>
        </p:txBody>
      </p:sp>
    </p:spTree>
    <p:extLst>
      <p:ext uri="{BB962C8B-B14F-4D97-AF65-F5344CB8AC3E}">
        <p14:creationId xmlns:p14="http://schemas.microsoft.com/office/powerpoint/2010/main" val="7806726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350F0E27-66B9-4162-A6F0-AF29DDBA7872}" type="slidenum">
              <a:rPr lang="fr-FR" smtClean="0"/>
              <a:pPr/>
              <a:t>1</a:t>
            </a:fld>
            <a:endParaRPr lang="fr-FR"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10</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11</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12</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13</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14</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5F682AE5-52D1-4AC6-8D0D-ED679510BDEE}" type="slidenum">
              <a:rPr lang="fr-FR" smtClean="0"/>
              <a:pPr/>
              <a:t>2</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5F682AE5-52D1-4AC6-8D0D-ED679510BDEE}" type="slidenum">
              <a:rPr lang="fr-FR" smtClean="0"/>
              <a:pPr/>
              <a:t>3</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5F682AE5-52D1-4AC6-8D0D-ED679510BDEE}" type="slidenum">
              <a:rPr lang="fr-FR" smtClean="0"/>
              <a:pPr/>
              <a:t>4</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5</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6</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7</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8</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714AD0BE-37E8-4EA5-B7D9-27292188E5BC}" type="slidenum">
              <a:rPr lang="fr-FR" smtClean="0"/>
              <a:pPr/>
              <a:t>9</a:t>
            </a:fld>
            <a:endParaRPr lang="fr-FR"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it-IT"/>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it-IT"/>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it-IT"/>
            </a:p>
          </p:txBody>
        </p:sp>
      </p:grpSp>
      <p:sp>
        <p:nvSpPr>
          <p:cNvPr id="33794" name="Rectangle 2"/>
          <p:cNvSpPr>
            <a:spLocks noGrp="1" noChangeArrowheads="1"/>
          </p:cNvSpPr>
          <p:nvPr>
            <p:ph type="ctrTitle"/>
          </p:nvPr>
        </p:nvSpPr>
        <p:spPr>
          <a:xfrm>
            <a:off x="685800" y="685800"/>
            <a:ext cx="7772400" cy="2127250"/>
          </a:xfrm>
        </p:spPr>
        <p:txBody>
          <a:bodyPr anchor="b"/>
          <a:lstStyle>
            <a:lvl1pPr algn="ctr">
              <a:defRPr sz="4300"/>
            </a:lvl1pPr>
          </a:lstStyle>
          <a:p>
            <a:r>
              <a:rPr lang="fr-FR"/>
              <a:t>Cliquez pour modifier le style du titre</a:t>
            </a:r>
          </a:p>
        </p:txBody>
      </p:sp>
      <p:sp>
        <p:nvSpPr>
          <p:cNvPr id="33795"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fr-FR"/>
              <a:t>Cliquez pour modifier le style des sous-titres du masque</a:t>
            </a:r>
          </a:p>
        </p:txBody>
      </p:sp>
      <p:sp>
        <p:nvSpPr>
          <p:cNvPr id="8" name="Rectangle 4"/>
          <p:cNvSpPr>
            <a:spLocks noGrp="1" noChangeArrowheads="1"/>
          </p:cNvSpPr>
          <p:nvPr>
            <p:ph type="dt" sz="half" idx="10"/>
          </p:nvPr>
        </p:nvSpPr>
        <p:spPr/>
        <p:txBody>
          <a:bodyPr/>
          <a:lstStyle>
            <a:lvl1pPr>
              <a:defRPr/>
            </a:lvl1pPr>
          </a:lstStyle>
          <a:p>
            <a:pPr>
              <a:defRPr/>
            </a:pPr>
            <a:endParaRPr lang="fr-FR"/>
          </a:p>
        </p:txBody>
      </p:sp>
      <p:sp>
        <p:nvSpPr>
          <p:cNvPr id="9" name="Rectangle 5"/>
          <p:cNvSpPr>
            <a:spLocks noGrp="1" noChangeArrowheads="1"/>
          </p:cNvSpPr>
          <p:nvPr>
            <p:ph type="ftr" sz="quarter" idx="11"/>
          </p:nvPr>
        </p:nvSpPr>
        <p:spPr/>
        <p:txBody>
          <a:bodyPr/>
          <a:lstStyle>
            <a:lvl1pPr>
              <a:defRPr/>
            </a:lvl1pPr>
          </a:lstStyle>
          <a:p>
            <a:pPr>
              <a:defRPr/>
            </a:pPr>
            <a:r>
              <a:rPr lang="fr-FR"/>
              <a:t>test</a:t>
            </a:r>
          </a:p>
        </p:txBody>
      </p:sp>
      <p:sp>
        <p:nvSpPr>
          <p:cNvPr id="10" name="Rectangle 6"/>
          <p:cNvSpPr>
            <a:spLocks noGrp="1" noChangeArrowheads="1"/>
          </p:cNvSpPr>
          <p:nvPr>
            <p:ph type="sldNum" sz="quarter" idx="12"/>
          </p:nvPr>
        </p:nvSpPr>
        <p:spPr/>
        <p:txBody>
          <a:bodyPr/>
          <a:lstStyle>
            <a:lvl1pPr>
              <a:defRPr/>
            </a:lvl1pPr>
          </a:lstStyle>
          <a:p>
            <a:pPr>
              <a:defRPr/>
            </a:pPr>
            <a:fld id="{A4AEA0E1-5E55-4BAC-A3E7-1230CF63CE77}" type="slidenum">
              <a:rPr lang="fr-FR"/>
              <a:pPr>
                <a:defRPr/>
              </a:pPr>
              <a:t>‹Nr.›</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3"/>
          <p:cNvSpPr>
            <a:spLocks noGrp="1" noChangeArrowheads="1"/>
          </p:cNvSpPr>
          <p:nvPr>
            <p:ph type="dt" sz="half" idx="10"/>
          </p:nvPr>
        </p:nvSpPr>
        <p:spPr>
          <a:ln/>
        </p:spPr>
        <p:txBody>
          <a:bodyPr/>
          <a:lstStyle>
            <a:lvl1pPr>
              <a:defRPr/>
            </a:lvl1pPr>
          </a:lstStyle>
          <a:p>
            <a:pPr>
              <a:defRPr/>
            </a:pPr>
            <a:endParaRPr lang="fr-FR"/>
          </a:p>
        </p:txBody>
      </p:sp>
      <p:sp>
        <p:nvSpPr>
          <p:cNvPr id="5"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6" name="Rectangle 5"/>
          <p:cNvSpPr>
            <a:spLocks noGrp="1" noChangeArrowheads="1"/>
          </p:cNvSpPr>
          <p:nvPr>
            <p:ph type="sldNum" sz="quarter" idx="12"/>
          </p:nvPr>
        </p:nvSpPr>
        <p:spPr>
          <a:ln/>
        </p:spPr>
        <p:txBody>
          <a:bodyPr/>
          <a:lstStyle>
            <a:lvl1pPr>
              <a:defRPr/>
            </a:lvl1pPr>
          </a:lstStyle>
          <a:p>
            <a:pPr>
              <a:defRPr/>
            </a:pPr>
            <a:fld id="{45FAB795-9056-47AA-8FF3-2BAA0B07F609}" type="slidenum">
              <a:rPr lang="fr-FR"/>
              <a:pPr>
                <a:defRPr/>
              </a:pPr>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8288" y="1200150"/>
            <a:ext cx="2068512" cy="493077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12750" y="1200150"/>
            <a:ext cx="6053138" cy="493077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3"/>
          <p:cNvSpPr>
            <a:spLocks noGrp="1" noChangeArrowheads="1"/>
          </p:cNvSpPr>
          <p:nvPr>
            <p:ph type="dt" sz="half" idx="10"/>
          </p:nvPr>
        </p:nvSpPr>
        <p:spPr>
          <a:ln/>
        </p:spPr>
        <p:txBody>
          <a:bodyPr/>
          <a:lstStyle>
            <a:lvl1pPr>
              <a:defRPr/>
            </a:lvl1pPr>
          </a:lstStyle>
          <a:p>
            <a:pPr>
              <a:defRPr/>
            </a:pPr>
            <a:endParaRPr lang="fr-FR"/>
          </a:p>
        </p:txBody>
      </p:sp>
      <p:sp>
        <p:nvSpPr>
          <p:cNvPr id="5"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6" name="Rectangle 5"/>
          <p:cNvSpPr>
            <a:spLocks noGrp="1" noChangeArrowheads="1"/>
          </p:cNvSpPr>
          <p:nvPr>
            <p:ph type="sldNum" sz="quarter" idx="12"/>
          </p:nvPr>
        </p:nvSpPr>
        <p:spPr>
          <a:ln/>
        </p:spPr>
        <p:txBody>
          <a:bodyPr/>
          <a:lstStyle>
            <a:lvl1pPr>
              <a:defRPr/>
            </a:lvl1pPr>
          </a:lstStyle>
          <a:p>
            <a:pPr>
              <a:defRPr/>
            </a:pPr>
            <a:fld id="{A9B8AAEE-F992-45E9-919F-57152CA88DD0}" type="slidenum">
              <a:rPr lang="fr-FR"/>
              <a:pPr>
                <a:defRPr/>
              </a:pPr>
              <a:t>‹Nr.›</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3"/>
          <p:cNvSpPr>
            <a:spLocks noGrp="1" noChangeArrowheads="1"/>
          </p:cNvSpPr>
          <p:nvPr>
            <p:ph type="dt" sz="half" idx="10"/>
          </p:nvPr>
        </p:nvSpPr>
        <p:spPr>
          <a:ln/>
        </p:spPr>
        <p:txBody>
          <a:bodyPr/>
          <a:lstStyle>
            <a:lvl1pPr>
              <a:defRPr/>
            </a:lvl1pPr>
          </a:lstStyle>
          <a:p>
            <a:pPr>
              <a:defRPr/>
            </a:pPr>
            <a:endParaRPr lang="fr-FR"/>
          </a:p>
        </p:txBody>
      </p:sp>
      <p:sp>
        <p:nvSpPr>
          <p:cNvPr id="5"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6" name="Rectangle 5"/>
          <p:cNvSpPr>
            <a:spLocks noGrp="1" noChangeArrowheads="1"/>
          </p:cNvSpPr>
          <p:nvPr>
            <p:ph type="sldNum" sz="quarter" idx="12"/>
          </p:nvPr>
        </p:nvSpPr>
        <p:spPr>
          <a:ln/>
        </p:spPr>
        <p:txBody>
          <a:bodyPr/>
          <a:lstStyle>
            <a:lvl1pPr>
              <a:defRPr/>
            </a:lvl1pPr>
          </a:lstStyle>
          <a:p>
            <a:pPr>
              <a:defRPr/>
            </a:pPr>
            <a:fld id="{EA48DF66-E7F7-46B3-A400-8542B22EA862}" type="slidenum">
              <a:rPr lang="fr-FR"/>
              <a:pPr>
                <a:defRPr/>
              </a:pPr>
              <a:t>‹Nr.›</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3"/>
          <p:cNvSpPr>
            <a:spLocks noGrp="1" noChangeArrowheads="1"/>
          </p:cNvSpPr>
          <p:nvPr>
            <p:ph type="dt" sz="half" idx="10"/>
          </p:nvPr>
        </p:nvSpPr>
        <p:spPr>
          <a:ln/>
        </p:spPr>
        <p:txBody>
          <a:bodyPr/>
          <a:lstStyle>
            <a:lvl1pPr>
              <a:defRPr/>
            </a:lvl1pPr>
          </a:lstStyle>
          <a:p>
            <a:pPr>
              <a:defRPr/>
            </a:pPr>
            <a:endParaRPr lang="fr-FR"/>
          </a:p>
        </p:txBody>
      </p:sp>
      <p:sp>
        <p:nvSpPr>
          <p:cNvPr id="5"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6" name="Rectangle 5"/>
          <p:cNvSpPr>
            <a:spLocks noGrp="1" noChangeArrowheads="1"/>
          </p:cNvSpPr>
          <p:nvPr>
            <p:ph type="sldNum" sz="quarter" idx="12"/>
          </p:nvPr>
        </p:nvSpPr>
        <p:spPr>
          <a:ln/>
        </p:spPr>
        <p:txBody>
          <a:bodyPr/>
          <a:lstStyle>
            <a:lvl1pPr>
              <a:defRPr/>
            </a:lvl1pPr>
          </a:lstStyle>
          <a:p>
            <a:pPr>
              <a:defRPr/>
            </a:pPr>
            <a:fld id="{15DCE143-15D4-40F8-9EB5-EFC81943E327}" type="slidenum">
              <a:rPr lang="fr-FR"/>
              <a:pPr>
                <a:defRPr/>
              </a:pPr>
              <a:t>‹Nr.›</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2008188"/>
            <a:ext cx="4038600" cy="4122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2008188"/>
            <a:ext cx="4038600" cy="41227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3"/>
          <p:cNvSpPr>
            <a:spLocks noGrp="1" noChangeArrowheads="1"/>
          </p:cNvSpPr>
          <p:nvPr>
            <p:ph type="dt" sz="half" idx="10"/>
          </p:nvPr>
        </p:nvSpPr>
        <p:spPr>
          <a:ln/>
        </p:spPr>
        <p:txBody>
          <a:bodyPr/>
          <a:lstStyle>
            <a:lvl1pPr>
              <a:defRPr/>
            </a:lvl1pPr>
          </a:lstStyle>
          <a:p>
            <a:pPr>
              <a:defRPr/>
            </a:pPr>
            <a:endParaRPr lang="fr-FR"/>
          </a:p>
        </p:txBody>
      </p:sp>
      <p:sp>
        <p:nvSpPr>
          <p:cNvPr id="6"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7" name="Rectangle 5"/>
          <p:cNvSpPr>
            <a:spLocks noGrp="1" noChangeArrowheads="1"/>
          </p:cNvSpPr>
          <p:nvPr>
            <p:ph type="sldNum" sz="quarter" idx="12"/>
          </p:nvPr>
        </p:nvSpPr>
        <p:spPr>
          <a:ln/>
        </p:spPr>
        <p:txBody>
          <a:bodyPr/>
          <a:lstStyle>
            <a:lvl1pPr>
              <a:defRPr/>
            </a:lvl1pPr>
          </a:lstStyle>
          <a:p>
            <a:pPr>
              <a:defRPr/>
            </a:pPr>
            <a:fld id="{6AE0AC1C-17B9-41DC-95C3-251254834A92}" type="slidenum">
              <a:rPr lang="fr-FR"/>
              <a:pPr>
                <a:defRPr/>
              </a:pPr>
              <a:t>‹Nr.›</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3"/>
          <p:cNvSpPr>
            <a:spLocks noGrp="1" noChangeArrowheads="1"/>
          </p:cNvSpPr>
          <p:nvPr>
            <p:ph type="dt" sz="half" idx="10"/>
          </p:nvPr>
        </p:nvSpPr>
        <p:spPr>
          <a:ln/>
        </p:spPr>
        <p:txBody>
          <a:bodyPr/>
          <a:lstStyle>
            <a:lvl1pPr>
              <a:defRPr/>
            </a:lvl1pPr>
          </a:lstStyle>
          <a:p>
            <a:pPr>
              <a:defRPr/>
            </a:pPr>
            <a:endParaRPr lang="fr-FR"/>
          </a:p>
        </p:txBody>
      </p:sp>
      <p:sp>
        <p:nvSpPr>
          <p:cNvPr id="8"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9" name="Rectangle 5"/>
          <p:cNvSpPr>
            <a:spLocks noGrp="1" noChangeArrowheads="1"/>
          </p:cNvSpPr>
          <p:nvPr>
            <p:ph type="sldNum" sz="quarter" idx="12"/>
          </p:nvPr>
        </p:nvSpPr>
        <p:spPr>
          <a:ln/>
        </p:spPr>
        <p:txBody>
          <a:bodyPr/>
          <a:lstStyle>
            <a:lvl1pPr>
              <a:defRPr/>
            </a:lvl1pPr>
          </a:lstStyle>
          <a:p>
            <a:pPr>
              <a:defRPr/>
            </a:pPr>
            <a:fld id="{4E6A4D61-16F0-4DB0-8A7F-996A8416CE0B}" type="slidenum">
              <a:rPr lang="fr-FR"/>
              <a:pPr>
                <a:defRPr/>
              </a:pPr>
              <a:t>‹Nr.›</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3"/>
          <p:cNvSpPr>
            <a:spLocks noGrp="1" noChangeArrowheads="1"/>
          </p:cNvSpPr>
          <p:nvPr>
            <p:ph type="dt" sz="half" idx="10"/>
          </p:nvPr>
        </p:nvSpPr>
        <p:spPr>
          <a:ln/>
        </p:spPr>
        <p:txBody>
          <a:bodyPr/>
          <a:lstStyle>
            <a:lvl1pPr>
              <a:defRPr/>
            </a:lvl1pPr>
          </a:lstStyle>
          <a:p>
            <a:pPr>
              <a:defRPr/>
            </a:pPr>
            <a:endParaRPr lang="fr-FR"/>
          </a:p>
        </p:txBody>
      </p:sp>
      <p:sp>
        <p:nvSpPr>
          <p:cNvPr id="4"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5" name="Rectangle 5"/>
          <p:cNvSpPr>
            <a:spLocks noGrp="1" noChangeArrowheads="1"/>
          </p:cNvSpPr>
          <p:nvPr>
            <p:ph type="sldNum" sz="quarter" idx="12"/>
          </p:nvPr>
        </p:nvSpPr>
        <p:spPr>
          <a:ln/>
        </p:spPr>
        <p:txBody>
          <a:bodyPr/>
          <a:lstStyle>
            <a:lvl1pPr>
              <a:defRPr/>
            </a:lvl1pPr>
          </a:lstStyle>
          <a:p>
            <a:pPr>
              <a:defRPr/>
            </a:pPr>
            <a:fld id="{5B700E8A-F19F-41D3-AAF5-72F047CC20BB}" type="slidenum">
              <a:rPr lang="fr-FR"/>
              <a:pPr>
                <a:defRPr/>
              </a:pPr>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fr-FR"/>
          </a:p>
        </p:txBody>
      </p:sp>
      <p:sp>
        <p:nvSpPr>
          <p:cNvPr id="3"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4" name="Rectangle 5"/>
          <p:cNvSpPr>
            <a:spLocks noGrp="1" noChangeArrowheads="1"/>
          </p:cNvSpPr>
          <p:nvPr>
            <p:ph type="sldNum" sz="quarter" idx="12"/>
          </p:nvPr>
        </p:nvSpPr>
        <p:spPr>
          <a:ln/>
        </p:spPr>
        <p:txBody>
          <a:bodyPr/>
          <a:lstStyle>
            <a:lvl1pPr>
              <a:defRPr/>
            </a:lvl1pPr>
          </a:lstStyle>
          <a:p>
            <a:pPr>
              <a:defRPr/>
            </a:pPr>
            <a:fld id="{10B16952-6589-4EE2-8122-C564D025AB29}" type="slidenum">
              <a:rPr lang="fr-FR"/>
              <a:pPr>
                <a:defRPr/>
              </a:pPr>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3"/>
          <p:cNvSpPr>
            <a:spLocks noGrp="1" noChangeArrowheads="1"/>
          </p:cNvSpPr>
          <p:nvPr>
            <p:ph type="dt" sz="half" idx="10"/>
          </p:nvPr>
        </p:nvSpPr>
        <p:spPr>
          <a:ln/>
        </p:spPr>
        <p:txBody>
          <a:bodyPr/>
          <a:lstStyle>
            <a:lvl1pPr>
              <a:defRPr/>
            </a:lvl1pPr>
          </a:lstStyle>
          <a:p>
            <a:pPr>
              <a:defRPr/>
            </a:pPr>
            <a:endParaRPr lang="fr-FR"/>
          </a:p>
        </p:txBody>
      </p:sp>
      <p:sp>
        <p:nvSpPr>
          <p:cNvPr id="6"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7" name="Rectangle 5"/>
          <p:cNvSpPr>
            <a:spLocks noGrp="1" noChangeArrowheads="1"/>
          </p:cNvSpPr>
          <p:nvPr>
            <p:ph type="sldNum" sz="quarter" idx="12"/>
          </p:nvPr>
        </p:nvSpPr>
        <p:spPr>
          <a:ln/>
        </p:spPr>
        <p:txBody>
          <a:bodyPr/>
          <a:lstStyle>
            <a:lvl1pPr>
              <a:defRPr/>
            </a:lvl1pPr>
          </a:lstStyle>
          <a:p>
            <a:pPr>
              <a:defRPr/>
            </a:pPr>
            <a:fld id="{CA85C637-41D5-46EC-B656-F8E48786002D}" type="slidenum">
              <a:rPr lang="fr-FR"/>
              <a:pPr>
                <a:defRPr/>
              </a:pPr>
              <a:t>‹Nr.›</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3"/>
          <p:cNvSpPr>
            <a:spLocks noGrp="1" noChangeArrowheads="1"/>
          </p:cNvSpPr>
          <p:nvPr>
            <p:ph type="dt" sz="half" idx="10"/>
          </p:nvPr>
        </p:nvSpPr>
        <p:spPr>
          <a:ln/>
        </p:spPr>
        <p:txBody>
          <a:bodyPr/>
          <a:lstStyle>
            <a:lvl1pPr>
              <a:defRPr/>
            </a:lvl1pPr>
          </a:lstStyle>
          <a:p>
            <a:pPr>
              <a:defRPr/>
            </a:pPr>
            <a:endParaRPr lang="fr-FR"/>
          </a:p>
        </p:txBody>
      </p:sp>
      <p:sp>
        <p:nvSpPr>
          <p:cNvPr id="6" name="Rectangle 4"/>
          <p:cNvSpPr>
            <a:spLocks noGrp="1" noChangeArrowheads="1"/>
          </p:cNvSpPr>
          <p:nvPr>
            <p:ph type="ftr" sz="quarter" idx="11"/>
          </p:nvPr>
        </p:nvSpPr>
        <p:spPr>
          <a:ln/>
        </p:spPr>
        <p:txBody>
          <a:bodyPr/>
          <a:lstStyle>
            <a:lvl1pPr>
              <a:defRPr/>
            </a:lvl1pPr>
          </a:lstStyle>
          <a:p>
            <a:pPr>
              <a:defRPr/>
            </a:pPr>
            <a:r>
              <a:rPr lang="fr-FR"/>
              <a:t>test</a:t>
            </a:r>
          </a:p>
        </p:txBody>
      </p:sp>
      <p:sp>
        <p:nvSpPr>
          <p:cNvPr id="7" name="Rectangle 5"/>
          <p:cNvSpPr>
            <a:spLocks noGrp="1" noChangeArrowheads="1"/>
          </p:cNvSpPr>
          <p:nvPr>
            <p:ph type="sldNum" sz="quarter" idx="12"/>
          </p:nvPr>
        </p:nvSpPr>
        <p:spPr>
          <a:ln/>
        </p:spPr>
        <p:txBody>
          <a:bodyPr/>
          <a:lstStyle>
            <a:lvl1pPr>
              <a:defRPr/>
            </a:lvl1pPr>
          </a:lstStyle>
          <a:p>
            <a:pPr>
              <a:defRPr/>
            </a:pPr>
            <a:fld id="{EE66E4F6-9370-452B-94A8-70BA31014E51}" type="slidenum">
              <a:rPr lang="fr-FR"/>
              <a:pPr>
                <a:defRPr/>
              </a:pPr>
              <a:t>‹Nr.›</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2008188"/>
            <a:ext cx="8229600" cy="41227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32771" name="Rectangle 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fr-FR"/>
          </a:p>
        </p:txBody>
      </p:sp>
      <p:sp>
        <p:nvSpPr>
          <p:cNvPr id="32772" name="Rectangle 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fr-FR"/>
              <a:t>test</a:t>
            </a:r>
          </a:p>
        </p:txBody>
      </p:sp>
      <p:sp>
        <p:nvSpPr>
          <p:cNvPr id="32773" name="Rectangle 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E88D9B-5FEF-40E3-83AA-B60C990FCBA9}" type="slidenum">
              <a:rPr lang="fr-FR"/>
              <a:pPr>
                <a:defRPr/>
              </a:pPr>
              <a:t>‹Nr.›</a:t>
            </a:fld>
            <a:endParaRPr lang="fr-FR"/>
          </a:p>
        </p:txBody>
      </p:sp>
      <p:sp>
        <p:nvSpPr>
          <p:cNvPr id="32774" name="Rectangle 6"/>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a:defRPr/>
            </a:pPr>
            <a:endParaRPr lang="it-IT" sz="2400">
              <a:latin typeface="Times New Roman" pitchFamily="18" charset="0"/>
            </a:endParaRPr>
          </a:p>
        </p:txBody>
      </p:sp>
      <p:sp>
        <p:nvSpPr>
          <p:cNvPr id="32775" name="Rectangle 7"/>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a:defRPr/>
            </a:pPr>
            <a:endParaRPr lang="it-IT" sz="2400">
              <a:latin typeface="Times New Roman" pitchFamily="18" charset="0"/>
            </a:endParaRPr>
          </a:p>
        </p:txBody>
      </p:sp>
      <p:sp>
        <p:nvSpPr>
          <p:cNvPr id="32776" name="Rectangle 8"/>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a:defRPr/>
            </a:pPr>
            <a:endParaRPr lang="it-IT" sz="2400">
              <a:latin typeface="Times New Roman" pitchFamily="18" charset="0"/>
            </a:endParaRPr>
          </a:p>
        </p:txBody>
      </p:sp>
      <p:pic>
        <p:nvPicPr>
          <p:cNvPr id="1033" name="Picture 9" descr="CIRED_2011_logo_sans_date"/>
          <p:cNvPicPr>
            <a:picLocks noChangeAspect="1" noChangeArrowheads="1"/>
          </p:cNvPicPr>
          <p:nvPr/>
        </p:nvPicPr>
        <p:blipFill>
          <a:blip r:embed="rId13" cstate="print"/>
          <a:srcRect/>
          <a:stretch>
            <a:fillRect/>
          </a:stretch>
        </p:blipFill>
        <p:spPr bwMode="auto">
          <a:xfrm>
            <a:off x="566738" y="327025"/>
            <a:ext cx="1312862" cy="719138"/>
          </a:xfrm>
          <a:prstGeom prst="rect">
            <a:avLst/>
          </a:prstGeom>
          <a:noFill/>
          <a:ln w="9525">
            <a:noFill/>
            <a:miter lim="800000"/>
            <a:headEnd/>
            <a:tailEnd/>
          </a:ln>
        </p:spPr>
      </p:pic>
      <p:graphicFrame>
        <p:nvGraphicFramePr>
          <p:cNvPr id="32778" name="Group 10"/>
          <p:cNvGraphicFramePr>
            <a:graphicFrameLocks noGrp="1"/>
          </p:cNvGraphicFramePr>
          <p:nvPr/>
        </p:nvGraphicFramePr>
        <p:xfrm>
          <a:off x="495300" y="979488"/>
          <a:ext cx="8196263" cy="182879"/>
        </p:xfrm>
        <a:graphic>
          <a:graphicData uri="http://schemas.openxmlformats.org/drawingml/2006/table">
            <a:tbl>
              <a:tblPr/>
              <a:tblGrid>
                <a:gridCol w="8196263"/>
              </a:tblGrid>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it-IT" sz="600" b="0" i="0" u="none" strike="noStrike" cap="none" normalizeH="0" baseline="0" smtClean="0">
                        <a:ln>
                          <a:noFill/>
                        </a:ln>
                        <a:solidFill>
                          <a:schemeClr val="tx1"/>
                        </a:solidFill>
                        <a:effectLst/>
                        <a:latin typeface="Verdana" pitchFamily="34" charset="0"/>
                        <a:cs typeface="Arial" charset="0"/>
                      </a:endParaRPr>
                    </a:p>
                  </a:txBody>
                  <a:tcPr horzOverflow="overflow">
                    <a:lnL cap="flat">
                      <a:noFill/>
                    </a:lnL>
                    <a:lnR cap="flat">
                      <a:noFill/>
                    </a:lnR>
                    <a:lnT cap="flat">
                      <a:noFill/>
                    </a:lnT>
                    <a:lnB w="28575" cap="flat" cmpd="sng" algn="ctr">
                      <a:solidFill>
                        <a:srgbClr val="0E318D"/>
                      </a:solidFill>
                      <a:prstDash val="solid"/>
                      <a:round/>
                      <a:headEnd type="none" w="med" len="med"/>
                      <a:tailEnd type="none" w="med" len="med"/>
                    </a:lnB>
                    <a:lnTlToBr>
                      <a:noFill/>
                    </a:lnTlToBr>
                    <a:lnBlToTr>
                      <a:noFill/>
                    </a:lnBlToTr>
                    <a:noFill/>
                  </a:tcPr>
                </a:tc>
              </a:tr>
            </a:tbl>
          </a:graphicData>
        </a:graphic>
      </p:graphicFrame>
      <p:sp>
        <p:nvSpPr>
          <p:cNvPr id="32784" name="Text Box 16"/>
          <p:cNvSpPr txBox="1">
            <a:spLocks noChangeArrowheads="1"/>
          </p:cNvSpPr>
          <p:nvPr/>
        </p:nvSpPr>
        <p:spPr bwMode="auto">
          <a:xfrm>
            <a:off x="2209800" y="508000"/>
            <a:ext cx="6018213" cy="457200"/>
          </a:xfrm>
          <a:prstGeom prst="rect">
            <a:avLst/>
          </a:prstGeom>
          <a:noFill/>
          <a:ln w="9525">
            <a:noFill/>
            <a:miter lim="800000"/>
            <a:headEnd/>
            <a:tailEnd/>
          </a:ln>
          <a:effectLst/>
        </p:spPr>
        <p:txBody>
          <a:bodyPr>
            <a:spAutoFit/>
          </a:bodyPr>
          <a:lstStyle/>
          <a:p>
            <a:pPr>
              <a:defRPr/>
            </a:pPr>
            <a:r>
              <a:rPr lang="fr-FR" sz="2400">
                <a:solidFill>
                  <a:srgbClr val="0E318D"/>
                </a:solidFill>
              </a:rPr>
              <a:t>Frankfurt (Germany), 6-9 June 2011</a:t>
            </a:r>
          </a:p>
        </p:txBody>
      </p:sp>
      <p:sp>
        <p:nvSpPr>
          <p:cNvPr id="1038" name="Rectangle 17"/>
          <p:cNvSpPr>
            <a:spLocks noGrp="1" noChangeArrowheads="1"/>
          </p:cNvSpPr>
          <p:nvPr>
            <p:ph type="title"/>
          </p:nvPr>
        </p:nvSpPr>
        <p:spPr bwMode="auto">
          <a:xfrm>
            <a:off x="412750" y="1200150"/>
            <a:ext cx="8229600" cy="5905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Tree>
  </p:cSld>
  <p:clrMap bg1="lt1" tx1="dk1" bg2="lt2" tx2="dk2" accent1="accent1" accent2="accent2" accent3="accent3" accent4="accent4" accent5="accent5" accent6="accent6" hlink="hlink" folHlink="folHlink"/>
  <p:sldLayoutIdLst>
    <p:sldLayoutId id="2147483694"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3200" b="1">
          <a:solidFill>
            <a:srgbClr val="0E318D"/>
          </a:solidFill>
          <a:latin typeface="+mj-lt"/>
          <a:ea typeface="+mj-ea"/>
          <a:cs typeface="+mj-cs"/>
        </a:defRPr>
      </a:lvl1pPr>
      <a:lvl2pPr algn="l" rtl="0" eaLnBrk="0" fontAlgn="base" hangingPunct="0">
        <a:spcBef>
          <a:spcPct val="0"/>
        </a:spcBef>
        <a:spcAft>
          <a:spcPct val="0"/>
        </a:spcAft>
        <a:defRPr sz="3200" b="1">
          <a:solidFill>
            <a:srgbClr val="0E318D"/>
          </a:solidFill>
          <a:latin typeface="Arial" charset="0"/>
          <a:cs typeface="Arial" charset="0"/>
        </a:defRPr>
      </a:lvl2pPr>
      <a:lvl3pPr algn="l" rtl="0" eaLnBrk="0" fontAlgn="base" hangingPunct="0">
        <a:spcBef>
          <a:spcPct val="0"/>
        </a:spcBef>
        <a:spcAft>
          <a:spcPct val="0"/>
        </a:spcAft>
        <a:defRPr sz="3200" b="1">
          <a:solidFill>
            <a:srgbClr val="0E318D"/>
          </a:solidFill>
          <a:latin typeface="Arial" charset="0"/>
          <a:cs typeface="Arial" charset="0"/>
        </a:defRPr>
      </a:lvl3pPr>
      <a:lvl4pPr algn="l" rtl="0" eaLnBrk="0" fontAlgn="base" hangingPunct="0">
        <a:spcBef>
          <a:spcPct val="0"/>
        </a:spcBef>
        <a:spcAft>
          <a:spcPct val="0"/>
        </a:spcAft>
        <a:defRPr sz="3200" b="1">
          <a:solidFill>
            <a:srgbClr val="0E318D"/>
          </a:solidFill>
          <a:latin typeface="Arial" charset="0"/>
          <a:cs typeface="Arial" charset="0"/>
        </a:defRPr>
      </a:lvl4pPr>
      <a:lvl5pPr algn="l" rtl="0" eaLnBrk="0" fontAlgn="base" hangingPunct="0">
        <a:spcBef>
          <a:spcPct val="0"/>
        </a:spcBef>
        <a:spcAft>
          <a:spcPct val="0"/>
        </a:spcAft>
        <a:defRPr sz="3200" b="1">
          <a:solidFill>
            <a:srgbClr val="0E318D"/>
          </a:solidFill>
          <a:latin typeface="Arial" charset="0"/>
          <a:cs typeface="Arial" charset="0"/>
        </a:defRPr>
      </a:lvl5pPr>
      <a:lvl6pPr marL="457200" algn="l" rtl="0" fontAlgn="base">
        <a:spcBef>
          <a:spcPct val="0"/>
        </a:spcBef>
        <a:spcAft>
          <a:spcPct val="0"/>
        </a:spcAft>
        <a:defRPr sz="3200" b="1">
          <a:solidFill>
            <a:srgbClr val="0E318D"/>
          </a:solidFill>
          <a:latin typeface="Arial" charset="0"/>
          <a:cs typeface="Arial" charset="0"/>
        </a:defRPr>
      </a:lvl6pPr>
      <a:lvl7pPr marL="914400" algn="l" rtl="0" fontAlgn="base">
        <a:spcBef>
          <a:spcPct val="0"/>
        </a:spcBef>
        <a:spcAft>
          <a:spcPct val="0"/>
        </a:spcAft>
        <a:defRPr sz="3200" b="1">
          <a:solidFill>
            <a:srgbClr val="0E318D"/>
          </a:solidFill>
          <a:latin typeface="Arial" charset="0"/>
          <a:cs typeface="Arial" charset="0"/>
        </a:defRPr>
      </a:lvl7pPr>
      <a:lvl8pPr marL="1371600" algn="l" rtl="0" fontAlgn="base">
        <a:spcBef>
          <a:spcPct val="0"/>
        </a:spcBef>
        <a:spcAft>
          <a:spcPct val="0"/>
        </a:spcAft>
        <a:defRPr sz="3200" b="1">
          <a:solidFill>
            <a:srgbClr val="0E318D"/>
          </a:solidFill>
          <a:latin typeface="Arial" charset="0"/>
          <a:cs typeface="Arial" charset="0"/>
        </a:defRPr>
      </a:lvl8pPr>
      <a:lvl9pPr marL="1828800" algn="l" rtl="0" fontAlgn="base">
        <a:spcBef>
          <a:spcPct val="0"/>
        </a:spcBef>
        <a:spcAft>
          <a:spcPct val="0"/>
        </a:spcAft>
        <a:defRPr sz="3200" b="1">
          <a:solidFill>
            <a:srgbClr val="0E318D"/>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chart" Target="../charts/chart7.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chart" Target="../charts/chart8.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gif"/><Relationship Id="rId5" Type="http://schemas.openxmlformats.org/officeDocument/2006/relationships/image" Target="../media/image4.gif"/><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chart" Target="../charts/chart1.xml"/><Relationship Id="rId5"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chart" Target="../charts/chart5.xml"/><Relationship Id="rId5" Type="http://schemas.openxmlformats.org/officeDocument/2006/relationships/chart" Target="../charts/chart6.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body" idx="1"/>
          </p:nvPr>
        </p:nvSpPr>
        <p:spPr>
          <a:xfrm>
            <a:off x="468313" y="4076700"/>
            <a:ext cx="8229600" cy="1223963"/>
          </a:xfrm>
        </p:spPr>
        <p:txBody>
          <a:bodyPr/>
          <a:lstStyle/>
          <a:p>
            <a:pPr eaLnBrk="1" hangingPunct="1"/>
            <a:endParaRPr lang="fr-BE" smtClean="0">
              <a:latin typeface="Arial" charset="0"/>
            </a:endParaRPr>
          </a:p>
          <a:p>
            <a:pPr eaLnBrk="1" hangingPunct="1">
              <a:buFont typeface="Wingdings" pitchFamily="2" charset="2"/>
              <a:buNone/>
            </a:pPr>
            <a:r>
              <a:rPr lang="fr-BE" sz="1800" smtClean="0">
                <a:latin typeface="Arial" charset="0"/>
              </a:rPr>
              <a:t>Fabio Cazzato, Simone Botton, Marco Di Clerico – Enel Distribuzione SpA</a:t>
            </a:r>
          </a:p>
          <a:p>
            <a:pPr eaLnBrk="1" hangingPunct="1">
              <a:buFont typeface="Wingdings" pitchFamily="2" charset="2"/>
              <a:buNone/>
            </a:pPr>
            <a:endParaRPr lang="fr-FR" sz="1100" smtClean="0">
              <a:latin typeface="Arial" charset="0"/>
            </a:endParaRPr>
          </a:p>
        </p:txBody>
      </p:sp>
      <p:sp>
        <p:nvSpPr>
          <p:cNvPr id="3075"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a:latin typeface="Arial" charset="0"/>
              </a:rPr>
              <a:t>Simone Botton – Italy – Session 4 – Paper ID 0715</a:t>
            </a:r>
            <a:endParaRPr lang="fr-FR" sz="1600">
              <a:latin typeface="Arial" charset="0"/>
            </a:endParaRPr>
          </a:p>
        </p:txBody>
      </p:sp>
      <p:sp>
        <p:nvSpPr>
          <p:cNvPr id="3076" name="Text Box 8"/>
          <p:cNvSpPr txBox="1">
            <a:spLocks noChangeArrowheads="1"/>
          </p:cNvSpPr>
          <p:nvPr/>
        </p:nvSpPr>
        <p:spPr bwMode="auto">
          <a:xfrm>
            <a:off x="539750" y="1268413"/>
            <a:ext cx="8208963" cy="2308225"/>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en-US" sz="3200" b="1">
                <a:solidFill>
                  <a:schemeClr val="bg2"/>
                </a:solidFill>
                <a:latin typeface="Arial" charset="0"/>
              </a:rPr>
              <a:t>THE DISTRIBUTION NETWORKS AND THE LARGE DIFFUSION OF RENEWABLES POWER PLANTS: THE SITUATION OF ITALIAN ELECTRIC SYSTEM.</a:t>
            </a:r>
          </a:p>
        </p:txBody>
      </p:sp>
      <p:pic>
        <p:nvPicPr>
          <p:cNvPr id="3077"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en-US" sz="3200" b="1" smtClean="0">
                <a:solidFill>
                  <a:schemeClr val="bg2"/>
                </a:solidFill>
                <a:latin typeface="Arial" charset="0"/>
              </a:rPr>
              <a:t>Coordination between DSO and TSO</a:t>
            </a:r>
            <a:endParaRPr lang="en-US" sz="320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7" name="Rectangle 5"/>
          <p:cNvSpPr txBox="1">
            <a:spLocks noChangeArrowheads="1"/>
          </p:cNvSpPr>
          <p:nvPr/>
        </p:nvSpPr>
        <p:spPr bwMode="auto">
          <a:xfrm>
            <a:off x="457200" y="1857364"/>
            <a:ext cx="4043362" cy="4248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a:lnSpc>
                <a:spcPct val="130000"/>
              </a:lnSpc>
              <a:spcBef>
                <a:spcPct val="20000"/>
              </a:spcBef>
              <a:buClr>
                <a:schemeClr val="bg2"/>
              </a:buClr>
              <a:buSzPct val="75000"/>
            </a:pPr>
            <a:r>
              <a:rPr lang="en-US" sz="1600" kern="0" dirty="0" smtClean="0">
                <a:latin typeface="Arial" charset="0"/>
                <a:cs typeface="+mn-cs"/>
              </a:rPr>
              <a:t>The spread of DG is going to have a growing impact even on National Transmission Network. </a:t>
            </a:r>
          </a:p>
          <a:p>
            <a:pPr algn="ctr">
              <a:lnSpc>
                <a:spcPct val="130000"/>
              </a:lnSpc>
              <a:spcBef>
                <a:spcPct val="20000"/>
              </a:spcBef>
              <a:buClr>
                <a:schemeClr val="bg2"/>
              </a:buClr>
              <a:buSzPct val="75000"/>
            </a:pPr>
            <a:endParaRPr lang="en-US" sz="1600" kern="0" dirty="0" smtClean="0">
              <a:latin typeface="Arial" charset="0"/>
              <a:cs typeface="+mn-cs"/>
            </a:endParaRPr>
          </a:p>
          <a:p>
            <a:pPr algn="ctr">
              <a:lnSpc>
                <a:spcPct val="130000"/>
              </a:lnSpc>
              <a:spcBef>
                <a:spcPct val="20000"/>
              </a:spcBef>
              <a:buClr>
                <a:schemeClr val="bg2"/>
              </a:buClr>
              <a:buSzPct val="75000"/>
            </a:pPr>
            <a:endParaRPr lang="en-US" sz="1600" kern="0" dirty="0" smtClean="0">
              <a:latin typeface="Arial" charset="0"/>
              <a:cs typeface="+mn-cs"/>
            </a:endParaRPr>
          </a:p>
          <a:p>
            <a:pPr algn="ctr">
              <a:lnSpc>
                <a:spcPct val="130000"/>
              </a:lnSpc>
              <a:spcBef>
                <a:spcPct val="20000"/>
              </a:spcBef>
              <a:buClr>
                <a:schemeClr val="bg2"/>
              </a:buClr>
              <a:buSzPct val="75000"/>
            </a:pPr>
            <a:endParaRPr lang="en-US" sz="1600" kern="0" dirty="0" smtClean="0">
              <a:latin typeface="Arial" charset="0"/>
              <a:cs typeface="+mn-cs"/>
            </a:endParaRPr>
          </a:p>
          <a:p>
            <a:pPr algn="ctr">
              <a:lnSpc>
                <a:spcPct val="130000"/>
              </a:lnSpc>
              <a:spcBef>
                <a:spcPct val="20000"/>
              </a:spcBef>
              <a:buClr>
                <a:schemeClr val="bg2"/>
              </a:buClr>
              <a:buSzPct val="75000"/>
            </a:pPr>
            <a:endParaRPr lang="en-US" sz="1600" kern="0" dirty="0" smtClean="0">
              <a:latin typeface="Arial" charset="0"/>
              <a:cs typeface="+mn-cs"/>
            </a:endParaRPr>
          </a:p>
          <a:p>
            <a:pPr algn="ctr">
              <a:lnSpc>
                <a:spcPct val="130000"/>
              </a:lnSpc>
              <a:spcBef>
                <a:spcPct val="20000"/>
              </a:spcBef>
              <a:buClr>
                <a:schemeClr val="bg2"/>
              </a:buClr>
              <a:buSzPct val="75000"/>
            </a:pPr>
            <a:endParaRPr lang="en-US" sz="1600" kern="0" dirty="0" smtClean="0">
              <a:latin typeface="Arial" charset="0"/>
              <a:cs typeface="+mn-cs"/>
            </a:endParaRPr>
          </a:p>
          <a:p>
            <a:pPr algn="ctr">
              <a:lnSpc>
                <a:spcPct val="130000"/>
              </a:lnSpc>
              <a:spcBef>
                <a:spcPct val="20000"/>
              </a:spcBef>
              <a:buClr>
                <a:schemeClr val="bg2"/>
              </a:buClr>
              <a:buSzPct val="75000"/>
            </a:pPr>
            <a:r>
              <a:rPr lang="en-US" sz="1600" kern="0" dirty="0" smtClean="0">
                <a:latin typeface="Arial" charset="0"/>
                <a:cs typeface="+mn-cs"/>
              </a:rPr>
              <a:t>Coordination between the DSO and the TSO needed in order to ensure that network security and continuity of the electrical system are not compromised.</a:t>
            </a: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a:t>
            </a:r>
          </a:p>
          <a:p>
            <a:pPr marL="0" marR="0" lvl="0" indent="0" algn="ctr"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a:p>
            <a:pPr marL="342900" marR="0" lvl="0" indent="-342900" algn="ctr"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 </a:t>
            </a:r>
          </a:p>
          <a:p>
            <a:pPr marL="342900" marR="0" lvl="0" indent="-342900" algn="ctr" defTabSz="914400" rtl="0" eaLnBrk="1" fontAlgn="base" latinLnBrk="0" hangingPunct="1">
              <a:lnSpc>
                <a:spcPct val="130000"/>
              </a:lnSpc>
              <a:spcBef>
                <a:spcPct val="20000"/>
              </a:spcBef>
              <a:spcAft>
                <a:spcPct val="0"/>
              </a:spcAft>
              <a:buClr>
                <a:schemeClr val="bg2"/>
              </a:buClr>
              <a:buSzPct val="75000"/>
              <a:buFont typeface="Wingdings" pitchFamily="2" charset="2"/>
              <a:buChar char="p"/>
              <a:tabLst/>
              <a:defRPr/>
            </a:pP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p:txBody>
      </p:sp>
      <p:grpSp>
        <p:nvGrpSpPr>
          <p:cNvPr id="15" name="Gruppo 14"/>
          <p:cNvGrpSpPr/>
          <p:nvPr/>
        </p:nvGrpSpPr>
        <p:grpSpPr>
          <a:xfrm>
            <a:off x="4714876" y="2071678"/>
            <a:ext cx="3714776" cy="2571768"/>
            <a:chOff x="4714876" y="2599046"/>
            <a:chExt cx="3209925" cy="1744350"/>
          </a:xfrm>
        </p:grpSpPr>
        <p:graphicFrame>
          <p:nvGraphicFramePr>
            <p:cNvPr id="9" name="Grafico 8"/>
            <p:cNvGraphicFramePr/>
            <p:nvPr/>
          </p:nvGraphicFramePr>
          <p:xfrm>
            <a:off x="4714876" y="2714620"/>
            <a:ext cx="3209925" cy="1628776"/>
          </p:xfrm>
          <a:graphic>
            <a:graphicData uri="http://schemas.openxmlformats.org/drawingml/2006/chart">
              <c:chart xmlns:c="http://schemas.openxmlformats.org/drawingml/2006/chart" xmlns:r="http://schemas.openxmlformats.org/officeDocument/2006/relationships" r:id="rId4"/>
            </a:graphicData>
          </a:graphic>
        </p:graphicFrame>
        <p:sp>
          <p:nvSpPr>
            <p:cNvPr id="10" name="CasellaDiTesto 9"/>
            <p:cNvSpPr txBox="1"/>
            <p:nvPr/>
          </p:nvSpPr>
          <p:spPr>
            <a:xfrm rot="16200000">
              <a:off x="5013714" y="2799144"/>
              <a:ext cx="615639" cy="215444"/>
            </a:xfrm>
            <a:prstGeom prst="rect">
              <a:avLst/>
            </a:prstGeom>
            <a:noFill/>
          </p:spPr>
          <p:txBody>
            <a:bodyPr wrap="square" rtlCol="0">
              <a:spAutoFit/>
            </a:bodyPr>
            <a:lstStyle/>
            <a:p>
              <a:r>
                <a:rPr lang="it-IT" sz="800" b="1" dirty="0" smtClean="0"/>
                <a:t>2008</a:t>
              </a:r>
              <a:endParaRPr lang="it-IT" sz="800" b="1" dirty="0"/>
            </a:p>
          </p:txBody>
        </p:sp>
        <p:sp>
          <p:nvSpPr>
            <p:cNvPr id="11" name="CasellaDiTesto 10"/>
            <p:cNvSpPr txBox="1"/>
            <p:nvPr/>
          </p:nvSpPr>
          <p:spPr>
            <a:xfrm>
              <a:off x="5480112" y="2807368"/>
              <a:ext cx="592085" cy="215444"/>
            </a:xfrm>
            <a:prstGeom prst="rect">
              <a:avLst/>
            </a:prstGeom>
            <a:noFill/>
          </p:spPr>
          <p:txBody>
            <a:bodyPr wrap="square" rtlCol="0">
              <a:spAutoFit/>
            </a:bodyPr>
            <a:lstStyle/>
            <a:p>
              <a:r>
                <a:rPr lang="it-IT" sz="800" b="1" dirty="0" smtClean="0"/>
                <a:t>2009</a:t>
              </a:r>
              <a:endParaRPr lang="it-IT" sz="800" b="1" dirty="0"/>
            </a:p>
          </p:txBody>
        </p:sp>
        <p:sp>
          <p:nvSpPr>
            <p:cNvPr id="12" name="CasellaDiTesto 11"/>
            <p:cNvSpPr txBox="1"/>
            <p:nvPr/>
          </p:nvSpPr>
          <p:spPr>
            <a:xfrm>
              <a:off x="6630652" y="2814192"/>
              <a:ext cx="584553" cy="215444"/>
            </a:xfrm>
            <a:prstGeom prst="rect">
              <a:avLst/>
            </a:prstGeom>
            <a:noFill/>
          </p:spPr>
          <p:txBody>
            <a:bodyPr wrap="square" rtlCol="0">
              <a:spAutoFit/>
            </a:bodyPr>
            <a:lstStyle/>
            <a:p>
              <a:r>
                <a:rPr lang="it-IT" sz="800" b="1" dirty="0" smtClean="0"/>
                <a:t>2010</a:t>
              </a:r>
              <a:endParaRPr lang="it-IT" sz="800" b="1" dirty="0"/>
            </a:p>
          </p:txBody>
        </p:sp>
        <p:cxnSp>
          <p:nvCxnSpPr>
            <p:cNvPr id="13" name="Connettore 1 12"/>
            <p:cNvCxnSpPr/>
            <p:nvPr/>
          </p:nvCxnSpPr>
          <p:spPr>
            <a:xfrm rot="5400000">
              <a:off x="5912555" y="3458312"/>
              <a:ext cx="1368000" cy="0"/>
            </a:xfrm>
            <a:prstGeom prst="line">
              <a:avLst/>
            </a:prstGeom>
            <a:ln w="0">
              <a:solidFill>
                <a:schemeClr val="bg2"/>
              </a:solidFill>
              <a:prstDash val="dash"/>
            </a:ln>
          </p:spPr>
          <p:style>
            <a:lnRef idx="1">
              <a:schemeClr val="accent1"/>
            </a:lnRef>
            <a:fillRef idx="0">
              <a:schemeClr val="accent1"/>
            </a:fillRef>
            <a:effectRef idx="0">
              <a:schemeClr val="accent1"/>
            </a:effectRef>
            <a:fontRef idx="minor">
              <a:schemeClr val="tx1"/>
            </a:fontRef>
          </p:style>
        </p:cxnSp>
        <p:cxnSp>
          <p:nvCxnSpPr>
            <p:cNvPr id="14" name="Connettore 1 13"/>
            <p:cNvCxnSpPr/>
            <p:nvPr/>
          </p:nvCxnSpPr>
          <p:spPr>
            <a:xfrm rot="5400000">
              <a:off x="4761571" y="3467408"/>
              <a:ext cx="1368000" cy="0"/>
            </a:xfrm>
            <a:prstGeom prst="line">
              <a:avLst/>
            </a:prstGeom>
            <a:ln w="0">
              <a:solidFill>
                <a:schemeClr val="bg2"/>
              </a:solidFill>
              <a:prstDash val="dash"/>
            </a:ln>
          </p:spPr>
          <p:style>
            <a:lnRef idx="1">
              <a:schemeClr val="accent1"/>
            </a:lnRef>
            <a:fillRef idx="0">
              <a:schemeClr val="accent1"/>
            </a:fillRef>
            <a:effectRef idx="0">
              <a:schemeClr val="accent1"/>
            </a:effectRef>
            <a:fontRef idx="minor">
              <a:schemeClr val="tx1"/>
            </a:fontRef>
          </p:style>
        </p:cxnSp>
      </p:grpSp>
      <p:sp>
        <p:nvSpPr>
          <p:cNvPr id="16" name="CasellaDiTesto 15"/>
          <p:cNvSpPr txBox="1"/>
          <p:nvPr/>
        </p:nvSpPr>
        <p:spPr>
          <a:xfrm>
            <a:off x="5429256" y="4429132"/>
            <a:ext cx="2786082" cy="830997"/>
          </a:xfrm>
          <a:prstGeom prst="rect">
            <a:avLst/>
          </a:prstGeom>
          <a:noFill/>
        </p:spPr>
        <p:txBody>
          <a:bodyPr wrap="square" rtlCol="0">
            <a:spAutoFit/>
          </a:bodyPr>
          <a:lstStyle/>
          <a:p>
            <a:pPr algn="ctr"/>
            <a:r>
              <a:rPr lang="en-US" sz="1200" dirty="0" smtClean="0">
                <a:effectLst>
                  <a:outerShdw blurRad="38100" dist="38100" dir="2700000" algn="tl">
                    <a:srgbClr val="000000">
                      <a:alpha val="43137"/>
                    </a:srgbClr>
                  </a:outerShdw>
                </a:effectLst>
                <a:latin typeface="+mj-lt"/>
              </a:rPr>
              <a:t>Connection requests to TSO for new MV/HV transformations dedicated for DG</a:t>
            </a:r>
          </a:p>
          <a:p>
            <a:pPr algn="ctr"/>
            <a:r>
              <a:rPr lang="en-US" sz="1200" dirty="0" smtClean="0">
                <a:effectLst>
                  <a:outerShdw blurRad="38100" dist="38100" dir="2700000" algn="tl">
                    <a:srgbClr val="000000">
                      <a:alpha val="43137"/>
                    </a:srgbClr>
                  </a:outerShdw>
                </a:effectLst>
                <a:latin typeface="+mj-lt"/>
              </a:rPr>
              <a:t>[No vs. quarters of the year]</a:t>
            </a:r>
            <a:endParaRPr lang="it-IT" sz="1600" dirty="0"/>
          </a:p>
        </p:txBody>
      </p:sp>
      <p:sp>
        <p:nvSpPr>
          <p:cNvPr id="17" name="Freccia a destra 16"/>
          <p:cNvSpPr/>
          <p:nvPr/>
        </p:nvSpPr>
        <p:spPr bwMode="auto">
          <a:xfrm rot="5400000">
            <a:off x="415556" y="3227727"/>
            <a:ext cx="1714513" cy="974054"/>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Reverse power flows</a:t>
            </a:r>
          </a:p>
        </p:txBody>
      </p:sp>
      <p:sp>
        <p:nvSpPr>
          <p:cNvPr id="18" name="Freccia a destra 17"/>
          <p:cNvSpPr/>
          <p:nvPr/>
        </p:nvSpPr>
        <p:spPr bwMode="auto">
          <a:xfrm rot="5400000">
            <a:off x="1620363" y="3120569"/>
            <a:ext cx="1714510" cy="1188368"/>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Dedicated DG infrastructures</a:t>
            </a:r>
          </a:p>
        </p:txBody>
      </p:sp>
      <p:sp>
        <p:nvSpPr>
          <p:cNvPr id="19" name="Freccia a destra 18"/>
          <p:cNvSpPr/>
          <p:nvPr/>
        </p:nvSpPr>
        <p:spPr bwMode="auto">
          <a:xfrm rot="5400000">
            <a:off x="2977685" y="3120567"/>
            <a:ext cx="1714510" cy="1188368"/>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HV connections</a:t>
            </a: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874085"/>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en-US" sz="3200" b="1" dirty="0" smtClean="0">
                <a:solidFill>
                  <a:schemeClr val="bg2"/>
                </a:solidFill>
                <a:latin typeface="Arial" charset="0"/>
              </a:rPr>
              <a:t>Reverse power flows</a:t>
            </a:r>
          </a:p>
          <a:p>
            <a:pPr algn="ctr">
              <a:lnSpc>
                <a:spcPct val="90000"/>
              </a:lnSpc>
              <a:spcBef>
                <a:spcPct val="20000"/>
              </a:spcBef>
              <a:buClr>
                <a:schemeClr val="bg2"/>
              </a:buClr>
              <a:buSzPct val="75000"/>
              <a:buFont typeface="Wingdings" pitchFamily="2" charset="2"/>
              <a:buNone/>
            </a:pPr>
            <a:r>
              <a:rPr lang="en-US" sz="2000" b="1" dirty="0" smtClean="0">
                <a:solidFill>
                  <a:schemeClr val="bg2"/>
                </a:solidFill>
                <a:latin typeface="Arial" charset="0"/>
              </a:rPr>
              <a:t>Year 2010</a:t>
            </a:r>
            <a:endParaRPr lang="en-US" sz="20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graphicFrame>
        <p:nvGraphicFramePr>
          <p:cNvPr id="21" name="Grafico 20"/>
          <p:cNvGraphicFramePr/>
          <p:nvPr/>
        </p:nvGraphicFramePr>
        <p:xfrm>
          <a:off x="611560" y="2150985"/>
          <a:ext cx="6577750" cy="3870303"/>
        </p:xfrm>
        <a:graphic>
          <a:graphicData uri="http://schemas.openxmlformats.org/drawingml/2006/chart">
            <c:chart xmlns:c="http://schemas.openxmlformats.org/drawingml/2006/chart" xmlns:r="http://schemas.openxmlformats.org/officeDocument/2006/relationships" r:id="rId4"/>
          </a:graphicData>
        </a:graphic>
      </p:graphicFrame>
      <p:grpSp>
        <p:nvGrpSpPr>
          <p:cNvPr id="22" name="Gruppo 57"/>
          <p:cNvGrpSpPr>
            <a:grpSpLocks noChangeAspect="1"/>
          </p:cNvGrpSpPr>
          <p:nvPr/>
        </p:nvGrpSpPr>
        <p:grpSpPr bwMode="auto">
          <a:xfrm>
            <a:off x="6372200" y="1916832"/>
            <a:ext cx="1841789" cy="2615799"/>
            <a:chOff x="7466108" y="3661920"/>
            <a:chExt cx="1334498" cy="1875033"/>
          </a:xfrm>
          <a:effectLst>
            <a:outerShdw blurRad="50800" dist="38100" algn="l" rotWithShape="0">
              <a:prstClr val="black">
                <a:alpha val="40000"/>
              </a:prstClr>
            </a:outerShdw>
          </a:effectLst>
        </p:grpSpPr>
        <p:sp>
          <p:nvSpPr>
            <p:cNvPr id="25" name="Freeform 95">
              <a:hlinkClick r:id="" action="ppaction://noaction"/>
            </p:cNvPr>
            <p:cNvSpPr>
              <a:spLocks noChangeAspect="1"/>
            </p:cNvSpPr>
            <p:nvPr/>
          </p:nvSpPr>
          <p:spPr bwMode="invGray">
            <a:xfrm>
              <a:off x="7548495" y="4446187"/>
              <a:ext cx="209400" cy="423950"/>
            </a:xfrm>
            <a:custGeom>
              <a:avLst/>
              <a:gdLst>
                <a:gd name="T0" fmla="*/ 12770 w 364"/>
                <a:gd name="T1" fmla="*/ 94784 h 695"/>
                <a:gd name="T2" fmla="*/ 18091 w 364"/>
                <a:gd name="T3" fmla="*/ 135406 h 695"/>
                <a:gd name="T4" fmla="*/ 11706 w 364"/>
                <a:gd name="T5" fmla="*/ 172642 h 695"/>
                <a:gd name="T6" fmla="*/ 12770 w 364"/>
                <a:gd name="T7" fmla="*/ 201980 h 695"/>
                <a:gd name="T8" fmla="*/ 46823 w 364"/>
                <a:gd name="T9" fmla="*/ 223419 h 695"/>
                <a:gd name="T10" fmla="*/ 52143 w 364"/>
                <a:gd name="T11" fmla="*/ 292251 h 695"/>
                <a:gd name="T12" fmla="*/ 58528 w 364"/>
                <a:gd name="T13" fmla="*/ 344156 h 695"/>
                <a:gd name="T14" fmla="*/ 55336 w 364"/>
                <a:gd name="T15" fmla="*/ 381393 h 695"/>
                <a:gd name="T16" fmla="*/ 39373 w 364"/>
                <a:gd name="T17" fmla="*/ 425400 h 695"/>
                <a:gd name="T18" fmla="*/ 52143 w 364"/>
                <a:gd name="T19" fmla="*/ 462636 h 695"/>
                <a:gd name="T20" fmla="*/ 55336 w 364"/>
                <a:gd name="T21" fmla="*/ 502130 h 695"/>
                <a:gd name="T22" fmla="*/ 27668 w 364"/>
                <a:gd name="T23" fmla="*/ 534853 h 695"/>
                <a:gd name="T24" fmla="*/ 18091 w 364"/>
                <a:gd name="T25" fmla="*/ 574346 h 695"/>
                <a:gd name="T26" fmla="*/ 5321 w 364"/>
                <a:gd name="T27" fmla="*/ 618353 h 695"/>
                <a:gd name="T28" fmla="*/ 11706 w 364"/>
                <a:gd name="T29" fmla="*/ 663488 h 695"/>
                <a:gd name="T30" fmla="*/ 40438 w 364"/>
                <a:gd name="T31" fmla="*/ 696211 h 695"/>
                <a:gd name="T32" fmla="*/ 52143 w 364"/>
                <a:gd name="T33" fmla="*/ 758272 h 695"/>
                <a:gd name="T34" fmla="*/ 79811 w 364"/>
                <a:gd name="T35" fmla="*/ 754887 h 695"/>
                <a:gd name="T36" fmla="*/ 124505 w 364"/>
                <a:gd name="T37" fmla="*/ 784225 h 695"/>
                <a:gd name="T38" fmla="*/ 167071 w 364"/>
                <a:gd name="T39" fmla="*/ 741347 h 695"/>
                <a:gd name="T40" fmla="*/ 173456 w 364"/>
                <a:gd name="T41" fmla="*/ 706367 h 695"/>
                <a:gd name="T42" fmla="*/ 194739 w 364"/>
                <a:gd name="T43" fmla="*/ 689441 h 695"/>
                <a:gd name="T44" fmla="*/ 238369 w 364"/>
                <a:gd name="T45" fmla="*/ 702982 h 695"/>
                <a:gd name="T46" fmla="*/ 284128 w 364"/>
                <a:gd name="T47" fmla="*/ 722164 h 695"/>
                <a:gd name="T48" fmla="*/ 290513 w 364"/>
                <a:gd name="T49" fmla="*/ 593529 h 695"/>
                <a:gd name="T50" fmla="*/ 338399 w 364"/>
                <a:gd name="T51" fmla="*/ 407346 h 695"/>
                <a:gd name="T52" fmla="*/ 380965 w 364"/>
                <a:gd name="T53" fmla="*/ 297893 h 695"/>
                <a:gd name="T54" fmla="*/ 374580 w 364"/>
                <a:gd name="T55" fmla="*/ 262913 h 695"/>
                <a:gd name="T56" fmla="*/ 366067 w 364"/>
                <a:gd name="T57" fmla="*/ 206494 h 695"/>
                <a:gd name="T58" fmla="*/ 359682 w 364"/>
                <a:gd name="T59" fmla="*/ 150075 h 695"/>
                <a:gd name="T60" fmla="*/ 335207 w 364"/>
                <a:gd name="T61" fmla="*/ 65446 h 695"/>
                <a:gd name="T62" fmla="*/ 318180 w 364"/>
                <a:gd name="T63" fmla="*/ 25953 h 695"/>
                <a:gd name="T64" fmla="*/ 278807 w 364"/>
                <a:gd name="T65" fmla="*/ 25953 h 695"/>
                <a:gd name="T66" fmla="*/ 238369 w 364"/>
                <a:gd name="T67" fmla="*/ 29338 h 695"/>
                <a:gd name="T68" fmla="*/ 217086 w 364"/>
                <a:gd name="T69" fmla="*/ 51906 h 695"/>
                <a:gd name="T70" fmla="*/ 189418 w 364"/>
                <a:gd name="T71" fmla="*/ 71088 h 695"/>
                <a:gd name="T72" fmla="*/ 155366 w 364"/>
                <a:gd name="T73" fmla="*/ 110581 h 695"/>
                <a:gd name="T74" fmla="*/ 124505 w 364"/>
                <a:gd name="T75" fmla="*/ 107196 h 695"/>
                <a:gd name="T76" fmla="*/ 92581 w 364"/>
                <a:gd name="T77" fmla="*/ 139919 h 695"/>
                <a:gd name="T78" fmla="*/ 55336 w 364"/>
                <a:gd name="T79" fmla="*/ 117352 h 695"/>
                <a:gd name="T80" fmla="*/ 30860 w 364"/>
                <a:gd name="T81" fmla="*/ 107196 h 69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4"/>
                <a:gd name="T124" fmla="*/ 0 h 695"/>
                <a:gd name="T125" fmla="*/ 364 w 364"/>
                <a:gd name="T126" fmla="*/ 695 h 69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4" h="695">
                  <a:moveTo>
                    <a:pt x="29" y="72"/>
                  </a:moveTo>
                  <a:lnTo>
                    <a:pt x="12" y="84"/>
                  </a:lnTo>
                  <a:lnTo>
                    <a:pt x="12" y="104"/>
                  </a:lnTo>
                  <a:lnTo>
                    <a:pt x="17" y="120"/>
                  </a:lnTo>
                  <a:lnTo>
                    <a:pt x="5" y="136"/>
                  </a:lnTo>
                  <a:lnTo>
                    <a:pt x="11" y="153"/>
                  </a:lnTo>
                  <a:lnTo>
                    <a:pt x="5" y="175"/>
                  </a:lnTo>
                  <a:lnTo>
                    <a:pt x="12" y="179"/>
                  </a:lnTo>
                  <a:lnTo>
                    <a:pt x="37" y="175"/>
                  </a:lnTo>
                  <a:lnTo>
                    <a:pt x="44" y="198"/>
                  </a:lnTo>
                  <a:lnTo>
                    <a:pt x="52" y="233"/>
                  </a:lnTo>
                  <a:lnTo>
                    <a:pt x="49" y="259"/>
                  </a:lnTo>
                  <a:lnTo>
                    <a:pt x="61" y="282"/>
                  </a:lnTo>
                  <a:lnTo>
                    <a:pt x="55" y="305"/>
                  </a:lnTo>
                  <a:lnTo>
                    <a:pt x="52" y="318"/>
                  </a:lnTo>
                  <a:lnTo>
                    <a:pt x="52" y="338"/>
                  </a:lnTo>
                  <a:lnTo>
                    <a:pt x="37" y="354"/>
                  </a:lnTo>
                  <a:lnTo>
                    <a:pt x="37" y="377"/>
                  </a:lnTo>
                  <a:lnTo>
                    <a:pt x="37" y="393"/>
                  </a:lnTo>
                  <a:lnTo>
                    <a:pt x="49" y="410"/>
                  </a:lnTo>
                  <a:lnTo>
                    <a:pt x="52" y="425"/>
                  </a:lnTo>
                  <a:lnTo>
                    <a:pt x="52" y="445"/>
                  </a:lnTo>
                  <a:lnTo>
                    <a:pt x="32" y="463"/>
                  </a:lnTo>
                  <a:lnTo>
                    <a:pt x="26" y="474"/>
                  </a:lnTo>
                  <a:lnTo>
                    <a:pt x="23" y="500"/>
                  </a:lnTo>
                  <a:lnTo>
                    <a:pt x="17" y="509"/>
                  </a:lnTo>
                  <a:lnTo>
                    <a:pt x="6" y="516"/>
                  </a:lnTo>
                  <a:lnTo>
                    <a:pt x="5" y="548"/>
                  </a:lnTo>
                  <a:lnTo>
                    <a:pt x="0" y="574"/>
                  </a:lnTo>
                  <a:lnTo>
                    <a:pt x="11" y="588"/>
                  </a:lnTo>
                  <a:lnTo>
                    <a:pt x="26" y="608"/>
                  </a:lnTo>
                  <a:lnTo>
                    <a:pt x="38" y="617"/>
                  </a:lnTo>
                  <a:lnTo>
                    <a:pt x="48" y="643"/>
                  </a:lnTo>
                  <a:lnTo>
                    <a:pt x="49" y="672"/>
                  </a:lnTo>
                  <a:lnTo>
                    <a:pt x="61" y="684"/>
                  </a:lnTo>
                  <a:lnTo>
                    <a:pt x="75" y="669"/>
                  </a:lnTo>
                  <a:lnTo>
                    <a:pt x="87" y="669"/>
                  </a:lnTo>
                  <a:lnTo>
                    <a:pt x="117" y="695"/>
                  </a:lnTo>
                  <a:lnTo>
                    <a:pt x="130" y="672"/>
                  </a:lnTo>
                  <a:lnTo>
                    <a:pt x="157" y="657"/>
                  </a:lnTo>
                  <a:lnTo>
                    <a:pt x="172" y="649"/>
                  </a:lnTo>
                  <a:lnTo>
                    <a:pt x="163" y="626"/>
                  </a:lnTo>
                  <a:lnTo>
                    <a:pt x="160" y="608"/>
                  </a:lnTo>
                  <a:lnTo>
                    <a:pt x="183" y="611"/>
                  </a:lnTo>
                  <a:lnTo>
                    <a:pt x="210" y="600"/>
                  </a:lnTo>
                  <a:lnTo>
                    <a:pt x="224" y="623"/>
                  </a:lnTo>
                  <a:lnTo>
                    <a:pt x="236" y="626"/>
                  </a:lnTo>
                  <a:lnTo>
                    <a:pt x="267" y="640"/>
                  </a:lnTo>
                  <a:lnTo>
                    <a:pt x="276" y="634"/>
                  </a:lnTo>
                  <a:lnTo>
                    <a:pt x="273" y="526"/>
                  </a:lnTo>
                  <a:lnTo>
                    <a:pt x="293" y="462"/>
                  </a:lnTo>
                  <a:lnTo>
                    <a:pt x="318" y="361"/>
                  </a:lnTo>
                  <a:lnTo>
                    <a:pt x="321" y="299"/>
                  </a:lnTo>
                  <a:lnTo>
                    <a:pt x="358" y="264"/>
                  </a:lnTo>
                  <a:lnTo>
                    <a:pt x="364" y="250"/>
                  </a:lnTo>
                  <a:lnTo>
                    <a:pt x="352" y="233"/>
                  </a:lnTo>
                  <a:lnTo>
                    <a:pt x="347" y="207"/>
                  </a:lnTo>
                  <a:lnTo>
                    <a:pt x="344" y="183"/>
                  </a:lnTo>
                  <a:lnTo>
                    <a:pt x="327" y="156"/>
                  </a:lnTo>
                  <a:lnTo>
                    <a:pt x="338" y="133"/>
                  </a:lnTo>
                  <a:lnTo>
                    <a:pt x="315" y="113"/>
                  </a:lnTo>
                  <a:lnTo>
                    <a:pt x="315" y="58"/>
                  </a:lnTo>
                  <a:lnTo>
                    <a:pt x="295" y="43"/>
                  </a:lnTo>
                  <a:lnTo>
                    <a:pt x="299" y="23"/>
                  </a:lnTo>
                  <a:lnTo>
                    <a:pt x="276" y="17"/>
                  </a:lnTo>
                  <a:lnTo>
                    <a:pt x="262" y="23"/>
                  </a:lnTo>
                  <a:lnTo>
                    <a:pt x="250" y="0"/>
                  </a:lnTo>
                  <a:lnTo>
                    <a:pt x="224" y="26"/>
                  </a:lnTo>
                  <a:lnTo>
                    <a:pt x="221" y="40"/>
                  </a:lnTo>
                  <a:lnTo>
                    <a:pt x="204" y="46"/>
                  </a:lnTo>
                  <a:lnTo>
                    <a:pt x="195" y="43"/>
                  </a:lnTo>
                  <a:lnTo>
                    <a:pt x="178" y="63"/>
                  </a:lnTo>
                  <a:lnTo>
                    <a:pt x="175" y="75"/>
                  </a:lnTo>
                  <a:lnTo>
                    <a:pt x="146" y="98"/>
                  </a:lnTo>
                  <a:lnTo>
                    <a:pt x="137" y="92"/>
                  </a:lnTo>
                  <a:lnTo>
                    <a:pt x="117" y="95"/>
                  </a:lnTo>
                  <a:lnTo>
                    <a:pt x="107" y="110"/>
                  </a:lnTo>
                  <a:lnTo>
                    <a:pt x="87" y="124"/>
                  </a:lnTo>
                  <a:lnTo>
                    <a:pt x="67" y="120"/>
                  </a:lnTo>
                  <a:lnTo>
                    <a:pt x="52" y="104"/>
                  </a:lnTo>
                  <a:lnTo>
                    <a:pt x="43" y="104"/>
                  </a:lnTo>
                  <a:lnTo>
                    <a:pt x="29" y="95"/>
                  </a:lnTo>
                  <a:lnTo>
                    <a:pt x="29" y="72"/>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26" name="Freeform 96">
              <a:hlinkClick r:id="" action="ppaction://noaction"/>
            </p:cNvPr>
            <p:cNvSpPr>
              <a:spLocks noChangeAspect="1"/>
            </p:cNvSpPr>
            <p:nvPr/>
          </p:nvSpPr>
          <p:spPr bwMode="invGray">
            <a:xfrm>
              <a:off x="8443596" y="4886443"/>
              <a:ext cx="187945" cy="394771"/>
            </a:xfrm>
            <a:custGeom>
              <a:avLst/>
              <a:gdLst>
                <a:gd name="T0" fmla="*/ 0 w 326"/>
                <a:gd name="T1" fmla="*/ 19307 h 643"/>
                <a:gd name="T2" fmla="*/ 17063 w 326"/>
                <a:gd name="T3" fmla="*/ 52242 h 643"/>
                <a:gd name="T4" fmla="*/ 12797 w 326"/>
                <a:gd name="T5" fmla="*/ 78363 h 643"/>
                <a:gd name="T6" fmla="*/ 20263 w 326"/>
                <a:gd name="T7" fmla="*/ 102212 h 643"/>
                <a:gd name="T8" fmla="*/ 47990 w 326"/>
                <a:gd name="T9" fmla="*/ 158997 h 643"/>
                <a:gd name="T10" fmla="*/ 75718 w 326"/>
                <a:gd name="T11" fmla="*/ 211239 h 643"/>
                <a:gd name="T12" fmla="*/ 82116 w 326"/>
                <a:gd name="T13" fmla="*/ 231681 h 643"/>
                <a:gd name="T14" fmla="*/ 82116 w 326"/>
                <a:gd name="T15" fmla="*/ 283923 h 643"/>
                <a:gd name="T16" fmla="*/ 88515 w 326"/>
                <a:gd name="T17" fmla="*/ 310044 h 643"/>
                <a:gd name="T18" fmla="*/ 113043 w 326"/>
                <a:gd name="T19" fmla="*/ 354336 h 643"/>
                <a:gd name="T20" fmla="*/ 121575 w 326"/>
                <a:gd name="T21" fmla="*/ 367964 h 643"/>
                <a:gd name="T22" fmla="*/ 122641 w 326"/>
                <a:gd name="T23" fmla="*/ 404306 h 643"/>
                <a:gd name="T24" fmla="*/ 121575 w 326"/>
                <a:gd name="T25" fmla="*/ 427020 h 643"/>
                <a:gd name="T26" fmla="*/ 88515 w 326"/>
                <a:gd name="T27" fmla="*/ 442920 h 643"/>
                <a:gd name="T28" fmla="*/ 78917 w 326"/>
                <a:gd name="T29" fmla="*/ 449734 h 643"/>
                <a:gd name="T30" fmla="*/ 78917 w 326"/>
                <a:gd name="T31" fmla="*/ 463362 h 643"/>
                <a:gd name="T32" fmla="*/ 72518 w 326"/>
                <a:gd name="T33" fmla="*/ 463362 h 643"/>
                <a:gd name="T34" fmla="*/ 44791 w 326"/>
                <a:gd name="T35" fmla="*/ 469041 h 643"/>
                <a:gd name="T36" fmla="*/ 37326 w 326"/>
                <a:gd name="T37" fmla="*/ 489483 h 643"/>
                <a:gd name="T38" fmla="*/ 44791 w 326"/>
                <a:gd name="T39" fmla="*/ 522418 h 643"/>
                <a:gd name="T40" fmla="*/ 33060 w 326"/>
                <a:gd name="T41" fmla="*/ 559896 h 643"/>
                <a:gd name="T42" fmla="*/ 23462 w 326"/>
                <a:gd name="T43" fmla="*/ 589424 h 643"/>
                <a:gd name="T44" fmla="*/ 3199 w 326"/>
                <a:gd name="T45" fmla="*/ 608731 h 643"/>
                <a:gd name="T46" fmla="*/ 0 w 326"/>
                <a:gd name="T47" fmla="*/ 631445 h 643"/>
                <a:gd name="T48" fmla="*/ 6399 w 326"/>
                <a:gd name="T49" fmla="*/ 664380 h 643"/>
                <a:gd name="T50" fmla="*/ 0 w 326"/>
                <a:gd name="T51" fmla="*/ 697315 h 643"/>
                <a:gd name="T52" fmla="*/ 23462 w 326"/>
                <a:gd name="T53" fmla="*/ 730250 h 643"/>
                <a:gd name="T54" fmla="*/ 54389 w 326"/>
                <a:gd name="T55" fmla="*/ 714350 h 643"/>
                <a:gd name="T56" fmla="*/ 85316 w 326"/>
                <a:gd name="T57" fmla="*/ 714350 h 643"/>
                <a:gd name="T58" fmla="*/ 109844 w 326"/>
                <a:gd name="T59" fmla="*/ 684822 h 643"/>
                <a:gd name="T60" fmla="*/ 113043 w 326"/>
                <a:gd name="T61" fmla="*/ 634852 h 643"/>
                <a:gd name="T62" fmla="*/ 150369 w 326"/>
                <a:gd name="T63" fmla="*/ 600781 h 643"/>
                <a:gd name="T64" fmla="*/ 188761 w 326"/>
                <a:gd name="T65" fmla="*/ 564439 h 643"/>
                <a:gd name="T66" fmla="*/ 213290 w 326"/>
                <a:gd name="T67" fmla="*/ 519011 h 643"/>
                <a:gd name="T68" fmla="*/ 213290 w 326"/>
                <a:gd name="T69" fmla="*/ 463362 h 643"/>
                <a:gd name="T70" fmla="*/ 290074 w 326"/>
                <a:gd name="T71" fmla="*/ 404306 h 643"/>
                <a:gd name="T72" fmla="*/ 319934 w 326"/>
                <a:gd name="T73" fmla="*/ 397492 h 643"/>
                <a:gd name="T74" fmla="*/ 341263 w 326"/>
                <a:gd name="T75" fmla="*/ 375914 h 643"/>
                <a:gd name="T76" fmla="*/ 344463 w 326"/>
                <a:gd name="T77" fmla="*/ 323672 h 643"/>
                <a:gd name="T78" fmla="*/ 333798 w 326"/>
                <a:gd name="T79" fmla="*/ 297551 h 643"/>
                <a:gd name="T80" fmla="*/ 347662 w 326"/>
                <a:gd name="T81" fmla="*/ 250988 h 643"/>
                <a:gd name="T82" fmla="*/ 347662 w 326"/>
                <a:gd name="T83" fmla="*/ 221460 h 643"/>
                <a:gd name="T84" fmla="*/ 336998 w 326"/>
                <a:gd name="T85" fmla="*/ 205560 h 643"/>
                <a:gd name="T86" fmla="*/ 306071 w 326"/>
                <a:gd name="T87" fmla="*/ 195339 h 643"/>
                <a:gd name="T88" fmla="*/ 253815 w 326"/>
                <a:gd name="T89" fmla="*/ 146504 h 643"/>
                <a:gd name="T90" fmla="*/ 216489 w 326"/>
                <a:gd name="T91" fmla="*/ 146504 h 643"/>
                <a:gd name="T92" fmla="*/ 203692 w 326"/>
                <a:gd name="T93" fmla="*/ 107891 h 643"/>
                <a:gd name="T94" fmla="*/ 216489 w 326"/>
                <a:gd name="T95" fmla="*/ 91991 h 643"/>
                <a:gd name="T96" fmla="*/ 231419 w 326"/>
                <a:gd name="T97" fmla="*/ 72684 h 643"/>
                <a:gd name="T98" fmla="*/ 231419 w 326"/>
                <a:gd name="T99" fmla="*/ 39749 h 643"/>
                <a:gd name="T100" fmla="*/ 222888 w 326"/>
                <a:gd name="T101" fmla="*/ 3407 h 643"/>
                <a:gd name="T102" fmla="*/ 188761 w 326"/>
                <a:gd name="T103" fmla="*/ 0 h 643"/>
                <a:gd name="T104" fmla="*/ 174897 w 326"/>
                <a:gd name="T105" fmla="*/ 52242 h 643"/>
                <a:gd name="T106" fmla="*/ 147170 w 326"/>
                <a:gd name="T107" fmla="*/ 59056 h 643"/>
                <a:gd name="T108" fmla="*/ 127974 w 326"/>
                <a:gd name="T109" fmla="*/ 59056 h 643"/>
                <a:gd name="T110" fmla="*/ 116243 w 326"/>
                <a:gd name="T111" fmla="*/ 69277 h 643"/>
                <a:gd name="T112" fmla="*/ 75718 w 326"/>
                <a:gd name="T113" fmla="*/ 36342 h 643"/>
                <a:gd name="T114" fmla="*/ 54389 w 326"/>
                <a:gd name="T115" fmla="*/ 48835 h 643"/>
                <a:gd name="T116" fmla="*/ 34126 w 326"/>
                <a:gd name="T117" fmla="*/ 48835 h 643"/>
                <a:gd name="T118" fmla="*/ 17063 w 326"/>
                <a:gd name="T119" fmla="*/ 22714 h 643"/>
                <a:gd name="T120" fmla="*/ 0 w 326"/>
                <a:gd name="T121" fmla="*/ 19307 h 64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26"/>
                <a:gd name="T184" fmla="*/ 0 h 643"/>
                <a:gd name="T185" fmla="*/ 326 w 326"/>
                <a:gd name="T186" fmla="*/ 643 h 64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26" h="643">
                  <a:moveTo>
                    <a:pt x="0" y="17"/>
                  </a:moveTo>
                  <a:lnTo>
                    <a:pt x="16" y="46"/>
                  </a:lnTo>
                  <a:lnTo>
                    <a:pt x="12" y="69"/>
                  </a:lnTo>
                  <a:lnTo>
                    <a:pt x="19" y="90"/>
                  </a:lnTo>
                  <a:lnTo>
                    <a:pt x="45" y="140"/>
                  </a:lnTo>
                  <a:lnTo>
                    <a:pt x="71" y="186"/>
                  </a:lnTo>
                  <a:lnTo>
                    <a:pt x="77" y="204"/>
                  </a:lnTo>
                  <a:lnTo>
                    <a:pt x="77" y="250"/>
                  </a:lnTo>
                  <a:lnTo>
                    <a:pt x="83" y="273"/>
                  </a:lnTo>
                  <a:lnTo>
                    <a:pt x="106" y="312"/>
                  </a:lnTo>
                  <a:lnTo>
                    <a:pt x="114" y="324"/>
                  </a:lnTo>
                  <a:lnTo>
                    <a:pt x="115" y="356"/>
                  </a:lnTo>
                  <a:lnTo>
                    <a:pt x="114" y="376"/>
                  </a:lnTo>
                  <a:lnTo>
                    <a:pt x="83" y="390"/>
                  </a:lnTo>
                  <a:lnTo>
                    <a:pt x="74" y="396"/>
                  </a:lnTo>
                  <a:lnTo>
                    <a:pt x="74" y="408"/>
                  </a:lnTo>
                  <a:lnTo>
                    <a:pt x="68" y="408"/>
                  </a:lnTo>
                  <a:lnTo>
                    <a:pt x="42" y="413"/>
                  </a:lnTo>
                  <a:lnTo>
                    <a:pt x="35" y="431"/>
                  </a:lnTo>
                  <a:lnTo>
                    <a:pt x="42" y="460"/>
                  </a:lnTo>
                  <a:lnTo>
                    <a:pt x="31" y="493"/>
                  </a:lnTo>
                  <a:lnTo>
                    <a:pt x="22" y="519"/>
                  </a:lnTo>
                  <a:lnTo>
                    <a:pt x="3" y="536"/>
                  </a:lnTo>
                  <a:lnTo>
                    <a:pt x="0" y="556"/>
                  </a:lnTo>
                  <a:lnTo>
                    <a:pt x="6" y="585"/>
                  </a:lnTo>
                  <a:lnTo>
                    <a:pt x="0" y="614"/>
                  </a:lnTo>
                  <a:lnTo>
                    <a:pt x="22" y="643"/>
                  </a:lnTo>
                  <a:lnTo>
                    <a:pt x="51" y="629"/>
                  </a:lnTo>
                  <a:lnTo>
                    <a:pt x="80" y="629"/>
                  </a:lnTo>
                  <a:lnTo>
                    <a:pt x="103" y="603"/>
                  </a:lnTo>
                  <a:lnTo>
                    <a:pt x="106" y="559"/>
                  </a:lnTo>
                  <a:lnTo>
                    <a:pt x="141" y="529"/>
                  </a:lnTo>
                  <a:lnTo>
                    <a:pt x="177" y="497"/>
                  </a:lnTo>
                  <a:lnTo>
                    <a:pt x="200" y="457"/>
                  </a:lnTo>
                  <a:lnTo>
                    <a:pt x="200" y="408"/>
                  </a:lnTo>
                  <a:lnTo>
                    <a:pt x="272" y="356"/>
                  </a:lnTo>
                  <a:lnTo>
                    <a:pt x="300" y="350"/>
                  </a:lnTo>
                  <a:lnTo>
                    <a:pt x="320" y="331"/>
                  </a:lnTo>
                  <a:lnTo>
                    <a:pt x="323" y="285"/>
                  </a:lnTo>
                  <a:lnTo>
                    <a:pt x="313" y="262"/>
                  </a:lnTo>
                  <a:lnTo>
                    <a:pt x="326" y="221"/>
                  </a:lnTo>
                  <a:lnTo>
                    <a:pt x="326" y="195"/>
                  </a:lnTo>
                  <a:lnTo>
                    <a:pt x="316" y="181"/>
                  </a:lnTo>
                  <a:lnTo>
                    <a:pt x="287" y="172"/>
                  </a:lnTo>
                  <a:lnTo>
                    <a:pt x="238" y="129"/>
                  </a:lnTo>
                  <a:lnTo>
                    <a:pt x="203" y="129"/>
                  </a:lnTo>
                  <a:lnTo>
                    <a:pt x="191" y="95"/>
                  </a:lnTo>
                  <a:lnTo>
                    <a:pt x="203" y="81"/>
                  </a:lnTo>
                  <a:lnTo>
                    <a:pt x="217" y="64"/>
                  </a:lnTo>
                  <a:lnTo>
                    <a:pt x="217" y="35"/>
                  </a:lnTo>
                  <a:lnTo>
                    <a:pt x="209" y="3"/>
                  </a:lnTo>
                  <a:lnTo>
                    <a:pt x="177" y="0"/>
                  </a:lnTo>
                  <a:lnTo>
                    <a:pt x="164" y="46"/>
                  </a:lnTo>
                  <a:lnTo>
                    <a:pt x="138" y="52"/>
                  </a:lnTo>
                  <a:lnTo>
                    <a:pt x="120" y="52"/>
                  </a:lnTo>
                  <a:lnTo>
                    <a:pt x="109" y="61"/>
                  </a:lnTo>
                  <a:lnTo>
                    <a:pt x="71" y="32"/>
                  </a:lnTo>
                  <a:lnTo>
                    <a:pt x="51" y="43"/>
                  </a:lnTo>
                  <a:lnTo>
                    <a:pt x="32" y="43"/>
                  </a:lnTo>
                  <a:lnTo>
                    <a:pt x="16" y="20"/>
                  </a:lnTo>
                  <a:lnTo>
                    <a:pt x="0" y="17"/>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27" name="Freeform 97">
              <a:hlinkClick r:id="" action="ppaction://noaction"/>
            </p:cNvPr>
            <p:cNvSpPr>
              <a:spLocks noChangeAspect="1"/>
            </p:cNvSpPr>
            <p:nvPr/>
          </p:nvSpPr>
          <p:spPr bwMode="invGray">
            <a:xfrm>
              <a:off x="8420424" y="4715536"/>
              <a:ext cx="182796" cy="214549"/>
            </a:xfrm>
            <a:custGeom>
              <a:avLst/>
              <a:gdLst>
                <a:gd name="T0" fmla="*/ 264768 w 318"/>
                <a:gd name="T1" fmla="*/ 334509 h 350"/>
                <a:gd name="T2" fmla="*/ 298795 w 318"/>
                <a:gd name="T3" fmla="*/ 288018 h 350"/>
                <a:gd name="T4" fmla="*/ 295605 w 318"/>
                <a:gd name="T5" fmla="*/ 272143 h 350"/>
                <a:gd name="T6" fmla="*/ 320061 w 318"/>
                <a:gd name="T7" fmla="*/ 242661 h 350"/>
                <a:gd name="T8" fmla="*/ 338138 w 318"/>
                <a:gd name="T9" fmla="*/ 235857 h 350"/>
                <a:gd name="T10" fmla="*/ 316871 w 318"/>
                <a:gd name="T11" fmla="*/ 201839 h 350"/>
                <a:gd name="T12" fmla="*/ 298795 w 318"/>
                <a:gd name="T13" fmla="*/ 162152 h 350"/>
                <a:gd name="T14" fmla="*/ 292415 w 318"/>
                <a:gd name="T15" fmla="*/ 129268 h 350"/>
                <a:gd name="T16" fmla="*/ 276465 w 318"/>
                <a:gd name="T17" fmla="*/ 123598 h 350"/>
                <a:gd name="T18" fmla="*/ 227552 w 318"/>
                <a:gd name="T19" fmla="*/ 132670 h 350"/>
                <a:gd name="T20" fmla="*/ 213729 w 318"/>
                <a:gd name="T21" fmla="*/ 123598 h 350"/>
                <a:gd name="T22" fmla="*/ 213729 w 318"/>
                <a:gd name="T23" fmla="*/ 106589 h 350"/>
                <a:gd name="T24" fmla="*/ 213729 w 318"/>
                <a:gd name="T25" fmla="*/ 86179 h 350"/>
                <a:gd name="T26" fmla="*/ 203095 w 318"/>
                <a:gd name="T27" fmla="*/ 73705 h 350"/>
                <a:gd name="T28" fmla="*/ 182892 w 318"/>
                <a:gd name="T29" fmla="*/ 73705 h 350"/>
                <a:gd name="T30" fmla="*/ 158436 w 318"/>
                <a:gd name="T31" fmla="*/ 57830 h 350"/>
                <a:gd name="T32" fmla="*/ 140359 w 318"/>
                <a:gd name="T33" fmla="*/ 28348 h 350"/>
                <a:gd name="T34" fmla="*/ 133979 w 318"/>
                <a:gd name="T35" fmla="*/ 6804 h 350"/>
                <a:gd name="T36" fmla="*/ 121219 w 318"/>
                <a:gd name="T37" fmla="*/ 0 h 350"/>
                <a:gd name="T38" fmla="*/ 99953 w 318"/>
                <a:gd name="T39" fmla="*/ 14741 h 350"/>
                <a:gd name="T40" fmla="*/ 59546 w 318"/>
                <a:gd name="T41" fmla="*/ 11339 h 350"/>
                <a:gd name="T42" fmla="*/ 38280 w 318"/>
                <a:gd name="T43" fmla="*/ 55562 h 350"/>
                <a:gd name="T44" fmla="*/ 30836 w 318"/>
                <a:gd name="T45" fmla="*/ 63500 h 350"/>
                <a:gd name="T46" fmla="*/ 6380 w 318"/>
                <a:gd name="T47" fmla="*/ 66902 h 350"/>
                <a:gd name="T48" fmla="*/ 0 w 318"/>
                <a:gd name="T49" fmla="*/ 80509 h 350"/>
                <a:gd name="T50" fmla="*/ 23393 w 318"/>
                <a:gd name="T51" fmla="*/ 103187 h 350"/>
                <a:gd name="T52" fmla="*/ 21267 w 318"/>
                <a:gd name="T53" fmla="*/ 123598 h 350"/>
                <a:gd name="T54" fmla="*/ 6380 w 318"/>
                <a:gd name="T55" fmla="*/ 158750 h 350"/>
                <a:gd name="T56" fmla="*/ 44660 w 318"/>
                <a:gd name="T57" fmla="*/ 195036 h 350"/>
                <a:gd name="T58" fmla="*/ 55293 w 318"/>
                <a:gd name="T59" fmla="*/ 224518 h 350"/>
                <a:gd name="T60" fmla="*/ 69116 w 318"/>
                <a:gd name="T61" fmla="*/ 265339 h 350"/>
                <a:gd name="T62" fmla="*/ 72306 w 318"/>
                <a:gd name="T63" fmla="*/ 294821 h 350"/>
                <a:gd name="T64" fmla="*/ 62736 w 318"/>
                <a:gd name="T65" fmla="*/ 311830 h 350"/>
                <a:gd name="T66" fmla="*/ 55293 w 318"/>
                <a:gd name="T67" fmla="*/ 331107 h 350"/>
                <a:gd name="T68" fmla="*/ 41470 w 318"/>
                <a:gd name="T69" fmla="*/ 337911 h 350"/>
                <a:gd name="T70" fmla="*/ 55293 w 318"/>
                <a:gd name="T71" fmla="*/ 346982 h 350"/>
                <a:gd name="T72" fmla="*/ 76560 w 318"/>
                <a:gd name="T73" fmla="*/ 370795 h 350"/>
                <a:gd name="T74" fmla="*/ 99953 w 318"/>
                <a:gd name="T75" fmla="*/ 374196 h 350"/>
                <a:gd name="T76" fmla="*/ 114839 w 318"/>
                <a:gd name="T77" fmla="*/ 363991 h 350"/>
                <a:gd name="T78" fmla="*/ 155246 w 318"/>
                <a:gd name="T79" fmla="*/ 396875 h 350"/>
                <a:gd name="T80" fmla="*/ 168006 w 318"/>
                <a:gd name="T81" fmla="*/ 385536 h 350"/>
                <a:gd name="T82" fmla="*/ 199905 w 318"/>
                <a:gd name="T83" fmla="*/ 383268 h 350"/>
                <a:gd name="T84" fmla="*/ 210539 w 318"/>
                <a:gd name="T85" fmla="*/ 374196 h 350"/>
                <a:gd name="T86" fmla="*/ 221172 w 318"/>
                <a:gd name="T87" fmla="*/ 348116 h 350"/>
                <a:gd name="T88" fmla="*/ 230742 w 318"/>
                <a:gd name="T89" fmla="*/ 324304 h 350"/>
                <a:gd name="T90" fmla="*/ 264768 w 318"/>
                <a:gd name="T91" fmla="*/ 334509 h 3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18"/>
                <a:gd name="T139" fmla="*/ 0 h 350"/>
                <a:gd name="T140" fmla="*/ 318 w 318"/>
                <a:gd name="T141" fmla="*/ 350 h 35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18" h="350">
                  <a:moveTo>
                    <a:pt x="249" y="295"/>
                  </a:moveTo>
                  <a:lnTo>
                    <a:pt x="281" y="254"/>
                  </a:lnTo>
                  <a:lnTo>
                    <a:pt x="278" y="240"/>
                  </a:lnTo>
                  <a:lnTo>
                    <a:pt x="301" y="214"/>
                  </a:lnTo>
                  <a:lnTo>
                    <a:pt x="318" y="208"/>
                  </a:lnTo>
                  <a:lnTo>
                    <a:pt x="298" y="178"/>
                  </a:lnTo>
                  <a:lnTo>
                    <a:pt x="281" y="143"/>
                  </a:lnTo>
                  <a:lnTo>
                    <a:pt x="275" y="114"/>
                  </a:lnTo>
                  <a:lnTo>
                    <a:pt x="260" y="109"/>
                  </a:lnTo>
                  <a:lnTo>
                    <a:pt x="214" y="117"/>
                  </a:lnTo>
                  <a:lnTo>
                    <a:pt x="201" y="109"/>
                  </a:lnTo>
                  <a:lnTo>
                    <a:pt x="201" y="94"/>
                  </a:lnTo>
                  <a:lnTo>
                    <a:pt x="201" y="76"/>
                  </a:lnTo>
                  <a:lnTo>
                    <a:pt x="191" y="65"/>
                  </a:lnTo>
                  <a:lnTo>
                    <a:pt x="172" y="65"/>
                  </a:lnTo>
                  <a:lnTo>
                    <a:pt x="149" y="51"/>
                  </a:lnTo>
                  <a:lnTo>
                    <a:pt x="132" y="25"/>
                  </a:lnTo>
                  <a:lnTo>
                    <a:pt x="126" y="6"/>
                  </a:lnTo>
                  <a:lnTo>
                    <a:pt x="114" y="0"/>
                  </a:lnTo>
                  <a:lnTo>
                    <a:pt x="94" y="13"/>
                  </a:lnTo>
                  <a:lnTo>
                    <a:pt x="56" y="10"/>
                  </a:lnTo>
                  <a:lnTo>
                    <a:pt x="36" y="49"/>
                  </a:lnTo>
                  <a:lnTo>
                    <a:pt x="29" y="56"/>
                  </a:lnTo>
                  <a:lnTo>
                    <a:pt x="6" y="59"/>
                  </a:lnTo>
                  <a:lnTo>
                    <a:pt x="0" y="71"/>
                  </a:lnTo>
                  <a:lnTo>
                    <a:pt x="22" y="91"/>
                  </a:lnTo>
                  <a:lnTo>
                    <a:pt x="20" y="109"/>
                  </a:lnTo>
                  <a:lnTo>
                    <a:pt x="6" y="140"/>
                  </a:lnTo>
                  <a:lnTo>
                    <a:pt x="42" y="172"/>
                  </a:lnTo>
                  <a:lnTo>
                    <a:pt x="52" y="198"/>
                  </a:lnTo>
                  <a:lnTo>
                    <a:pt x="65" y="234"/>
                  </a:lnTo>
                  <a:lnTo>
                    <a:pt x="68" y="260"/>
                  </a:lnTo>
                  <a:lnTo>
                    <a:pt x="59" y="275"/>
                  </a:lnTo>
                  <a:lnTo>
                    <a:pt x="52" y="292"/>
                  </a:lnTo>
                  <a:lnTo>
                    <a:pt x="39" y="298"/>
                  </a:lnTo>
                  <a:lnTo>
                    <a:pt x="52" y="306"/>
                  </a:lnTo>
                  <a:lnTo>
                    <a:pt x="72" y="327"/>
                  </a:lnTo>
                  <a:lnTo>
                    <a:pt x="94" y="330"/>
                  </a:lnTo>
                  <a:lnTo>
                    <a:pt x="108" y="321"/>
                  </a:lnTo>
                  <a:lnTo>
                    <a:pt x="146" y="350"/>
                  </a:lnTo>
                  <a:lnTo>
                    <a:pt x="158" y="340"/>
                  </a:lnTo>
                  <a:lnTo>
                    <a:pt x="188" y="338"/>
                  </a:lnTo>
                  <a:lnTo>
                    <a:pt x="198" y="330"/>
                  </a:lnTo>
                  <a:lnTo>
                    <a:pt x="208" y="307"/>
                  </a:lnTo>
                  <a:lnTo>
                    <a:pt x="217" y="286"/>
                  </a:lnTo>
                  <a:lnTo>
                    <a:pt x="249" y="295"/>
                  </a:lnTo>
                  <a:close/>
                </a:path>
              </a:pathLst>
            </a:custGeom>
            <a:solidFill>
              <a:srgbClr val="FFC000"/>
            </a:solidFill>
            <a:ln w="6350">
              <a:solidFill>
                <a:schemeClr val="bg1"/>
              </a:solidFill>
              <a:prstDash val="solid"/>
              <a:round/>
              <a:headEnd/>
              <a:tailEnd/>
            </a:ln>
          </p:spPr>
          <p:txBody>
            <a:bodyPr/>
            <a:lstStyle/>
            <a:p>
              <a:pPr>
                <a:defRPr/>
              </a:pPr>
              <a:endParaRPr lang="it-IT"/>
            </a:p>
          </p:txBody>
        </p:sp>
        <p:sp>
          <p:nvSpPr>
            <p:cNvPr id="28" name="Freeform 98">
              <a:hlinkClick r:id="" action="ppaction://noaction"/>
            </p:cNvPr>
            <p:cNvSpPr>
              <a:spLocks noChangeAspect="1"/>
            </p:cNvSpPr>
            <p:nvPr/>
          </p:nvSpPr>
          <p:spPr bwMode="invGray">
            <a:xfrm>
              <a:off x="8365499" y="4574792"/>
              <a:ext cx="435107" cy="380182"/>
            </a:xfrm>
            <a:custGeom>
              <a:avLst/>
              <a:gdLst>
                <a:gd name="T0" fmla="*/ 55361 w 756"/>
                <a:gd name="T1" fmla="*/ 54446 h 620"/>
                <a:gd name="T2" fmla="*/ 40456 w 756"/>
                <a:gd name="T3" fmla="*/ 110027 h 620"/>
                <a:gd name="T4" fmla="*/ 6388 w 756"/>
                <a:gd name="T5" fmla="*/ 106624 h 620"/>
                <a:gd name="T6" fmla="*/ 6388 w 756"/>
                <a:gd name="T7" fmla="*/ 136115 h 620"/>
                <a:gd name="T8" fmla="*/ 27680 w 756"/>
                <a:gd name="T9" fmla="*/ 146324 h 620"/>
                <a:gd name="T10" fmla="*/ 61749 w 756"/>
                <a:gd name="T11" fmla="*/ 212113 h 620"/>
                <a:gd name="T12" fmla="*/ 91558 w 756"/>
                <a:gd name="T13" fmla="*/ 201905 h 620"/>
                <a:gd name="T14" fmla="*/ 102205 w 756"/>
                <a:gd name="T15" fmla="*/ 247276 h 620"/>
                <a:gd name="T16" fmla="*/ 136273 w 756"/>
                <a:gd name="T17" fmla="*/ 267694 h 620"/>
                <a:gd name="T18" fmla="*/ 161824 w 756"/>
                <a:gd name="T19" fmla="*/ 276768 h 620"/>
                <a:gd name="T20" fmla="*/ 189505 w 756"/>
                <a:gd name="T21" fmla="*/ 276768 h 620"/>
                <a:gd name="T22" fmla="*/ 223573 w 756"/>
                <a:gd name="T23" fmla="*/ 260888 h 620"/>
                <a:gd name="T24" fmla="*/ 244866 w 756"/>
                <a:gd name="T25" fmla="*/ 293782 h 620"/>
                <a:gd name="T26" fmla="*/ 278934 w 756"/>
                <a:gd name="T27" fmla="*/ 331214 h 620"/>
                <a:gd name="T28" fmla="*/ 308744 w 756"/>
                <a:gd name="T29" fmla="*/ 341423 h 620"/>
                <a:gd name="T30" fmla="*/ 316196 w 756"/>
                <a:gd name="T31" fmla="*/ 383392 h 620"/>
                <a:gd name="T32" fmla="*/ 340683 w 756"/>
                <a:gd name="T33" fmla="*/ 390198 h 620"/>
                <a:gd name="T34" fmla="*/ 379010 w 756"/>
                <a:gd name="T35" fmla="*/ 383392 h 620"/>
                <a:gd name="T36" fmla="*/ 398173 w 756"/>
                <a:gd name="T37" fmla="*/ 414018 h 620"/>
                <a:gd name="T38" fmla="*/ 419466 w 756"/>
                <a:gd name="T39" fmla="*/ 462792 h 620"/>
                <a:gd name="T40" fmla="*/ 434370 w 756"/>
                <a:gd name="T41" fmla="*/ 488881 h 620"/>
                <a:gd name="T42" fmla="*/ 456728 w 756"/>
                <a:gd name="T43" fmla="*/ 503627 h 620"/>
                <a:gd name="T44" fmla="*/ 537640 w 756"/>
                <a:gd name="T45" fmla="*/ 519507 h 620"/>
                <a:gd name="T46" fmla="*/ 594066 w 756"/>
                <a:gd name="T47" fmla="*/ 548999 h 620"/>
                <a:gd name="T48" fmla="*/ 661138 w 756"/>
                <a:gd name="T49" fmla="*/ 552402 h 620"/>
                <a:gd name="T50" fmla="*/ 681366 w 756"/>
                <a:gd name="T51" fmla="*/ 588699 h 620"/>
                <a:gd name="T52" fmla="*/ 693077 w 756"/>
                <a:gd name="T53" fmla="*/ 651085 h 620"/>
                <a:gd name="T54" fmla="*/ 709046 w 756"/>
                <a:gd name="T55" fmla="*/ 673771 h 620"/>
                <a:gd name="T56" fmla="*/ 754825 w 756"/>
                <a:gd name="T57" fmla="*/ 703263 h 620"/>
                <a:gd name="T58" fmla="*/ 777183 w 756"/>
                <a:gd name="T59" fmla="*/ 661294 h 620"/>
                <a:gd name="T60" fmla="*/ 804863 w 756"/>
                <a:gd name="T61" fmla="*/ 592102 h 620"/>
                <a:gd name="T62" fmla="*/ 788894 w 756"/>
                <a:gd name="T63" fmla="*/ 545596 h 620"/>
                <a:gd name="T64" fmla="*/ 764407 w 756"/>
                <a:gd name="T65" fmla="*/ 526313 h 620"/>
                <a:gd name="T66" fmla="*/ 664331 w 756"/>
                <a:gd name="T67" fmla="*/ 393600 h 620"/>
                <a:gd name="T68" fmla="*/ 594066 w 756"/>
                <a:gd name="T69" fmla="*/ 367512 h 620"/>
                <a:gd name="T70" fmla="*/ 534446 w 756"/>
                <a:gd name="T71" fmla="*/ 334617 h 620"/>
                <a:gd name="T72" fmla="*/ 513153 w 756"/>
                <a:gd name="T73" fmla="*/ 298320 h 620"/>
                <a:gd name="T74" fmla="*/ 464180 w 756"/>
                <a:gd name="T75" fmla="*/ 290380 h 620"/>
                <a:gd name="T76" fmla="*/ 360911 w 756"/>
                <a:gd name="T77" fmla="*/ 238202 h 620"/>
                <a:gd name="T78" fmla="*/ 291710 w 756"/>
                <a:gd name="T79" fmla="*/ 195099 h 620"/>
                <a:gd name="T80" fmla="*/ 233155 w 756"/>
                <a:gd name="T81" fmla="*/ 139518 h 620"/>
                <a:gd name="T82" fmla="*/ 257641 w 756"/>
                <a:gd name="T83" fmla="*/ 117967 h 620"/>
                <a:gd name="T84" fmla="*/ 278934 w 756"/>
                <a:gd name="T85" fmla="*/ 80535 h 620"/>
                <a:gd name="T86" fmla="*/ 306615 w 756"/>
                <a:gd name="T87" fmla="*/ 47640 h 620"/>
                <a:gd name="T88" fmla="*/ 278934 w 756"/>
                <a:gd name="T89" fmla="*/ 13612 h 620"/>
                <a:gd name="T90" fmla="*/ 244866 w 756"/>
                <a:gd name="T91" fmla="*/ 0 h 620"/>
                <a:gd name="T92" fmla="*/ 210797 w 756"/>
                <a:gd name="T93" fmla="*/ 13612 h 620"/>
                <a:gd name="T94" fmla="*/ 143726 w 756"/>
                <a:gd name="T95" fmla="*/ 6806 h 620"/>
                <a:gd name="T96" fmla="*/ 99011 w 756"/>
                <a:gd name="T97" fmla="*/ 0 h 620"/>
                <a:gd name="T98" fmla="*/ 46844 w 756"/>
                <a:gd name="T99" fmla="*/ 22686 h 6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56"/>
                <a:gd name="T151" fmla="*/ 0 h 620"/>
                <a:gd name="T152" fmla="*/ 756 w 756"/>
                <a:gd name="T153" fmla="*/ 620 h 6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56" h="620">
                  <a:moveTo>
                    <a:pt x="44" y="20"/>
                  </a:moveTo>
                  <a:lnTo>
                    <a:pt x="52" y="48"/>
                  </a:lnTo>
                  <a:lnTo>
                    <a:pt x="52" y="78"/>
                  </a:lnTo>
                  <a:lnTo>
                    <a:pt x="38" y="97"/>
                  </a:lnTo>
                  <a:lnTo>
                    <a:pt x="26" y="94"/>
                  </a:lnTo>
                  <a:lnTo>
                    <a:pt x="6" y="94"/>
                  </a:lnTo>
                  <a:lnTo>
                    <a:pt x="0" y="111"/>
                  </a:lnTo>
                  <a:lnTo>
                    <a:pt x="6" y="120"/>
                  </a:lnTo>
                  <a:lnTo>
                    <a:pt x="19" y="120"/>
                  </a:lnTo>
                  <a:lnTo>
                    <a:pt x="26" y="129"/>
                  </a:lnTo>
                  <a:lnTo>
                    <a:pt x="26" y="149"/>
                  </a:lnTo>
                  <a:lnTo>
                    <a:pt x="58" y="187"/>
                  </a:lnTo>
                  <a:lnTo>
                    <a:pt x="70" y="181"/>
                  </a:lnTo>
                  <a:lnTo>
                    <a:pt x="86" y="178"/>
                  </a:lnTo>
                  <a:lnTo>
                    <a:pt x="99" y="184"/>
                  </a:lnTo>
                  <a:lnTo>
                    <a:pt x="96" y="218"/>
                  </a:lnTo>
                  <a:lnTo>
                    <a:pt x="112" y="230"/>
                  </a:lnTo>
                  <a:lnTo>
                    <a:pt x="128" y="236"/>
                  </a:lnTo>
                  <a:lnTo>
                    <a:pt x="138" y="230"/>
                  </a:lnTo>
                  <a:lnTo>
                    <a:pt x="152" y="244"/>
                  </a:lnTo>
                  <a:lnTo>
                    <a:pt x="167" y="240"/>
                  </a:lnTo>
                  <a:lnTo>
                    <a:pt x="178" y="244"/>
                  </a:lnTo>
                  <a:lnTo>
                    <a:pt x="190" y="244"/>
                  </a:lnTo>
                  <a:lnTo>
                    <a:pt x="210" y="230"/>
                  </a:lnTo>
                  <a:lnTo>
                    <a:pt x="222" y="236"/>
                  </a:lnTo>
                  <a:lnTo>
                    <a:pt x="230" y="259"/>
                  </a:lnTo>
                  <a:lnTo>
                    <a:pt x="248" y="289"/>
                  </a:lnTo>
                  <a:lnTo>
                    <a:pt x="262" y="292"/>
                  </a:lnTo>
                  <a:lnTo>
                    <a:pt x="284" y="295"/>
                  </a:lnTo>
                  <a:lnTo>
                    <a:pt x="290" y="301"/>
                  </a:lnTo>
                  <a:lnTo>
                    <a:pt x="297" y="324"/>
                  </a:lnTo>
                  <a:lnTo>
                    <a:pt x="297" y="338"/>
                  </a:lnTo>
                  <a:lnTo>
                    <a:pt x="304" y="347"/>
                  </a:lnTo>
                  <a:lnTo>
                    <a:pt x="320" y="344"/>
                  </a:lnTo>
                  <a:lnTo>
                    <a:pt x="339" y="341"/>
                  </a:lnTo>
                  <a:lnTo>
                    <a:pt x="356" y="338"/>
                  </a:lnTo>
                  <a:lnTo>
                    <a:pt x="371" y="344"/>
                  </a:lnTo>
                  <a:lnTo>
                    <a:pt x="374" y="365"/>
                  </a:lnTo>
                  <a:lnTo>
                    <a:pt x="385" y="390"/>
                  </a:lnTo>
                  <a:lnTo>
                    <a:pt x="394" y="408"/>
                  </a:lnTo>
                  <a:lnTo>
                    <a:pt x="400" y="418"/>
                  </a:lnTo>
                  <a:lnTo>
                    <a:pt x="408" y="431"/>
                  </a:lnTo>
                  <a:lnTo>
                    <a:pt x="414" y="438"/>
                  </a:lnTo>
                  <a:lnTo>
                    <a:pt x="429" y="444"/>
                  </a:lnTo>
                  <a:lnTo>
                    <a:pt x="475" y="441"/>
                  </a:lnTo>
                  <a:lnTo>
                    <a:pt x="505" y="458"/>
                  </a:lnTo>
                  <a:lnTo>
                    <a:pt x="540" y="481"/>
                  </a:lnTo>
                  <a:lnTo>
                    <a:pt x="558" y="484"/>
                  </a:lnTo>
                  <a:lnTo>
                    <a:pt x="595" y="481"/>
                  </a:lnTo>
                  <a:lnTo>
                    <a:pt x="621" y="487"/>
                  </a:lnTo>
                  <a:lnTo>
                    <a:pt x="634" y="504"/>
                  </a:lnTo>
                  <a:lnTo>
                    <a:pt x="640" y="519"/>
                  </a:lnTo>
                  <a:lnTo>
                    <a:pt x="654" y="545"/>
                  </a:lnTo>
                  <a:lnTo>
                    <a:pt x="651" y="574"/>
                  </a:lnTo>
                  <a:lnTo>
                    <a:pt x="651" y="588"/>
                  </a:lnTo>
                  <a:lnTo>
                    <a:pt x="666" y="594"/>
                  </a:lnTo>
                  <a:lnTo>
                    <a:pt x="689" y="614"/>
                  </a:lnTo>
                  <a:lnTo>
                    <a:pt x="709" y="620"/>
                  </a:lnTo>
                  <a:lnTo>
                    <a:pt x="735" y="614"/>
                  </a:lnTo>
                  <a:lnTo>
                    <a:pt x="730" y="583"/>
                  </a:lnTo>
                  <a:lnTo>
                    <a:pt x="741" y="536"/>
                  </a:lnTo>
                  <a:lnTo>
                    <a:pt x="756" y="522"/>
                  </a:lnTo>
                  <a:lnTo>
                    <a:pt x="753" y="496"/>
                  </a:lnTo>
                  <a:lnTo>
                    <a:pt x="741" y="481"/>
                  </a:lnTo>
                  <a:lnTo>
                    <a:pt x="729" y="477"/>
                  </a:lnTo>
                  <a:lnTo>
                    <a:pt x="718" y="464"/>
                  </a:lnTo>
                  <a:lnTo>
                    <a:pt x="718" y="448"/>
                  </a:lnTo>
                  <a:lnTo>
                    <a:pt x="624" y="347"/>
                  </a:lnTo>
                  <a:lnTo>
                    <a:pt x="598" y="347"/>
                  </a:lnTo>
                  <a:lnTo>
                    <a:pt x="558" y="324"/>
                  </a:lnTo>
                  <a:lnTo>
                    <a:pt x="514" y="306"/>
                  </a:lnTo>
                  <a:lnTo>
                    <a:pt x="502" y="295"/>
                  </a:lnTo>
                  <a:lnTo>
                    <a:pt x="499" y="275"/>
                  </a:lnTo>
                  <a:lnTo>
                    <a:pt x="482" y="263"/>
                  </a:lnTo>
                  <a:lnTo>
                    <a:pt x="460" y="266"/>
                  </a:lnTo>
                  <a:lnTo>
                    <a:pt x="436" y="256"/>
                  </a:lnTo>
                  <a:lnTo>
                    <a:pt x="388" y="230"/>
                  </a:lnTo>
                  <a:lnTo>
                    <a:pt x="339" y="210"/>
                  </a:lnTo>
                  <a:lnTo>
                    <a:pt x="304" y="187"/>
                  </a:lnTo>
                  <a:lnTo>
                    <a:pt x="274" y="172"/>
                  </a:lnTo>
                  <a:lnTo>
                    <a:pt x="245" y="155"/>
                  </a:lnTo>
                  <a:lnTo>
                    <a:pt x="219" y="123"/>
                  </a:lnTo>
                  <a:lnTo>
                    <a:pt x="216" y="104"/>
                  </a:lnTo>
                  <a:lnTo>
                    <a:pt x="242" y="104"/>
                  </a:lnTo>
                  <a:lnTo>
                    <a:pt x="262" y="91"/>
                  </a:lnTo>
                  <a:lnTo>
                    <a:pt x="262" y="71"/>
                  </a:lnTo>
                  <a:lnTo>
                    <a:pt x="274" y="61"/>
                  </a:lnTo>
                  <a:lnTo>
                    <a:pt x="288" y="42"/>
                  </a:lnTo>
                  <a:lnTo>
                    <a:pt x="281" y="26"/>
                  </a:lnTo>
                  <a:lnTo>
                    <a:pt x="262" y="12"/>
                  </a:lnTo>
                  <a:lnTo>
                    <a:pt x="245" y="6"/>
                  </a:lnTo>
                  <a:lnTo>
                    <a:pt x="230" y="0"/>
                  </a:lnTo>
                  <a:lnTo>
                    <a:pt x="210" y="9"/>
                  </a:lnTo>
                  <a:lnTo>
                    <a:pt x="198" y="12"/>
                  </a:lnTo>
                  <a:lnTo>
                    <a:pt x="167" y="6"/>
                  </a:lnTo>
                  <a:lnTo>
                    <a:pt x="135" y="6"/>
                  </a:lnTo>
                  <a:lnTo>
                    <a:pt x="112" y="12"/>
                  </a:lnTo>
                  <a:lnTo>
                    <a:pt x="93" y="0"/>
                  </a:lnTo>
                  <a:lnTo>
                    <a:pt x="79" y="0"/>
                  </a:lnTo>
                  <a:lnTo>
                    <a:pt x="44" y="20"/>
                  </a:lnTo>
                  <a:close/>
                </a:path>
              </a:pathLst>
            </a:custGeom>
            <a:solidFill>
              <a:srgbClr val="FFC000"/>
            </a:solidFill>
            <a:ln w="6350">
              <a:solidFill>
                <a:schemeClr val="bg1"/>
              </a:solidFill>
              <a:prstDash val="solid"/>
              <a:round/>
              <a:headEnd/>
              <a:tailEnd/>
            </a:ln>
          </p:spPr>
          <p:txBody>
            <a:bodyPr/>
            <a:lstStyle/>
            <a:p>
              <a:pPr>
                <a:defRPr/>
              </a:pPr>
              <a:endParaRPr lang="it-IT"/>
            </a:p>
          </p:txBody>
        </p:sp>
        <p:sp>
          <p:nvSpPr>
            <p:cNvPr id="29" name="Freeform 99">
              <a:hlinkClick r:id="" action="ppaction://noaction"/>
            </p:cNvPr>
            <p:cNvSpPr>
              <a:spLocks noChangeAspect="1"/>
            </p:cNvSpPr>
            <p:nvPr/>
          </p:nvSpPr>
          <p:spPr bwMode="invGray">
            <a:xfrm>
              <a:off x="8232479" y="4640140"/>
              <a:ext cx="230855" cy="261751"/>
            </a:xfrm>
            <a:custGeom>
              <a:avLst/>
              <a:gdLst>
                <a:gd name="T0" fmla="*/ 229453 w 402"/>
                <a:gd name="T1" fmla="*/ 0 h 428"/>
                <a:gd name="T2" fmla="*/ 195460 w 402"/>
                <a:gd name="T3" fmla="*/ 29413 h 428"/>
                <a:gd name="T4" fmla="*/ 155093 w 402"/>
                <a:gd name="T5" fmla="*/ 6788 h 428"/>
                <a:gd name="T6" fmla="*/ 109415 w 402"/>
                <a:gd name="T7" fmla="*/ 10182 h 428"/>
                <a:gd name="T8" fmla="*/ 75422 w 402"/>
                <a:gd name="T9" fmla="*/ 23757 h 428"/>
                <a:gd name="T10" fmla="*/ 52052 w 402"/>
                <a:gd name="T11" fmla="*/ 10182 h 428"/>
                <a:gd name="T12" fmla="*/ 26557 w 402"/>
                <a:gd name="T13" fmla="*/ 20363 h 428"/>
                <a:gd name="T14" fmla="*/ 26557 w 402"/>
                <a:gd name="T15" fmla="*/ 58827 h 428"/>
                <a:gd name="T16" fmla="*/ 0 w 402"/>
                <a:gd name="T17" fmla="*/ 97290 h 428"/>
                <a:gd name="T18" fmla="*/ 14872 w 402"/>
                <a:gd name="T19" fmla="*/ 164036 h 428"/>
                <a:gd name="T20" fmla="*/ 33993 w 402"/>
                <a:gd name="T21" fmla="*/ 201368 h 428"/>
                <a:gd name="T22" fmla="*/ 6374 w 402"/>
                <a:gd name="T23" fmla="*/ 223994 h 428"/>
                <a:gd name="T24" fmla="*/ 26557 w 402"/>
                <a:gd name="T25" fmla="*/ 254538 h 428"/>
                <a:gd name="T26" fmla="*/ 64799 w 402"/>
                <a:gd name="T27" fmla="*/ 234175 h 428"/>
                <a:gd name="T28" fmla="*/ 115789 w 402"/>
                <a:gd name="T29" fmla="*/ 244357 h 428"/>
                <a:gd name="T30" fmla="*/ 103041 w 402"/>
                <a:gd name="T31" fmla="*/ 282820 h 428"/>
                <a:gd name="T32" fmla="*/ 122162 w 402"/>
                <a:gd name="T33" fmla="*/ 309971 h 428"/>
                <a:gd name="T34" fmla="*/ 142346 w 402"/>
                <a:gd name="T35" fmla="*/ 283951 h 428"/>
                <a:gd name="T36" fmla="*/ 189086 w 402"/>
                <a:gd name="T37" fmla="*/ 293002 h 428"/>
                <a:gd name="T38" fmla="*/ 226266 w 402"/>
                <a:gd name="T39" fmla="*/ 332596 h 428"/>
                <a:gd name="T40" fmla="*/ 258134 w 402"/>
                <a:gd name="T41" fmla="*/ 376716 h 428"/>
                <a:gd name="T42" fmla="*/ 240076 w 402"/>
                <a:gd name="T43" fmla="*/ 406130 h 428"/>
                <a:gd name="T44" fmla="*/ 254947 w 402"/>
                <a:gd name="T45" fmla="*/ 432149 h 428"/>
                <a:gd name="T46" fmla="*/ 288940 w 402"/>
                <a:gd name="T47" fmla="*/ 464956 h 428"/>
                <a:gd name="T48" fmla="*/ 319747 w 402"/>
                <a:gd name="T49" fmla="*/ 484188 h 428"/>
                <a:gd name="T50" fmla="*/ 347366 w 402"/>
                <a:gd name="T51" fmla="*/ 484188 h 428"/>
                <a:gd name="T52" fmla="*/ 402605 w 402"/>
                <a:gd name="T53" fmla="*/ 471744 h 428"/>
                <a:gd name="T54" fmla="*/ 412165 w 402"/>
                <a:gd name="T55" fmla="*/ 454775 h 428"/>
                <a:gd name="T56" fmla="*/ 427037 w 402"/>
                <a:gd name="T57" fmla="*/ 425361 h 428"/>
                <a:gd name="T58" fmla="*/ 419601 w 402"/>
                <a:gd name="T59" fmla="*/ 373323 h 428"/>
                <a:gd name="T60" fmla="*/ 360113 w 402"/>
                <a:gd name="T61" fmla="*/ 283951 h 428"/>
                <a:gd name="T62" fmla="*/ 381359 w 402"/>
                <a:gd name="T63" fmla="*/ 237569 h 428"/>
                <a:gd name="T64" fmla="*/ 360113 w 402"/>
                <a:gd name="T65" fmla="*/ 194580 h 428"/>
                <a:gd name="T66" fmla="*/ 402605 w 402"/>
                <a:gd name="T67" fmla="*/ 164036 h 428"/>
                <a:gd name="T68" fmla="*/ 422788 w 402"/>
                <a:gd name="T69" fmla="*/ 138016 h 428"/>
                <a:gd name="T70" fmla="*/ 387733 w 402"/>
                <a:gd name="T71" fmla="*/ 134622 h 428"/>
                <a:gd name="T72" fmla="*/ 353740 w 402"/>
                <a:gd name="T73" fmla="*/ 111997 h 428"/>
                <a:gd name="T74" fmla="*/ 356926 w 402"/>
                <a:gd name="T75" fmla="*/ 95028 h 428"/>
                <a:gd name="T76" fmla="*/ 344179 w 402"/>
                <a:gd name="T77" fmla="*/ 72402 h 428"/>
                <a:gd name="T78" fmla="*/ 319747 w 402"/>
                <a:gd name="T79" fmla="*/ 82583 h 428"/>
                <a:gd name="T80" fmla="*/ 282567 w 402"/>
                <a:gd name="T81" fmla="*/ 13575 h 428"/>
                <a:gd name="T82" fmla="*/ 250698 w 402"/>
                <a:gd name="T83" fmla="*/ 0 h 42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02"/>
                <a:gd name="T127" fmla="*/ 0 h 428"/>
                <a:gd name="T128" fmla="*/ 402 w 402"/>
                <a:gd name="T129" fmla="*/ 428 h 42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02" h="428">
                  <a:moveTo>
                    <a:pt x="236" y="0"/>
                  </a:moveTo>
                  <a:lnTo>
                    <a:pt x="216" y="0"/>
                  </a:lnTo>
                  <a:lnTo>
                    <a:pt x="204" y="18"/>
                  </a:lnTo>
                  <a:lnTo>
                    <a:pt x="184" y="26"/>
                  </a:lnTo>
                  <a:lnTo>
                    <a:pt x="161" y="21"/>
                  </a:lnTo>
                  <a:lnTo>
                    <a:pt x="146" y="6"/>
                  </a:lnTo>
                  <a:lnTo>
                    <a:pt x="126" y="3"/>
                  </a:lnTo>
                  <a:lnTo>
                    <a:pt x="103" y="9"/>
                  </a:lnTo>
                  <a:lnTo>
                    <a:pt x="83" y="15"/>
                  </a:lnTo>
                  <a:lnTo>
                    <a:pt x="71" y="21"/>
                  </a:lnTo>
                  <a:lnTo>
                    <a:pt x="61" y="9"/>
                  </a:lnTo>
                  <a:lnTo>
                    <a:pt x="49" y="9"/>
                  </a:lnTo>
                  <a:lnTo>
                    <a:pt x="38" y="15"/>
                  </a:lnTo>
                  <a:lnTo>
                    <a:pt x="25" y="18"/>
                  </a:lnTo>
                  <a:lnTo>
                    <a:pt x="18" y="32"/>
                  </a:lnTo>
                  <a:lnTo>
                    <a:pt x="25" y="52"/>
                  </a:lnTo>
                  <a:lnTo>
                    <a:pt x="12" y="67"/>
                  </a:lnTo>
                  <a:lnTo>
                    <a:pt x="0" y="86"/>
                  </a:lnTo>
                  <a:lnTo>
                    <a:pt x="3" y="116"/>
                  </a:lnTo>
                  <a:lnTo>
                    <a:pt x="14" y="145"/>
                  </a:lnTo>
                  <a:lnTo>
                    <a:pt x="32" y="165"/>
                  </a:lnTo>
                  <a:lnTo>
                    <a:pt x="32" y="178"/>
                  </a:lnTo>
                  <a:lnTo>
                    <a:pt x="17" y="187"/>
                  </a:lnTo>
                  <a:lnTo>
                    <a:pt x="6" y="198"/>
                  </a:lnTo>
                  <a:lnTo>
                    <a:pt x="6" y="213"/>
                  </a:lnTo>
                  <a:lnTo>
                    <a:pt x="25" y="225"/>
                  </a:lnTo>
                  <a:lnTo>
                    <a:pt x="35" y="225"/>
                  </a:lnTo>
                  <a:lnTo>
                    <a:pt x="61" y="207"/>
                  </a:lnTo>
                  <a:lnTo>
                    <a:pt x="81" y="210"/>
                  </a:lnTo>
                  <a:lnTo>
                    <a:pt x="109" y="216"/>
                  </a:lnTo>
                  <a:lnTo>
                    <a:pt x="109" y="236"/>
                  </a:lnTo>
                  <a:lnTo>
                    <a:pt x="97" y="250"/>
                  </a:lnTo>
                  <a:lnTo>
                    <a:pt x="103" y="262"/>
                  </a:lnTo>
                  <a:lnTo>
                    <a:pt x="115" y="274"/>
                  </a:lnTo>
                  <a:lnTo>
                    <a:pt x="129" y="256"/>
                  </a:lnTo>
                  <a:lnTo>
                    <a:pt x="134" y="251"/>
                  </a:lnTo>
                  <a:lnTo>
                    <a:pt x="155" y="268"/>
                  </a:lnTo>
                  <a:lnTo>
                    <a:pt x="178" y="259"/>
                  </a:lnTo>
                  <a:lnTo>
                    <a:pt x="198" y="262"/>
                  </a:lnTo>
                  <a:lnTo>
                    <a:pt x="213" y="294"/>
                  </a:lnTo>
                  <a:lnTo>
                    <a:pt x="230" y="314"/>
                  </a:lnTo>
                  <a:lnTo>
                    <a:pt x="243" y="333"/>
                  </a:lnTo>
                  <a:lnTo>
                    <a:pt x="240" y="344"/>
                  </a:lnTo>
                  <a:lnTo>
                    <a:pt x="226" y="359"/>
                  </a:lnTo>
                  <a:lnTo>
                    <a:pt x="230" y="376"/>
                  </a:lnTo>
                  <a:lnTo>
                    <a:pt x="240" y="382"/>
                  </a:lnTo>
                  <a:lnTo>
                    <a:pt x="256" y="391"/>
                  </a:lnTo>
                  <a:lnTo>
                    <a:pt x="272" y="411"/>
                  </a:lnTo>
                  <a:lnTo>
                    <a:pt x="286" y="423"/>
                  </a:lnTo>
                  <a:lnTo>
                    <a:pt x="301" y="428"/>
                  </a:lnTo>
                  <a:lnTo>
                    <a:pt x="310" y="417"/>
                  </a:lnTo>
                  <a:lnTo>
                    <a:pt x="327" y="428"/>
                  </a:lnTo>
                  <a:lnTo>
                    <a:pt x="356" y="428"/>
                  </a:lnTo>
                  <a:lnTo>
                    <a:pt x="379" y="417"/>
                  </a:lnTo>
                  <a:lnTo>
                    <a:pt x="376" y="422"/>
                  </a:lnTo>
                  <a:lnTo>
                    <a:pt x="388" y="402"/>
                  </a:lnTo>
                  <a:lnTo>
                    <a:pt x="395" y="390"/>
                  </a:lnTo>
                  <a:lnTo>
                    <a:pt x="402" y="376"/>
                  </a:lnTo>
                  <a:lnTo>
                    <a:pt x="402" y="353"/>
                  </a:lnTo>
                  <a:lnTo>
                    <a:pt x="395" y="330"/>
                  </a:lnTo>
                  <a:lnTo>
                    <a:pt x="379" y="291"/>
                  </a:lnTo>
                  <a:lnTo>
                    <a:pt x="339" y="251"/>
                  </a:lnTo>
                  <a:lnTo>
                    <a:pt x="347" y="230"/>
                  </a:lnTo>
                  <a:lnTo>
                    <a:pt x="359" y="210"/>
                  </a:lnTo>
                  <a:lnTo>
                    <a:pt x="333" y="184"/>
                  </a:lnTo>
                  <a:lnTo>
                    <a:pt x="339" y="172"/>
                  </a:lnTo>
                  <a:lnTo>
                    <a:pt x="362" y="172"/>
                  </a:lnTo>
                  <a:lnTo>
                    <a:pt x="379" y="145"/>
                  </a:lnTo>
                  <a:lnTo>
                    <a:pt x="385" y="136"/>
                  </a:lnTo>
                  <a:lnTo>
                    <a:pt x="398" y="122"/>
                  </a:lnTo>
                  <a:lnTo>
                    <a:pt x="379" y="112"/>
                  </a:lnTo>
                  <a:lnTo>
                    <a:pt x="365" y="119"/>
                  </a:lnTo>
                  <a:lnTo>
                    <a:pt x="339" y="106"/>
                  </a:lnTo>
                  <a:lnTo>
                    <a:pt x="333" y="99"/>
                  </a:lnTo>
                  <a:lnTo>
                    <a:pt x="336" y="90"/>
                  </a:lnTo>
                  <a:lnTo>
                    <a:pt x="336" y="84"/>
                  </a:lnTo>
                  <a:lnTo>
                    <a:pt x="339" y="73"/>
                  </a:lnTo>
                  <a:lnTo>
                    <a:pt x="324" y="64"/>
                  </a:lnTo>
                  <a:lnTo>
                    <a:pt x="310" y="70"/>
                  </a:lnTo>
                  <a:lnTo>
                    <a:pt x="301" y="73"/>
                  </a:lnTo>
                  <a:lnTo>
                    <a:pt x="263" y="32"/>
                  </a:lnTo>
                  <a:lnTo>
                    <a:pt x="266" y="12"/>
                  </a:lnTo>
                  <a:lnTo>
                    <a:pt x="256" y="3"/>
                  </a:lnTo>
                  <a:lnTo>
                    <a:pt x="236" y="0"/>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30" name="Freeform 100">
              <a:hlinkClick r:id="" action="ppaction://noaction"/>
            </p:cNvPr>
            <p:cNvSpPr>
              <a:spLocks noChangeAspect="1"/>
            </p:cNvSpPr>
            <p:nvPr/>
          </p:nvSpPr>
          <p:spPr bwMode="invGray">
            <a:xfrm>
              <a:off x="8055690" y="4218765"/>
              <a:ext cx="198243" cy="241153"/>
            </a:xfrm>
            <a:custGeom>
              <a:avLst/>
              <a:gdLst>
                <a:gd name="T0" fmla="*/ 366712 w 343"/>
                <a:gd name="T1" fmla="*/ 377023 h 394"/>
                <a:gd name="T2" fmla="*/ 359228 w 343"/>
                <a:gd name="T3" fmla="*/ 354379 h 394"/>
                <a:gd name="T4" fmla="*/ 354952 w 343"/>
                <a:gd name="T5" fmla="*/ 300033 h 394"/>
                <a:gd name="T6" fmla="*/ 349606 w 343"/>
                <a:gd name="T7" fmla="*/ 254745 h 394"/>
                <a:gd name="T8" fmla="*/ 334638 w 343"/>
                <a:gd name="T9" fmla="*/ 201532 h 394"/>
                <a:gd name="T10" fmla="*/ 321809 w 343"/>
                <a:gd name="T11" fmla="*/ 178888 h 394"/>
                <a:gd name="T12" fmla="*/ 297218 w 343"/>
                <a:gd name="T13" fmla="*/ 144922 h 394"/>
                <a:gd name="T14" fmla="*/ 269421 w 343"/>
                <a:gd name="T15" fmla="*/ 131335 h 394"/>
                <a:gd name="T16" fmla="*/ 238416 w 343"/>
                <a:gd name="T17" fmla="*/ 101898 h 394"/>
                <a:gd name="T18" fmla="*/ 207411 w 343"/>
                <a:gd name="T19" fmla="*/ 72461 h 394"/>
                <a:gd name="T20" fmla="*/ 175338 w 343"/>
                <a:gd name="T21" fmla="*/ 39627 h 394"/>
                <a:gd name="T22" fmla="*/ 152886 w 343"/>
                <a:gd name="T23" fmla="*/ 13586 h 394"/>
                <a:gd name="T24" fmla="*/ 134711 w 343"/>
                <a:gd name="T25" fmla="*/ 0 h 394"/>
                <a:gd name="T26" fmla="*/ 137918 w 343"/>
                <a:gd name="T27" fmla="*/ 21512 h 394"/>
                <a:gd name="T28" fmla="*/ 126157 w 343"/>
                <a:gd name="T29" fmla="*/ 39627 h 394"/>
                <a:gd name="T30" fmla="*/ 113328 w 343"/>
                <a:gd name="T31" fmla="*/ 46420 h 394"/>
                <a:gd name="T32" fmla="*/ 100498 w 343"/>
                <a:gd name="T33" fmla="*/ 39627 h 394"/>
                <a:gd name="T34" fmla="*/ 83392 w 343"/>
                <a:gd name="T35" fmla="*/ 23776 h 394"/>
                <a:gd name="T36" fmla="*/ 75908 w 343"/>
                <a:gd name="T37" fmla="*/ 21512 h 394"/>
                <a:gd name="T38" fmla="*/ 57733 w 343"/>
                <a:gd name="T39" fmla="*/ 21512 h 394"/>
                <a:gd name="T40" fmla="*/ 41696 w 343"/>
                <a:gd name="T41" fmla="*/ 29437 h 394"/>
                <a:gd name="T42" fmla="*/ 23521 w 343"/>
                <a:gd name="T43" fmla="*/ 21512 h 394"/>
                <a:gd name="T44" fmla="*/ 17106 w 343"/>
                <a:gd name="T45" fmla="*/ 36230 h 394"/>
                <a:gd name="T46" fmla="*/ 17106 w 343"/>
                <a:gd name="T47" fmla="*/ 58874 h 394"/>
                <a:gd name="T48" fmla="*/ 0 w 343"/>
                <a:gd name="T49" fmla="*/ 62271 h 394"/>
                <a:gd name="T50" fmla="*/ 0 w 343"/>
                <a:gd name="T51" fmla="*/ 72461 h 394"/>
                <a:gd name="T52" fmla="*/ 12830 w 343"/>
                <a:gd name="T53" fmla="*/ 86047 h 394"/>
                <a:gd name="T54" fmla="*/ 27797 w 343"/>
                <a:gd name="T55" fmla="*/ 79254 h 394"/>
                <a:gd name="T56" fmla="*/ 44904 w 343"/>
                <a:gd name="T57" fmla="*/ 82651 h 394"/>
                <a:gd name="T58" fmla="*/ 48111 w 343"/>
                <a:gd name="T59" fmla="*/ 95105 h 394"/>
                <a:gd name="T60" fmla="*/ 44904 w 343"/>
                <a:gd name="T61" fmla="*/ 105295 h 394"/>
                <a:gd name="T62" fmla="*/ 29936 w 343"/>
                <a:gd name="T63" fmla="*/ 108691 h 394"/>
                <a:gd name="T64" fmla="*/ 27797 w 343"/>
                <a:gd name="T65" fmla="*/ 118881 h 394"/>
                <a:gd name="T66" fmla="*/ 27797 w 343"/>
                <a:gd name="T67" fmla="*/ 131335 h 394"/>
                <a:gd name="T68" fmla="*/ 29936 w 343"/>
                <a:gd name="T69" fmla="*/ 138128 h 394"/>
                <a:gd name="T70" fmla="*/ 29936 w 343"/>
                <a:gd name="T71" fmla="*/ 152847 h 394"/>
                <a:gd name="T72" fmla="*/ 51318 w 343"/>
                <a:gd name="T73" fmla="*/ 157376 h 394"/>
                <a:gd name="T74" fmla="*/ 57733 w 343"/>
                <a:gd name="T75" fmla="*/ 157376 h 394"/>
                <a:gd name="T76" fmla="*/ 83392 w 343"/>
                <a:gd name="T77" fmla="*/ 189077 h 394"/>
                <a:gd name="T78" fmla="*/ 91945 w 343"/>
                <a:gd name="T79" fmla="*/ 204928 h 394"/>
                <a:gd name="T80" fmla="*/ 106913 w 343"/>
                <a:gd name="T81" fmla="*/ 201532 h 394"/>
                <a:gd name="T82" fmla="*/ 134711 w 343"/>
                <a:gd name="T83" fmla="*/ 224176 h 394"/>
                <a:gd name="T84" fmla="*/ 155024 w 343"/>
                <a:gd name="T85" fmla="*/ 241159 h 394"/>
                <a:gd name="T86" fmla="*/ 155024 w 343"/>
                <a:gd name="T87" fmla="*/ 277389 h 394"/>
                <a:gd name="T88" fmla="*/ 159301 w 343"/>
                <a:gd name="T89" fmla="*/ 303430 h 394"/>
                <a:gd name="T90" fmla="*/ 162508 w 343"/>
                <a:gd name="T91" fmla="*/ 339660 h 394"/>
                <a:gd name="T92" fmla="*/ 165715 w 343"/>
                <a:gd name="T93" fmla="*/ 358908 h 394"/>
                <a:gd name="T94" fmla="*/ 175338 w 343"/>
                <a:gd name="T95" fmla="*/ 369097 h 394"/>
                <a:gd name="T96" fmla="*/ 193513 w 343"/>
                <a:gd name="T97" fmla="*/ 377023 h 394"/>
                <a:gd name="T98" fmla="*/ 221310 w 343"/>
                <a:gd name="T99" fmla="*/ 399667 h 394"/>
                <a:gd name="T100" fmla="*/ 235209 w 343"/>
                <a:gd name="T101" fmla="*/ 409857 h 394"/>
                <a:gd name="T102" fmla="*/ 242693 w 343"/>
                <a:gd name="T103" fmla="*/ 423443 h 394"/>
                <a:gd name="T104" fmla="*/ 244831 w 343"/>
                <a:gd name="T105" fmla="*/ 439294 h 394"/>
                <a:gd name="T106" fmla="*/ 253384 w 343"/>
                <a:gd name="T107" fmla="*/ 446087 h 394"/>
                <a:gd name="T108" fmla="*/ 256591 w 343"/>
                <a:gd name="T109" fmla="*/ 435897 h 394"/>
                <a:gd name="T110" fmla="*/ 277974 w 343"/>
                <a:gd name="T111" fmla="*/ 409857 h 394"/>
                <a:gd name="T112" fmla="*/ 300426 w 343"/>
                <a:gd name="T113" fmla="*/ 416650 h 394"/>
                <a:gd name="T114" fmla="*/ 315394 w 343"/>
                <a:gd name="T115" fmla="*/ 399667 h 394"/>
                <a:gd name="T116" fmla="*/ 334638 w 343"/>
                <a:gd name="T117" fmla="*/ 403063 h 394"/>
                <a:gd name="T118" fmla="*/ 366712 w 343"/>
                <a:gd name="T119" fmla="*/ 377023 h 39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43"/>
                <a:gd name="T181" fmla="*/ 0 h 394"/>
                <a:gd name="T182" fmla="*/ 343 w 343"/>
                <a:gd name="T183" fmla="*/ 394 h 39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43" h="394">
                  <a:moveTo>
                    <a:pt x="343" y="333"/>
                  </a:moveTo>
                  <a:lnTo>
                    <a:pt x="336" y="313"/>
                  </a:lnTo>
                  <a:lnTo>
                    <a:pt x="332" y="265"/>
                  </a:lnTo>
                  <a:lnTo>
                    <a:pt x="327" y="225"/>
                  </a:lnTo>
                  <a:lnTo>
                    <a:pt x="313" y="178"/>
                  </a:lnTo>
                  <a:lnTo>
                    <a:pt x="301" y="158"/>
                  </a:lnTo>
                  <a:lnTo>
                    <a:pt x="278" y="128"/>
                  </a:lnTo>
                  <a:lnTo>
                    <a:pt x="252" y="116"/>
                  </a:lnTo>
                  <a:lnTo>
                    <a:pt x="223" y="90"/>
                  </a:lnTo>
                  <a:lnTo>
                    <a:pt x="194" y="64"/>
                  </a:lnTo>
                  <a:lnTo>
                    <a:pt x="164" y="35"/>
                  </a:lnTo>
                  <a:lnTo>
                    <a:pt x="143" y="12"/>
                  </a:lnTo>
                  <a:lnTo>
                    <a:pt x="126" y="0"/>
                  </a:lnTo>
                  <a:lnTo>
                    <a:pt x="129" y="19"/>
                  </a:lnTo>
                  <a:lnTo>
                    <a:pt x="118" y="35"/>
                  </a:lnTo>
                  <a:lnTo>
                    <a:pt x="106" y="41"/>
                  </a:lnTo>
                  <a:lnTo>
                    <a:pt x="94" y="35"/>
                  </a:lnTo>
                  <a:lnTo>
                    <a:pt x="78" y="21"/>
                  </a:lnTo>
                  <a:lnTo>
                    <a:pt x="71" y="19"/>
                  </a:lnTo>
                  <a:lnTo>
                    <a:pt x="54" y="19"/>
                  </a:lnTo>
                  <a:lnTo>
                    <a:pt x="39" y="26"/>
                  </a:lnTo>
                  <a:lnTo>
                    <a:pt x="22" y="19"/>
                  </a:lnTo>
                  <a:lnTo>
                    <a:pt x="16" y="32"/>
                  </a:lnTo>
                  <a:lnTo>
                    <a:pt x="16" y="52"/>
                  </a:lnTo>
                  <a:lnTo>
                    <a:pt x="0" y="55"/>
                  </a:lnTo>
                  <a:lnTo>
                    <a:pt x="0" y="64"/>
                  </a:lnTo>
                  <a:lnTo>
                    <a:pt x="12" y="76"/>
                  </a:lnTo>
                  <a:lnTo>
                    <a:pt x="26" y="70"/>
                  </a:lnTo>
                  <a:lnTo>
                    <a:pt x="42" y="73"/>
                  </a:lnTo>
                  <a:lnTo>
                    <a:pt x="45" y="84"/>
                  </a:lnTo>
                  <a:lnTo>
                    <a:pt x="42" y="93"/>
                  </a:lnTo>
                  <a:lnTo>
                    <a:pt x="28" y="96"/>
                  </a:lnTo>
                  <a:lnTo>
                    <a:pt x="26" y="105"/>
                  </a:lnTo>
                  <a:lnTo>
                    <a:pt x="26" y="116"/>
                  </a:lnTo>
                  <a:lnTo>
                    <a:pt x="28" y="122"/>
                  </a:lnTo>
                  <a:lnTo>
                    <a:pt x="28" y="135"/>
                  </a:lnTo>
                  <a:lnTo>
                    <a:pt x="48" y="139"/>
                  </a:lnTo>
                  <a:lnTo>
                    <a:pt x="54" y="139"/>
                  </a:lnTo>
                  <a:lnTo>
                    <a:pt x="78" y="167"/>
                  </a:lnTo>
                  <a:lnTo>
                    <a:pt x="86" y="181"/>
                  </a:lnTo>
                  <a:lnTo>
                    <a:pt x="100" y="178"/>
                  </a:lnTo>
                  <a:lnTo>
                    <a:pt x="126" y="198"/>
                  </a:lnTo>
                  <a:lnTo>
                    <a:pt x="145" y="213"/>
                  </a:lnTo>
                  <a:lnTo>
                    <a:pt x="145" y="245"/>
                  </a:lnTo>
                  <a:lnTo>
                    <a:pt x="149" y="268"/>
                  </a:lnTo>
                  <a:lnTo>
                    <a:pt x="152" y="300"/>
                  </a:lnTo>
                  <a:lnTo>
                    <a:pt x="155" y="317"/>
                  </a:lnTo>
                  <a:lnTo>
                    <a:pt x="164" y="326"/>
                  </a:lnTo>
                  <a:lnTo>
                    <a:pt x="181" y="333"/>
                  </a:lnTo>
                  <a:lnTo>
                    <a:pt x="207" y="353"/>
                  </a:lnTo>
                  <a:lnTo>
                    <a:pt x="220" y="362"/>
                  </a:lnTo>
                  <a:lnTo>
                    <a:pt x="227" y="374"/>
                  </a:lnTo>
                  <a:lnTo>
                    <a:pt x="229" y="388"/>
                  </a:lnTo>
                  <a:lnTo>
                    <a:pt x="237" y="394"/>
                  </a:lnTo>
                  <a:lnTo>
                    <a:pt x="240" y="385"/>
                  </a:lnTo>
                  <a:lnTo>
                    <a:pt x="260" y="362"/>
                  </a:lnTo>
                  <a:lnTo>
                    <a:pt x="281" y="368"/>
                  </a:lnTo>
                  <a:lnTo>
                    <a:pt x="295" y="353"/>
                  </a:lnTo>
                  <a:lnTo>
                    <a:pt x="313" y="356"/>
                  </a:lnTo>
                  <a:lnTo>
                    <a:pt x="343" y="333"/>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31" name="Freeform 101">
              <a:hlinkClick r:id="" action="ppaction://noaction"/>
            </p:cNvPr>
            <p:cNvSpPr>
              <a:spLocks noChangeAspect="1"/>
            </p:cNvSpPr>
            <p:nvPr/>
          </p:nvSpPr>
          <p:spPr bwMode="invGray">
            <a:xfrm>
              <a:off x="7731291" y="3998208"/>
              <a:ext cx="399062" cy="254885"/>
            </a:xfrm>
            <a:custGeom>
              <a:avLst/>
              <a:gdLst>
                <a:gd name="T0" fmla="*/ 709468 w 694"/>
                <a:gd name="T1" fmla="*/ 388949 h 417"/>
                <a:gd name="T2" fmla="*/ 683940 w 694"/>
                <a:gd name="T3" fmla="*/ 329024 h 417"/>
                <a:gd name="T4" fmla="*/ 659475 w 694"/>
                <a:gd name="T5" fmla="*/ 284928 h 417"/>
                <a:gd name="T6" fmla="*/ 648839 w 694"/>
                <a:gd name="T7" fmla="*/ 253269 h 417"/>
                <a:gd name="T8" fmla="*/ 659475 w 694"/>
                <a:gd name="T9" fmla="*/ 214827 h 417"/>
                <a:gd name="T10" fmla="*/ 656284 w 694"/>
                <a:gd name="T11" fmla="*/ 168469 h 417"/>
                <a:gd name="T12" fmla="*/ 656284 w 694"/>
                <a:gd name="T13" fmla="*/ 139072 h 417"/>
                <a:gd name="T14" fmla="*/ 621183 w 694"/>
                <a:gd name="T15" fmla="*/ 105152 h 417"/>
                <a:gd name="T16" fmla="*/ 585019 w 694"/>
                <a:gd name="T17" fmla="*/ 105152 h 417"/>
                <a:gd name="T18" fmla="*/ 558427 w 694"/>
                <a:gd name="T19" fmla="*/ 119851 h 417"/>
                <a:gd name="T20" fmla="*/ 505243 w 694"/>
                <a:gd name="T21" fmla="*/ 113067 h 417"/>
                <a:gd name="T22" fmla="*/ 463760 w 694"/>
                <a:gd name="T23" fmla="*/ 94976 h 417"/>
                <a:gd name="T24" fmla="*/ 431850 w 694"/>
                <a:gd name="T25" fmla="*/ 90453 h 417"/>
                <a:gd name="T26" fmla="*/ 365902 w 694"/>
                <a:gd name="T27" fmla="*/ 94976 h 417"/>
                <a:gd name="T28" fmla="*/ 325483 w 694"/>
                <a:gd name="T29" fmla="*/ 68971 h 417"/>
                <a:gd name="T30" fmla="*/ 297828 w 694"/>
                <a:gd name="T31" fmla="*/ 82539 h 417"/>
                <a:gd name="T32" fmla="*/ 273363 w 694"/>
                <a:gd name="T33" fmla="*/ 65579 h 417"/>
                <a:gd name="T34" fmla="*/ 231880 w 694"/>
                <a:gd name="T35" fmla="*/ 65579 h 417"/>
                <a:gd name="T36" fmla="*/ 188270 w 694"/>
                <a:gd name="T37" fmla="*/ 30528 h 417"/>
                <a:gd name="T38" fmla="*/ 145723 w 694"/>
                <a:gd name="T39" fmla="*/ 13568 h 417"/>
                <a:gd name="T40" fmla="*/ 111685 w 694"/>
                <a:gd name="T41" fmla="*/ 10176 h 417"/>
                <a:gd name="T42" fmla="*/ 79775 w 694"/>
                <a:gd name="T43" fmla="*/ 0 h 417"/>
                <a:gd name="T44" fmla="*/ 62757 w 694"/>
                <a:gd name="T45" fmla="*/ 16960 h 417"/>
                <a:gd name="T46" fmla="*/ 55311 w 694"/>
                <a:gd name="T47" fmla="*/ 82539 h 417"/>
                <a:gd name="T48" fmla="*/ 39356 w 694"/>
                <a:gd name="T49" fmla="*/ 119851 h 417"/>
                <a:gd name="T50" fmla="*/ 12764 w 694"/>
                <a:gd name="T51" fmla="*/ 156032 h 417"/>
                <a:gd name="T52" fmla="*/ 18082 w 694"/>
                <a:gd name="T53" fmla="*/ 182037 h 417"/>
                <a:gd name="T54" fmla="*/ 55311 w 694"/>
                <a:gd name="T55" fmla="*/ 191083 h 417"/>
                <a:gd name="T56" fmla="*/ 73393 w 694"/>
                <a:gd name="T57" fmla="*/ 230656 h 417"/>
                <a:gd name="T58" fmla="*/ 108494 w 694"/>
                <a:gd name="T59" fmla="*/ 246485 h 417"/>
                <a:gd name="T60" fmla="*/ 112749 w 694"/>
                <a:gd name="T61" fmla="*/ 289451 h 417"/>
                <a:gd name="T62" fmla="*/ 134022 w 694"/>
                <a:gd name="T63" fmla="*/ 314325 h 417"/>
                <a:gd name="T64" fmla="*/ 152105 w 694"/>
                <a:gd name="T65" fmla="*/ 296235 h 417"/>
                <a:gd name="T66" fmla="*/ 170187 w 694"/>
                <a:gd name="T67" fmla="*/ 266837 h 417"/>
                <a:gd name="T68" fmla="*/ 182951 w 694"/>
                <a:gd name="T69" fmla="*/ 270229 h 417"/>
                <a:gd name="T70" fmla="*/ 224434 w 694"/>
                <a:gd name="T71" fmla="*/ 292843 h 417"/>
                <a:gd name="T72" fmla="*/ 279745 w 694"/>
                <a:gd name="T73" fmla="*/ 303019 h 417"/>
                <a:gd name="T74" fmla="*/ 328674 w 694"/>
                <a:gd name="T75" fmla="*/ 333547 h 417"/>
                <a:gd name="T76" fmla="*/ 359520 w 694"/>
                <a:gd name="T77" fmla="*/ 359552 h 417"/>
                <a:gd name="T78" fmla="*/ 402067 w 694"/>
                <a:gd name="T79" fmla="*/ 359552 h 417"/>
                <a:gd name="T80" fmla="*/ 438232 w 694"/>
                <a:gd name="T81" fmla="*/ 381035 h 417"/>
                <a:gd name="T82" fmla="*/ 473333 w 694"/>
                <a:gd name="T83" fmla="*/ 381035 h 417"/>
                <a:gd name="T84" fmla="*/ 508434 w 694"/>
                <a:gd name="T85" fmla="*/ 381035 h 417"/>
                <a:gd name="T86" fmla="*/ 532899 w 694"/>
                <a:gd name="T87" fmla="*/ 388949 h 417"/>
                <a:gd name="T88" fmla="*/ 532899 w 694"/>
                <a:gd name="T89" fmla="*/ 425131 h 417"/>
                <a:gd name="T90" fmla="*/ 566936 w 694"/>
                <a:gd name="T91" fmla="*/ 435307 h 417"/>
                <a:gd name="T92" fmla="*/ 591401 w 694"/>
                <a:gd name="T93" fmla="*/ 461312 h 417"/>
                <a:gd name="T94" fmla="*/ 613738 w 694"/>
                <a:gd name="T95" fmla="*/ 461312 h 417"/>
                <a:gd name="T96" fmla="*/ 624374 w 694"/>
                <a:gd name="T97" fmla="*/ 428523 h 417"/>
                <a:gd name="T98" fmla="*/ 659475 w 694"/>
                <a:gd name="T99" fmla="*/ 428523 h 417"/>
                <a:gd name="T100" fmla="*/ 694577 w 694"/>
                <a:gd name="T101" fmla="*/ 442091 h 417"/>
                <a:gd name="T102" fmla="*/ 719041 w 694"/>
                <a:gd name="T103" fmla="*/ 454528 h 417"/>
                <a:gd name="T104" fmla="*/ 738187 w 694"/>
                <a:gd name="T105" fmla="*/ 428523 h 4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94"/>
                <a:gd name="T160" fmla="*/ 0 h 417"/>
                <a:gd name="T161" fmla="*/ 694 w 694"/>
                <a:gd name="T162" fmla="*/ 417 h 417"/>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94" h="417">
                  <a:moveTo>
                    <a:pt x="688" y="359"/>
                  </a:moveTo>
                  <a:lnTo>
                    <a:pt x="667" y="344"/>
                  </a:lnTo>
                  <a:lnTo>
                    <a:pt x="656" y="327"/>
                  </a:lnTo>
                  <a:lnTo>
                    <a:pt x="643" y="291"/>
                  </a:lnTo>
                  <a:lnTo>
                    <a:pt x="636" y="278"/>
                  </a:lnTo>
                  <a:lnTo>
                    <a:pt x="620" y="252"/>
                  </a:lnTo>
                  <a:lnTo>
                    <a:pt x="610" y="239"/>
                  </a:lnTo>
                  <a:lnTo>
                    <a:pt x="610" y="224"/>
                  </a:lnTo>
                  <a:lnTo>
                    <a:pt x="624" y="210"/>
                  </a:lnTo>
                  <a:lnTo>
                    <a:pt x="620" y="190"/>
                  </a:lnTo>
                  <a:lnTo>
                    <a:pt x="620" y="164"/>
                  </a:lnTo>
                  <a:lnTo>
                    <a:pt x="617" y="149"/>
                  </a:lnTo>
                  <a:lnTo>
                    <a:pt x="627" y="136"/>
                  </a:lnTo>
                  <a:lnTo>
                    <a:pt x="617" y="123"/>
                  </a:lnTo>
                  <a:lnTo>
                    <a:pt x="601" y="97"/>
                  </a:lnTo>
                  <a:lnTo>
                    <a:pt x="584" y="93"/>
                  </a:lnTo>
                  <a:lnTo>
                    <a:pt x="562" y="86"/>
                  </a:lnTo>
                  <a:lnTo>
                    <a:pt x="550" y="93"/>
                  </a:lnTo>
                  <a:lnTo>
                    <a:pt x="539" y="103"/>
                  </a:lnTo>
                  <a:lnTo>
                    <a:pt x="525" y="106"/>
                  </a:lnTo>
                  <a:lnTo>
                    <a:pt x="513" y="100"/>
                  </a:lnTo>
                  <a:lnTo>
                    <a:pt x="475" y="100"/>
                  </a:lnTo>
                  <a:lnTo>
                    <a:pt x="452" y="90"/>
                  </a:lnTo>
                  <a:lnTo>
                    <a:pt x="436" y="84"/>
                  </a:lnTo>
                  <a:lnTo>
                    <a:pt x="422" y="70"/>
                  </a:lnTo>
                  <a:lnTo>
                    <a:pt x="406" y="80"/>
                  </a:lnTo>
                  <a:lnTo>
                    <a:pt x="378" y="80"/>
                  </a:lnTo>
                  <a:lnTo>
                    <a:pt x="344" y="84"/>
                  </a:lnTo>
                  <a:lnTo>
                    <a:pt x="326" y="80"/>
                  </a:lnTo>
                  <a:lnTo>
                    <a:pt x="306" y="61"/>
                  </a:lnTo>
                  <a:lnTo>
                    <a:pt x="293" y="70"/>
                  </a:lnTo>
                  <a:lnTo>
                    <a:pt x="280" y="73"/>
                  </a:lnTo>
                  <a:lnTo>
                    <a:pt x="263" y="64"/>
                  </a:lnTo>
                  <a:lnTo>
                    <a:pt x="257" y="58"/>
                  </a:lnTo>
                  <a:lnTo>
                    <a:pt x="237" y="61"/>
                  </a:lnTo>
                  <a:lnTo>
                    <a:pt x="218" y="58"/>
                  </a:lnTo>
                  <a:lnTo>
                    <a:pt x="203" y="47"/>
                  </a:lnTo>
                  <a:lnTo>
                    <a:pt x="177" y="27"/>
                  </a:lnTo>
                  <a:lnTo>
                    <a:pt x="152" y="9"/>
                  </a:lnTo>
                  <a:lnTo>
                    <a:pt x="137" y="12"/>
                  </a:lnTo>
                  <a:lnTo>
                    <a:pt x="118" y="18"/>
                  </a:lnTo>
                  <a:lnTo>
                    <a:pt x="105" y="9"/>
                  </a:lnTo>
                  <a:lnTo>
                    <a:pt x="91" y="0"/>
                  </a:lnTo>
                  <a:lnTo>
                    <a:pt x="75" y="0"/>
                  </a:lnTo>
                  <a:lnTo>
                    <a:pt x="63" y="9"/>
                  </a:lnTo>
                  <a:lnTo>
                    <a:pt x="59" y="15"/>
                  </a:lnTo>
                  <a:lnTo>
                    <a:pt x="59" y="44"/>
                  </a:lnTo>
                  <a:lnTo>
                    <a:pt x="52" y="73"/>
                  </a:lnTo>
                  <a:lnTo>
                    <a:pt x="46" y="93"/>
                  </a:lnTo>
                  <a:lnTo>
                    <a:pt x="37" y="106"/>
                  </a:lnTo>
                  <a:lnTo>
                    <a:pt x="26" y="126"/>
                  </a:lnTo>
                  <a:lnTo>
                    <a:pt x="12" y="138"/>
                  </a:lnTo>
                  <a:lnTo>
                    <a:pt x="0" y="149"/>
                  </a:lnTo>
                  <a:lnTo>
                    <a:pt x="17" y="161"/>
                  </a:lnTo>
                  <a:lnTo>
                    <a:pt x="32" y="164"/>
                  </a:lnTo>
                  <a:lnTo>
                    <a:pt x="52" y="169"/>
                  </a:lnTo>
                  <a:lnTo>
                    <a:pt x="49" y="193"/>
                  </a:lnTo>
                  <a:lnTo>
                    <a:pt x="69" y="204"/>
                  </a:lnTo>
                  <a:lnTo>
                    <a:pt x="95" y="213"/>
                  </a:lnTo>
                  <a:lnTo>
                    <a:pt x="102" y="218"/>
                  </a:lnTo>
                  <a:lnTo>
                    <a:pt x="105" y="230"/>
                  </a:lnTo>
                  <a:lnTo>
                    <a:pt x="106" y="256"/>
                  </a:lnTo>
                  <a:lnTo>
                    <a:pt x="111" y="271"/>
                  </a:lnTo>
                  <a:lnTo>
                    <a:pt x="126" y="278"/>
                  </a:lnTo>
                  <a:lnTo>
                    <a:pt x="140" y="275"/>
                  </a:lnTo>
                  <a:lnTo>
                    <a:pt x="143" y="262"/>
                  </a:lnTo>
                  <a:lnTo>
                    <a:pt x="143" y="248"/>
                  </a:lnTo>
                  <a:lnTo>
                    <a:pt x="160" y="236"/>
                  </a:lnTo>
                  <a:lnTo>
                    <a:pt x="166" y="230"/>
                  </a:lnTo>
                  <a:lnTo>
                    <a:pt x="172" y="239"/>
                  </a:lnTo>
                  <a:lnTo>
                    <a:pt x="189" y="252"/>
                  </a:lnTo>
                  <a:lnTo>
                    <a:pt x="211" y="259"/>
                  </a:lnTo>
                  <a:lnTo>
                    <a:pt x="241" y="265"/>
                  </a:lnTo>
                  <a:lnTo>
                    <a:pt x="263" y="268"/>
                  </a:lnTo>
                  <a:lnTo>
                    <a:pt x="293" y="281"/>
                  </a:lnTo>
                  <a:lnTo>
                    <a:pt x="309" y="295"/>
                  </a:lnTo>
                  <a:lnTo>
                    <a:pt x="327" y="314"/>
                  </a:lnTo>
                  <a:lnTo>
                    <a:pt x="338" y="318"/>
                  </a:lnTo>
                  <a:lnTo>
                    <a:pt x="364" y="318"/>
                  </a:lnTo>
                  <a:lnTo>
                    <a:pt x="378" y="318"/>
                  </a:lnTo>
                  <a:lnTo>
                    <a:pt x="396" y="333"/>
                  </a:lnTo>
                  <a:lnTo>
                    <a:pt x="412" y="337"/>
                  </a:lnTo>
                  <a:lnTo>
                    <a:pt x="432" y="333"/>
                  </a:lnTo>
                  <a:lnTo>
                    <a:pt x="445" y="337"/>
                  </a:lnTo>
                  <a:lnTo>
                    <a:pt x="455" y="337"/>
                  </a:lnTo>
                  <a:lnTo>
                    <a:pt x="478" y="337"/>
                  </a:lnTo>
                  <a:lnTo>
                    <a:pt x="484" y="330"/>
                  </a:lnTo>
                  <a:lnTo>
                    <a:pt x="501" y="344"/>
                  </a:lnTo>
                  <a:lnTo>
                    <a:pt x="501" y="356"/>
                  </a:lnTo>
                  <a:lnTo>
                    <a:pt x="501" y="376"/>
                  </a:lnTo>
                  <a:lnTo>
                    <a:pt x="510" y="382"/>
                  </a:lnTo>
                  <a:lnTo>
                    <a:pt x="533" y="385"/>
                  </a:lnTo>
                  <a:lnTo>
                    <a:pt x="545" y="397"/>
                  </a:lnTo>
                  <a:lnTo>
                    <a:pt x="556" y="408"/>
                  </a:lnTo>
                  <a:lnTo>
                    <a:pt x="565" y="417"/>
                  </a:lnTo>
                  <a:lnTo>
                    <a:pt x="577" y="408"/>
                  </a:lnTo>
                  <a:lnTo>
                    <a:pt x="582" y="391"/>
                  </a:lnTo>
                  <a:lnTo>
                    <a:pt x="587" y="379"/>
                  </a:lnTo>
                  <a:lnTo>
                    <a:pt x="602" y="384"/>
                  </a:lnTo>
                  <a:lnTo>
                    <a:pt x="620" y="379"/>
                  </a:lnTo>
                  <a:lnTo>
                    <a:pt x="633" y="379"/>
                  </a:lnTo>
                  <a:lnTo>
                    <a:pt x="653" y="391"/>
                  </a:lnTo>
                  <a:lnTo>
                    <a:pt x="667" y="402"/>
                  </a:lnTo>
                  <a:lnTo>
                    <a:pt x="676" y="402"/>
                  </a:lnTo>
                  <a:lnTo>
                    <a:pt x="688" y="390"/>
                  </a:lnTo>
                  <a:lnTo>
                    <a:pt x="694" y="379"/>
                  </a:lnTo>
                  <a:lnTo>
                    <a:pt x="688" y="359"/>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32" name="Freeform 102">
              <a:hlinkClick r:id="" action="ppaction://noaction"/>
            </p:cNvPr>
            <p:cNvSpPr>
              <a:spLocks noChangeAspect="1"/>
            </p:cNvSpPr>
            <p:nvPr/>
          </p:nvSpPr>
          <p:spPr bwMode="invGray">
            <a:xfrm>
              <a:off x="7884909" y="3661920"/>
              <a:ext cx="245445" cy="237721"/>
            </a:xfrm>
            <a:custGeom>
              <a:avLst/>
              <a:gdLst>
                <a:gd name="T0" fmla="*/ 3182 w 428"/>
                <a:gd name="T1" fmla="*/ 110219 h 387"/>
                <a:gd name="T2" fmla="*/ 40311 w 428"/>
                <a:gd name="T3" fmla="*/ 78403 h 387"/>
                <a:gd name="T4" fmla="*/ 33946 w 428"/>
                <a:gd name="T5" fmla="*/ 52269 h 387"/>
                <a:gd name="T6" fmla="*/ 89108 w 428"/>
                <a:gd name="T7" fmla="*/ 10226 h 387"/>
                <a:gd name="T8" fmla="*/ 95473 w 428"/>
                <a:gd name="T9" fmla="*/ 36361 h 387"/>
                <a:gd name="T10" fmla="*/ 176094 w 428"/>
                <a:gd name="T11" fmla="*/ 62495 h 387"/>
                <a:gd name="T12" fmla="*/ 206857 w 428"/>
                <a:gd name="T13" fmla="*/ 48860 h 387"/>
                <a:gd name="T14" fmla="*/ 258837 w 428"/>
                <a:gd name="T15" fmla="*/ 13635 h 387"/>
                <a:gd name="T16" fmla="*/ 305512 w 428"/>
                <a:gd name="T17" fmla="*/ 36361 h 387"/>
                <a:gd name="T18" fmla="*/ 355370 w 428"/>
                <a:gd name="T19" fmla="*/ 13635 h 387"/>
                <a:gd name="T20" fmla="*/ 389316 w 428"/>
                <a:gd name="T21" fmla="*/ 6818 h 387"/>
                <a:gd name="T22" fmla="*/ 396741 w 428"/>
                <a:gd name="T23" fmla="*/ 43178 h 387"/>
                <a:gd name="T24" fmla="*/ 416897 w 428"/>
                <a:gd name="T25" fmla="*/ 72722 h 387"/>
                <a:gd name="T26" fmla="*/ 438113 w 428"/>
                <a:gd name="T27" fmla="*/ 114764 h 387"/>
                <a:gd name="T28" fmla="*/ 454025 w 428"/>
                <a:gd name="T29" fmla="*/ 155670 h 387"/>
                <a:gd name="T30" fmla="*/ 410532 w 428"/>
                <a:gd name="T31" fmla="*/ 169305 h 387"/>
                <a:gd name="T32" fmla="*/ 369161 w 428"/>
                <a:gd name="T33" fmla="*/ 211347 h 387"/>
                <a:gd name="T34" fmla="*/ 334154 w 428"/>
                <a:gd name="T35" fmla="*/ 231800 h 387"/>
                <a:gd name="T36" fmla="*/ 299147 w 428"/>
                <a:gd name="T37" fmla="*/ 251117 h 387"/>
                <a:gd name="T38" fmla="*/ 313999 w 428"/>
                <a:gd name="T39" fmla="*/ 271569 h 387"/>
                <a:gd name="T40" fmla="*/ 337336 w 428"/>
                <a:gd name="T41" fmla="*/ 290886 h 387"/>
                <a:gd name="T42" fmla="*/ 317181 w 428"/>
                <a:gd name="T43" fmla="*/ 312475 h 387"/>
                <a:gd name="T44" fmla="*/ 292783 w 428"/>
                <a:gd name="T45" fmla="*/ 320429 h 387"/>
                <a:gd name="T46" fmla="*/ 289600 w 428"/>
                <a:gd name="T47" fmla="*/ 351109 h 387"/>
                <a:gd name="T48" fmla="*/ 268384 w 428"/>
                <a:gd name="T49" fmla="*/ 361335 h 387"/>
                <a:gd name="T50" fmla="*/ 240803 w 428"/>
                <a:gd name="T51" fmla="*/ 354517 h 387"/>
                <a:gd name="T52" fmla="*/ 218526 w 428"/>
                <a:gd name="T53" fmla="*/ 371562 h 387"/>
                <a:gd name="T54" fmla="*/ 197310 w 428"/>
                <a:gd name="T55" fmla="*/ 413604 h 387"/>
                <a:gd name="T56" fmla="*/ 176094 w 428"/>
                <a:gd name="T57" fmla="*/ 427239 h 387"/>
                <a:gd name="T58" fmla="*/ 134722 w 428"/>
                <a:gd name="T59" fmla="*/ 434057 h 387"/>
                <a:gd name="T60" fmla="*/ 110324 w 428"/>
                <a:gd name="T61" fmla="*/ 420421 h 387"/>
                <a:gd name="T62" fmla="*/ 85925 w 428"/>
                <a:gd name="T63" fmla="*/ 427239 h 387"/>
                <a:gd name="T64" fmla="*/ 73196 w 428"/>
                <a:gd name="T65" fmla="*/ 413604 h 387"/>
                <a:gd name="T66" fmla="*/ 58344 w 428"/>
                <a:gd name="T67" fmla="*/ 427239 h 387"/>
                <a:gd name="T68" fmla="*/ 37128 w 428"/>
                <a:gd name="T69" fmla="*/ 434057 h 387"/>
                <a:gd name="T70" fmla="*/ 27581 w 428"/>
                <a:gd name="T71" fmla="*/ 410195 h 387"/>
                <a:gd name="T72" fmla="*/ 30763 w 428"/>
                <a:gd name="T73" fmla="*/ 361335 h 387"/>
                <a:gd name="T74" fmla="*/ 40311 w 428"/>
                <a:gd name="T75" fmla="*/ 312475 h 387"/>
                <a:gd name="T76" fmla="*/ 40311 w 428"/>
                <a:gd name="T77" fmla="*/ 282932 h 387"/>
                <a:gd name="T78" fmla="*/ 45615 w 428"/>
                <a:gd name="T79" fmla="*/ 231800 h 387"/>
                <a:gd name="T80" fmla="*/ 48797 w 428"/>
                <a:gd name="T81" fmla="*/ 205666 h 387"/>
                <a:gd name="T82" fmla="*/ 24399 w 428"/>
                <a:gd name="T83" fmla="*/ 188621 h 387"/>
                <a:gd name="T84" fmla="*/ 6365 w 428"/>
                <a:gd name="T85" fmla="*/ 162487 h 3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8"/>
                <a:gd name="T130" fmla="*/ 0 h 387"/>
                <a:gd name="T131" fmla="*/ 428 w 428"/>
                <a:gd name="T132" fmla="*/ 387 h 38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8" h="387">
                  <a:moveTo>
                    <a:pt x="0" y="123"/>
                  </a:moveTo>
                  <a:lnTo>
                    <a:pt x="3" y="97"/>
                  </a:lnTo>
                  <a:lnTo>
                    <a:pt x="17" y="87"/>
                  </a:lnTo>
                  <a:lnTo>
                    <a:pt x="38" y="69"/>
                  </a:lnTo>
                  <a:lnTo>
                    <a:pt x="43" y="58"/>
                  </a:lnTo>
                  <a:lnTo>
                    <a:pt x="32" y="46"/>
                  </a:lnTo>
                  <a:lnTo>
                    <a:pt x="75" y="0"/>
                  </a:lnTo>
                  <a:lnTo>
                    <a:pt x="84" y="9"/>
                  </a:lnTo>
                  <a:lnTo>
                    <a:pt x="90" y="23"/>
                  </a:lnTo>
                  <a:lnTo>
                    <a:pt x="90" y="32"/>
                  </a:lnTo>
                  <a:lnTo>
                    <a:pt x="113" y="38"/>
                  </a:lnTo>
                  <a:lnTo>
                    <a:pt x="166" y="55"/>
                  </a:lnTo>
                  <a:lnTo>
                    <a:pt x="169" y="58"/>
                  </a:lnTo>
                  <a:lnTo>
                    <a:pt x="195" y="43"/>
                  </a:lnTo>
                  <a:lnTo>
                    <a:pt x="227" y="12"/>
                  </a:lnTo>
                  <a:lnTo>
                    <a:pt x="244" y="12"/>
                  </a:lnTo>
                  <a:lnTo>
                    <a:pt x="264" y="26"/>
                  </a:lnTo>
                  <a:lnTo>
                    <a:pt x="288" y="32"/>
                  </a:lnTo>
                  <a:lnTo>
                    <a:pt x="322" y="23"/>
                  </a:lnTo>
                  <a:lnTo>
                    <a:pt x="335" y="12"/>
                  </a:lnTo>
                  <a:lnTo>
                    <a:pt x="351" y="12"/>
                  </a:lnTo>
                  <a:lnTo>
                    <a:pt x="367" y="6"/>
                  </a:lnTo>
                  <a:lnTo>
                    <a:pt x="377" y="23"/>
                  </a:lnTo>
                  <a:lnTo>
                    <a:pt x="374" y="38"/>
                  </a:lnTo>
                  <a:lnTo>
                    <a:pt x="377" y="58"/>
                  </a:lnTo>
                  <a:lnTo>
                    <a:pt x="393" y="64"/>
                  </a:lnTo>
                  <a:lnTo>
                    <a:pt x="407" y="81"/>
                  </a:lnTo>
                  <a:lnTo>
                    <a:pt x="413" y="101"/>
                  </a:lnTo>
                  <a:lnTo>
                    <a:pt x="428" y="123"/>
                  </a:lnTo>
                  <a:lnTo>
                    <a:pt x="428" y="137"/>
                  </a:lnTo>
                  <a:lnTo>
                    <a:pt x="407" y="140"/>
                  </a:lnTo>
                  <a:lnTo>
                    <a:pt x="387" y="149"/>
                  </a:lnTo>
                  <a:lnTo>
                    <a:pt x="367" y="169"/>
                  </a:lnTo>
                  <a:lnTo>
                    <a:pt x="348" y="186"/>
                  </a:lnTo>
                  <a:lnTo>
                    <a:pt x="331" y="198"/>
                  </a:lnTo>
                  <a:lnTo>
                    <a:pt x="315" y="204"/>
                  </a:lnTo>
                  <a:lnTo>
                    <a:pt x="288" y="207"/>
                  </a:lnTo>
                  <a:lnTo>
                    <a:pt x="282" y="221"/>
                  </a:lnTo>
                  <a:lnTo>
                    <a:pt x="285" y="233"/>
                  </a:lnTo>
                  <a:lnTo>
                    <a:pt x="296" y="239"/>
                  </a:lnTo>
                  <a:lnTo>
                    <a:pt x="308" y="247"/>
                  </a:lnTo>
                  <a:lnTo>
                    <a:pt x="318" y="256"/>
                  </a:lnTo>
                  <a:lnTo>
                    <a:pt x="311" y="262"/>
                  </a:lnTo>
                  <a:lnTo>
                    <a:pt x="299" y="275"/>
                  </a:lnTo>
                  <a:lnTo>
                    <a:pt x="285" y="279"/>
                  </a:lnTo>
                  <a:lnTo>
                    <a:pt x="276" y="282"/>
                  </a:lnTo>
                  <a:lnTo>
                    <a:pt x="279" y="295"/>
                  </a:lnTo>
                  <a:lnTo>
                    <a:pt x="273" y="309"/>
                  </a:lnTo>
                  <a:lnTo>
                    <a:pt x="267" y="318"/>
                  </a:lnTo>
                  <a:lnTo>
                    <a:pt x="253" y="318"/>
                  </a:lnTo>
                  <a:lnTo>
                    <a:pt x="241" y="315"/>
                  </a:lnTo>
                  <a:lnTo>
                    <a:pt x="227" y="312"/>
                  </a:lnTo>
                  <a:lnTo>
                    <a:pt x="212" y="312"/>
                  </a:lnTo>
                  <a:lnTo>
                    <a:pt x="206" y="327"/>
                  </a:lnTo>
                  <a:lnTo>
                    <a:pt x="198" y="344"/>
                  </a:lnTo>
                  <a:lnTo>
                    <a:pt x="186" y="364"/>
                  </a:lnTo>
                  <a:lnTo>
                    <a:pt x="175" y="373"/>
                  </a:lnTo>
                  <a:lnTo>
                    <a:pt x="166" y="376"/>
                  </a:lnTo>
                  <a:lnTo>
                    <a:pt x="146" y="382"/>
                  </a:lnTo>
                  <a:lnTo>
                    <a:pt x="127" y="382"/>
                  </a:lnTo>
                  <a:lnTo>
                    <a:pt x="113" y="376"/>
                  </a:lnTo>
                  <a:lnTo>
                    <a:pt x="104" y="370"/>
                  </a:lnTo>
                  <a:lnTo>
                    <a:pt x="90" y="373"/>
                  </a:lnTo>
                  <a:lnTo>
                    <a:pt x="81" y="376"/>
                  </a:lnTo>
                  <a:lnTo>
                    <a:pt x="78" y="370"/>
                  </a:lnTo>
                  <a:lnTo>
                    <a:pt x="69" y="364"/>
                  </a:lnTo>
                  <a:lnTo>
                    <a:pt x="61" y="370"/>
                  </a:lnTo>
                  <a:lnTo>
                    <a:pt x="55" y="376"/>
                  </a:lnTo>
                  <a:lnTo>
                    <a:pt x="46" y="387"/>
                  </a:lnTo>
                  <a:lnTo>
                    <a:pt x="35" y="382"/>
                  </a:lnTo>
                  <a:lnTo>
                    <a:pt x="29" y="370"/>
                  </a:lnTo>
                  <a:lnTo>
                    <a:pt x="26" y="361"/>
                  </a:lnTo>
                  <a:lnTo>
                    <a:pt x="29" y="341"/>
                  </a:lnTo>
                  <a:lnTo>
                    <a:pt x="29" y="318"/>
                  </a:lnTo>
                  <a:lnTo>
                    <a:pt x="32" y="299"/>
                  </a:lnTo>
                  <a:lnTo>
                    <a:pt x="38" y="275"/>
                  </a:lnTo>
                  <a:lnTo>
                    <a:pt x="38" y="262"/>
                  </a:lnTo>
                  <a:lnTo>
                    <a:pt x="38" y="249"/>
                  </a:lnTo>
                  <a:lnTo>
                    <a:pt x="38" y="233"/>
                  </a:lnTo>
                  <a:lnTo>
                    <a:pt x="43" y="204"/>
                  </a:lnTo>
                  <a:lnTo>
                    <a:pt x="49" y="192"/>
                  </a:lnTo>
                  <a:lnTo>
                    <a:pt x="46" y="181"/>
                  </a:lnTo>
                  <a:lnTo>
                    <a:pt x="35" y="172"/>
                  </a:lnTo>
                  <a:lnTo>
                    <a:pt x="23" y="166"/>
                  </a:lnTo>
                  <a:lnTo>
                    <a:pt x="11" y="149"/>
                  </a:lnTo>
                  <a:lnTo>
                    <a:pt x="6" y="143"/>
                  </a:lnTo>
                  <a:lnTo>
                    <a:pt x="0" y="123"/>
                  </a:lnTo>
                  <a:close/>
                </a:path>
              </a:pathLst>
            </a:custGeom>
            <a:solidFill>
              <a:srgbClr val="FFC000"/>
            </a:solidFill>
            <a:ln w="6350">
              <a:solidFill>
                <a:schemeClr val="bg1"/>
              </a:solidFill>
              <a:prstDash val="solid"/>
              <a:round/>
              <a:headEnd/>
              <a:tailEnd/>
            </a:ln>
          </p:spPr>
          <p:txBody>
            <a:bodyPr/>
            <a:lstStyle/>
            <a:p>
              <a:pPr>
                <a:defRPr/>
              </a:pPr>
              <a:endParaRPr lang="it-IT"/>
            </a:p>
          </p:txBody>
        </p:sp>
        <p:sp>
          <p:nvSpPr>
            <p:cNvPr id="33" name="Freeform 103">
              <a:hlinkClick r:id="" action="ppaction://noaction"/>
            </p:cNvPr>
            <p:cNvSpPr>
              <a:spLocks noChangeAspect="1"/>
            </p:cNvSpPr>
            <p:nvPr/>
          </p:nvSpPr>
          <p:spPr bwMode="invGray">
            <a:xfrm>
              <a:off x="8108898" y="3759755"/>
              <a:ext cx="166490" cy="187946"/>
            </a:xfrm>
            <a:custGeom>
              <a:avLst/>
              <a:gdLst>
                <a:gd name="T0" fmla="*/ 99450 w 288"/>
                <a:gd name="T1" fmla="*/ 10192 h 307"/>
                <a:gd name="T2" fmla="*/ 111213 w 288"/>
                <a:gd name="T3" fmla="*/ 0 h 307"/>
                <a:gd name="T4" fmla="*/ 159334 w 288"/>
                <a:gd name="T5" fmla="*/ 13589 h 307"/>
                <a:gd name="T6" fmla="*/ 214941 w 288"/>
                <a:gd name="T7" fmla="*/ 30576 h 307"/>
                <a:gd name="T8" fmla="*/ 295143 w 288"/>
                <a:gd name="T9" fmla="*/ 72477 h 307"/>
                <a:gd name="T10" fmla="*/ 297281 w 288"/>
                <a:gd name="T11" fmla="*/ 95126 h 307"/>
                <a:gd name="T12" fmla="*/ 273756 w 288"/>
                <a:gd name="T13" fmla="*/ 104186 h 307"/>
                <a:gd name="T14" fmla="*/ 261993 w 288"/>
                <a:gd name="T15" fmla="*/ 130232 h 307"/>
                <a:gd name="T16" fmla="*/ 295143 w 288"/>
                <a:gd name="T17" fmla="*/ 175530 h 307"/>
                <a:gd name="T18" fmla="*/ 276964 w 288"/>
                <a:gd name="T19" fmla="*/ 221961 h 307"/>
                <a:gd name="T20" fmla="*/ 283380 w 288"/>
                <a:gd name="T21" fmla="*/ 263861 h 307"/>
                <a:gd name="T22" fmla="*/ 303698 w 288"/>
                <a:gd name="T23" fmla="*/ 300100 h 307"/>
                <a:gd name="T24" fmla="*/ 307975 w 288"/>
                <a:gd name="T25" fmla="*/ 344266 h 307"/>
                <a:gd name="T26" fmla="*/ 280172 w 288"/>
                <a:gd name="T27" fmla="*/ 347663 h 307"/>
                <a:gd name="T28" fmla="*/ 267339 w 288"/>
                <a:gd name="T29" fmla="*/ 315954 h 307"/>
                <a:gd name="T30" fmla="*/ 252368 w 288"/>
                <a:gd name="T31" fmla="*/ 300100 h 307"/>
                <a:gd name="T32" fmla="*/ 227773 w 288"/>
                <a:gd name="T33" fmla="*/ 322749 h 307"/>
                <a:gd name="T34" fmla="*/ 199970 w 288"/>
                <a:gd name="T35" fmla="*/ 325014 h 307"/>
                <a:gd name="T36" fmla="*/ 168959 w 288"/>
                <a:gd name="T37" fmla="*/ 318219 h 307"/>
                <a:gd name="T38" fmla="*/ 152918 w 288"/>
                <a:gd name="T39" fmla="*/ 318219 h 307"/>
                <a:gd name="T40" fmla="*/ 128323 w 288"/>
                <a:gd name="T41" fmla="*/ 296703 h 307"/>
                <a:gd name="T42" fmla="*/ 106936 w 288"/>
                <a:gd name="T43" fmla="*/ 277451 h 307"/>
                <a:gd name="T44" fmla="*/ 71647 w 288"/>
                <a:gd name="T45" fmla="*/ 293305 h 307"/>
                <a:gd name="T46" fmla="*/ 49190 w 288"/>
                <a:gd name="T47" fmla="*/ 280848 h 307"/>
                <a:gd name="T48" fmla="*/ 40636 w 288"/>
                <a:gd name="T49" fmla="*/ 257067 h 307"/>
                <a:gd name="T50" fmla="*/ 31011 w 288"/>
                <a:gd name="T51" fmla="*/ 231020 h 307"/>
                <a:gd name="T52" fmla="*/ 12832 w 288"/>
                <a:gd name="T53" fmla="*/ 208371 h 307"/>
                <a:gd name="T54" fmla="*/ 9624 w 288"/>
                <a:gd name="T55" fmla="*/ 194782 h 307"/>
                <a:gd name="T56" fmla="*/ 3208 w 288"/>
                <a:gd name="T57" fmla="*/ 164206 h 307"/>
                <a:gd name="T58" fmla="*/ 9624 w 288"/>
                <a:gd name="T59" fmla="*/ 134762 h 307"/>
                <a:gd name="T60" fmla="*/ 50260 w 288"/>
                <a:gd name="T61" fmla="*/ 79272 h 307"/>
                <a:gd name="T62" fmla="*/ 57745 w 288"/>
                <a:gd name="T63" fmla="*/ 60020 h 307"/>
                <a:gd name="T64" fmla="*/ 83410 w 288"/>
                <a:gd name="T65" fmla="*/ 39636 h 307"/>
                <a:gd name="T66" fmla="*/ 93034 w 288"/>
                <a:gd name="T67" fmla="*/ 29444 h 30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88"/>
                <a:gd name="T103" fmla="*/ 0 h 307"/>
                <a:gd name="T104" fmla="*/ 288 w 288"/>
                <a:gd name="T105" fmla="*/ 307 h 30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88" h="307">
                  <a:moveTo>
                    <a:pt x="97" y="9"/>
                  </a:moveTo>
                  <a:lnTo>
                    <a:pt x="93" y="9"/>
                  </a:lnTo>
                  <a:lnTo>
                    <a:pt x="97" y="12"/>
                  </a:lnTo>
                  <a:lnTo>
                    <a:pt x="104" y="0"/>
                  </a:lnTo>
                  <a:lnTo>
                    <a:pt x="123" y="3"/>
                  </a:lnTo>
                  <a:lnTo>
                    <a:pt x="149" y="12"/>
                  </a:lnTo>
                  <a:lnTo>
                    <a:pt x="190" y="32"/>
                  </a:lnTo>
                  <a:lnTo>
                    <a:pt x="201" y="27"/>
                  </a:lnTo>
                  <a:lnTo>
                    <a:pt x="256" y="52"/>
                  </a:lnTo>
                  <a:lnTo>
                    <a:pt x="276" y="64"/>
                  </a:lnTo>
                  <a:lnTo>
                    <a:pt x="282" y="73"/>
                  </a:lnTo>
                  <a:lnTo>
                    <a:pt x="278" y="84"/>
                  </a:lnTo>
                  <a:lnTo>
                    <a:pt x="268" y="89"/>
                  </a:lnTo>
                  <a:lnTo>
                    <a:pt x="256" y="92"/>
                  </a:lnTo>
                  <a:lnTo>
                    <a:pt x="242" y="96"/>
                  </a:lnTo>
                  <a:lnTo>
                    <a:pt x="245" y="115"/>
                  </a:lnTo>
                  <a:lnTo>
                    <a:pt x="272" y="139"/>
                  </a:lnTo>
                  <a:lnTo>
                    <a:pt x="276" y="155"/>
                  </a:lnTo>
                  <a:lnTo>
                    <a:pt x="272" y="175"/>
                  </a:lnTo>
                  <a:lnTo>
                    <a:pt x="259" y="196"/>
                  </a:lnTo>
                  <a:lnTo>
                    <a:pt x="252" y="216"/>
                  </a:lnTo>
                  <a:lnTo>
                    <a:pt x="265" y="233"/>
                  </a:lnTo>
                  <a:lnTo>
                    <a:pt x="282" y="254"/>
                  </a:lnTo>
                  <a:lnTo>
                    <a:pt x="284" y="265"/>
                  </a:lnTo>
                  <a:lnTo>
                    <a:pt x="288" y="294"/>
                  </a:lnTo>
                  <a:lnTo>
                    <a:pt x="288" y="304"/>
                  </a:lnTo>
                  <a:lnTo>
                    <a:pt x="278" y="307"/>
                  </a:lnTo>
                  <a:lnTo>
                    <a:pt x="262" y="307"/>
                  </a:lnTo>
                  <a:lnTo>
                    <a:pt x="256" y="297"/>
                  </a:lnTo>
                  <a:lnTo>
                    <a:pt x="250" y="279"/>
                  </a:lnTo>
                  <a:lnTo>
                    <a:pt x="241" y="265"/>
                  </a:lnTo>
                  <a:lnTo>
                    <a:pt x="236" y="265"/>
                  </a:lnTo>
                  <a:lnTo>
                    <a:pt x="227" y="271"/>
                  </a:lnTo>
                  <a:lnTo>
                    <a:pt x="213" y="285"/>
                  </a:lnTo>
                  <a:lnTo>
                    <a:pt x="207" y="287"/>
                  </a:lnTo>
                  <a:lnTo>
                    <a:pt x="187" y="287"/>
                  </a:lnTo>
                  <a:lnTo>
                    <a:pt x="178" y="281"/>
                  </a:lnTo>
                  <a:lnTo>
                    <a:pt x="158" y="281"/>
                  </a:lnTo>
                  <a:lnTo>
                    <a:pt x="149" y="285"/>
                  </a:lnTo>
                  <a:lnTo>
                    <a:pt x="143" y="281"/>
                  </a:lnTo>
                  <a:lnTo>
                    <a:pt x="132" y="274"/>
                  </a:lnTo>
                  <a:lnTo>
                    <a:pt x="120" y="262"/>
                  </a:lnTo>
                  <a:lnTo>
                    <a:pt x="110" y="248"/>
                  </a:lnTo>
                  <a:lnTo>
                    <a:pt x="100" y="245"/>
                  </a:lnTo>
                  <a:lnTo>
                    <a:pt x="80" y="254"/>
                  </a:lnTo>
                  <a:lnTo>
                    <a:pt x="67" y="259"/>
                  </a:lnTo>
                  <a:lnTo>
                    <a:pt x="58" y="259"/>
                  </a:lnTo>
                  <a:lnTo>
                    <a:pt x="46" y="248"/>
                  </a:lnTo>
                  <a:lnTo>
                    <a:pt x="38" y="236"/>
                  </a:lnTo>
                  <a:lnTo>
                    <a:pt x="38" y="227"/>
                  </a:lnTo>
                  <a:lnTo>
                    <a:pt x="38" y="213"/>
                  </a:lnTo>
                  <a:lnTo>
                    <a:pt x="29" y="204"/>
                  </a:lnTo>
                  <a:lnTo>
                    <a:pt x="21" y="190"/>
                  </a:lnTo>
                  <a:lnTo>
                    <a:pt x="12" y="184"/>
                  </a:lnTo>
                  <a:lnTo>
                    <a:pt x="6" y="184"/>
                  </a:lnTo>
                  <a:lnTo>
                    <a:pt x="9" y="172"/>
                  </a:lnTo>
                  <a:lnTo>
                    <a:pt x="6" y="161"/>
                  </a:lnTo>
                  <a:lnTo>
                    <a:pt x="3" y="145"/>
                  </a:lnTo>
                  <a:lnTo>
                    <a:pt x="0" y="132"/>
                  </a:lnTo>
                  <a:lnTo>
                    <a:pt x="9" y="119"/>
                  </a:lnTo>
                  <a:lnTo>
                    <a:pt x="29" y="96"/>
                  </a:lnTo>
                  <a:lnTo>
                    <a:pt x="47" y="70"/>
                  </a:lnTo>
                  <a:lnTo>
                    <a:pt x="54" y="67"/>
                  </a:lnTo>
                  <a:lnTo>
                    <a:pt x="54" y="53"/>
                  </a:lnTo>
                  <a:lnTo>
                    <a:pt x="64" y="44"/>
                  </a:lnTo>
                  <a:lnTo>
                    <a:pt x="78" y="35"/>
                  </a:lnTo>
                  <a:lnTo>
                    <a:pt x="93" y="32"/>
                  </a:lnTo>
                  <a:lnTo>
                    <a:pt x="87" y="26"/>
                  </a:lnTo>
                  <a:lnTo>
                    <a:pt x="97" y="9"/>
                  </a:lnTo>
                  <a:close/>
                </a:path>
              </a:pathLst>
            </a:custGeom>
            <a:solidFill>
              <a:srgbClr val="FFC000"/>
            </a:solidFill>
            <a:ln w="6350">
              <a:solidFill>
                <a:schemeClr val="bg1"/>
              </a:solidFill>
              <a:prstDash val="solid"/>
              <a:round/>
              <a:headEnd/>
              <a:tailEnd/>
            </a:ln>
          </p:spPr>
          <p:txBody>
            <a:bodyPr/>
            <a:lstStyle/>
            <a:p>
              <a:pPr>
                <a:defRPr/>
              </a:pPr>
              <a:endParaRPr lang="it-IT"/>
            </a:p>
          </p:txBody>
        </p:sp>
        <p:sp>
          <p:nvSpPr>
            <p:cNvPr id="34" name="Freeform 104">
              <a:hlinkClick r:id="" action="ppaction://noaction"/>
            </p:cNvPr>
            <p:cNvSpPr>
              <a:spLocks noChangeAspect="1"/>
            </p:cNvSpPr>
            <p:nvPr/>
          </p:nvSpPr>
          <p:spPr bwMode="invGray">
            <a:xfrm>
              <a:off x="7912371" y="3746757"/>
              <a:ext cx="278056" cy="333839"/>
            </a:xfrm>
            <a:custGeom>
              <a:avLst/>
              <a:gdLst>
                <a:gd name="T0" fmla="*/ 435383 w 482"/>
                <a:gd name="T1" fmla="*/ 5655 h 546"/>
                <a:gd name="T2" fmla="*/ 477001 w 482"/>
                <a:gd name="T3" fmla="*/ 32800 h 546"/>
                <a:gd name="T4" fmla="*/ 458860 w 482"/>
                <a:gd name="T5" fmla="*/ 65599 h 546"/>
                <a:gd name="T6" fmla="*/ 421511 w 482"/>
                <a:gd name="T7" fmla="*/ 95006 h 546"/>
                <a:gd name="T8" fmla="*/ 410840 w 482"/>
                <a:gd name="T9" fmla="*/ 114233 h 546"/>
                <a:gd name="T10" fmla="*/ 379893 w 482"/>
                <a:gd name="T11" fmla="*/ 154950 h 546"/>
                <a:gd name="T12" fmla="*/ 364954 w 482"/>
                <a:gd name="T13" fmla="*/ 199060 h 546"/>
                <a:gd name="T14" fmla="*/ 364954 w 482"/>
                <a:gd name="T15" fmla="*/ 239776 h 546"/>
                <a:gd name="T16" fmla="*/ 401236 w 482"/>
                <a:gd name="T17" fmla="*/ 272576 h 546"/>
                <a:gd name="T18" fmla="*/ 407638 w 482"/>
                <a:gd name="T19" fmla="*/ 308769 h 546"/>
                <a:gd name="T20" fmla="*/ 441786 w 482"/>
                <a:gd name="T21" fmla="*/ 322341 h 546"/>
                <a:gd name="T22" fmla="*/ 480202 w 482"/>
                <a:gd name="T23" fmla="*/ 315555 h 546"/>
                <a:gd name="T24" fmla="*/ 514350 w 482"/>
                <a:gd name="T25" fmla="*/ 359664 h 546"/>
                <a:gd name="T26" fmla="*/ 449256 w 482"/>
                <a:gd name="T27" fmla="*/ 378892 h 546"/>
                <a:gd name="T28" fmla="*/ 348947 w 482"/>
                <a:gd name="T29" fmla="*/ 418477 h 546"/>
                <a:gd name="T30" fmla="*/ 337209 w 482"/>
                <a:gd name="T31" fmla="*/ 470504 h 546"/>
                <a:gd name="T32" fmla="*/ 342544 w 482"/>
                <a:gd name="T33" fmla="*/ 546283 h 546"/>
                <a:gd name="T34" fmla="*/ 364954 w 482"/>
                <a:gd name="T35" fmla="*/ 602834 h 546"/>
                <a:gd name="T36" fmla="*/ 329739 w 482"/>
                <a:gd name="T37" fmla="*/ 613013 h 546"/>
                <a:gd name="T38" fmla="*/ 303061 w 482"/>
                <a:gd name="T39" fmla="*/ 573427 h 546"/>
                <a:gd name="T40" fmla="*/ 245437 w 482"/>
                <a:gd name="T41" fmla="*/ 568903 h 546"/>
                <a:gd name="T42" fmla="*/ 211289 w 482"/>
                <a:gd name="T43" fmla="*/ 573427 h 546"/>
                <a:gd name="T44" fmla="*/ 168604 w 482"/>
                <a:gd name="T45" fmla="*/ 573427 h 546"/>
                <a:gd name="T46" fmla="*/ 142994 w 482"/>
                <a:gd name="T47" fmla="*/ 562117 h 546"/>
                <a:gd name="T48" fmla="*/ 110980 w 482"/>
                <a:gd name="T49" fmla="*/ 539497 h 546"/>
                <a:gd name="T50" fmla="*/ 68295 w 482"/>
                <a:gd name="T51" fmla="*/ 493125 h 546"/>
                <a:gd name="T52" fmla="*/ 40550 w 482"/>
                <a:gd name="T53" fmla="*/ 463718 h 546"/>
                <a:gd name="T54" fmla="*/ 39483 w 482"/>
                <a:gd name="T55" fmla="*/ 434312 h 546"/>
                <a:gd name="T56" fmla="*/ 11738 w 482"/>
                <a:gd name="T57" fmla="*/ 427526 h 546"/>
                <a:gd name="T58" fmla="*/ 5336 w 482"/>
                <a:gd name="T59" fmla="*/ 382285 h 546"/>
                <a:gd name="T60" fmla="*/ 27745 w 482"/>
                <a:gd name="T61" fmla="*/ 350616 h 546"/>
                <a:gd name="T62" fmla="*/ 34148 w 482"/>
                <a:gd name="T63" fmla="*/ 315555 h 546"/>
                <a:gd name="T64" fmla="*/ 39483 w 482"/>
                <a:gd name="T65" fmla="*/ 282755 h 546"/>
                <a:gd name="T66" fmla="*/ 76832 w 482"/>
                <a:gd name="T67" fmla="*/ 286148 h 546"/>
                <a:gd name="T68" fmla="*/ 134457 w 482"/>
                <a:gd name="T69" fmla="*/ 272576 h 546"/>
                <a:gd name="T70" fmla="*/ 167537 w 482"/>
                <a:gd name="T71" fmla="*/ 223942 h 546"/>
                <a:gd name="T72" fmla="*/ 199551 w 482"/>
                <a:gd name="T73" fmla="*/ 210370 h 546"/>
                <a:gd name="T74" fmla="*/ 232631 w 482"/>
                <a:gd name="T75" fmla="*/ 213763 h 546"/>
                <a:gd name="T76" fmla="*/ 245437 w 482"/>
                <a:gd name="T77" fmla="*/ 169653 h 546"/>
                <a:gd name="T78" fmla="*/ 287054 w 482"/>
                <a:gd name="T79" fmla="*/ 143640 h 546"/>
                <a:gd name="T80" fmla="*/ 262511 w 482"/>
                <a:gd name="T81" fmla="*/ 124412 h 546"/>
                <a:gd name="T82" fmla="*/ 251839 w 482"/>
                <a:gd name="T83" fmla="*/ 107447 h 546"/>
                <a:gd name="T84" fmla="*/ 251839 w 482"/>
                <a:gd name="T85" fmla="*/ 88220 h 546"/>
                <a:gd name="T86" fmla="*/ 287054 w 482"/>
                <a:gd name="T87" fmla="*/ 81433 h 546"/>
                <a:gd name="T88" fmla="*/ 318001 w 482"/>
                <a:gd name="T89" fmla="*/ 62206 h 546"/>
                <a:gd name="T90" fmla="*/ 352148 w 482"/>
                <a:gd name="T91" fmla="*/ 29407 h 546"/>
                <a:gd name="T92" fmla="*/ 383095 w 482"/>
                <a:gd name="T93" fmla="*/ 15834 h 54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82"/>
                <a:gd name="T142" fmla="*/ 0 h 546"/>
                <a:gd name="T143" fmla="*/ 482 w 482"/>
                <a:gd name="T144" fmla="*/ 546 h 54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82" h="546">
                  <a:moveTo>
                    <a:pt x="376" y="6"/>
                  </a:moveTo>
                  <a:lnTo>
                    <a:pt x="395" y="0"/>
                  </a:lnTo>
                  <a:lnTo>
                    <a:pt x="408" y="5"/>
                  </a:lnTo>
                  <a:lnTo>
                    <a:pt x="427" y="14"/>
                  </a:lnTo>
                  <a:lnTo>
                    <a:pt x="447" y="23"/>
                  </a:lnTo>
                  <a:lnTo>
                    <a:pt x="447" y="29"/>
                  </a:lnTo>
                  <a:lnTo>
                    <a:pt x="441" y="37"/>
                  </a:lnTo>
                  <a:lnTo>
                    <a:pt x="427" y="52"/>
                  </a:lnTo>
                  <a:lnTo>
                    <a:pt x="430" y="58"/>
                  </a:lnTo>
                  <a:lnTo>
                    <a:pt x="418" y="63"/>
                  </a:lnTo>
                  <a:lnTo>
                    <a:pt x="408" y="72"/>
                  </a:lnTo>
                  <a:lnTo>
                    <a:pt x="395" y="84"/>
                  </a:lnTo>
                  <a:lnTo>
                    <a:pt x="391" y="92"/>
                  </a:lnTo>
                  <a:lnTo>
                    <a:pt x="395" y="98"/>
                  </a:lnTo>
                  <a:lnTo>
                    <a:pt x="385" y="101"/>
                  </a:lnTo>
                  <a:lnTo>
                    <a:pt x="379" y="114"/>
                  </a:lnTo>
                  <a:lnTo>
                    <a:pt x="368" y="123"/>
                  </a:lnTo>
                  <a:lnTo>
                    <a:pt x="356" y="137"/>
                  </a:lnTo>
                  <a:lnTo>
                    <a:pt x="347" y="150"/>
                  </a:lnTo>
                  <a:lnTo>
                    <a:pt x="341" y="160"/>
                  </a:lnTo>
                  <a:lnTo>
                    <a:pt x="342" y="176"/>
                  </a:lnTo>
                  <a:lnTo>
                    <a:pt x="350" y="189"/>
                  </a:lnTo>
                  <a:lnTo>
                    <a:pt x="347" y="198"/>
                  </a:lnTo>
                  <a:lnTo>
                    <a:pt x="342" y="212"/>
                  </a:lnTo>
                  <a:lnTo>
                    <a:pt x="359" y="221"/>
                  </a:lnTo>
                  <a:lnTo>
                    <a:pt x="368" y="233"/>
                  </a:lnTo>
                  <a:lnTo>
                    <a:pt x="376" y="241"/>
                  </a:lnTo>
                  <a:lnTo>
                    <a:pt x="379" y="247"/>
                  </a:lnTo>
                  <a:lnTo>
                    <a:pt x="376" y="259"/>
                  </a:lnTo>
                  <a:lnTo>
                    <a:pt x="382" y="273"/>
                  </a:lnTo>
                  <a:lnTo>
                    <a:pt x="388" y="285"/>
                  </a:lnTo>
                  <a:lnTo>
                    <a:pt x="398" y="292"/>
                  </a:lnTo>
                  <a:lnTo>
                    <a:pt x="414" y="285"/>
                  </a:lnTo>
                  <a:lnTo>
                    <a:pt x="427" y="279"/>
                  </a:lnTo>
                  <a:lnTo>
                    <a:pt x="438" y="273"/>
                  </a:lnTo>
                  <a:lnTo>
                    <a:pt x="450" y="279"/>
                  </a:lnTo>
                  <a:lnTo>
                    <a:pt x="461" y="292"/>
                  </a:lnTo>
                  <a:lnTo>
                    <a:pt x="473" y="305"/>
                  </a:lnTo>
                  <a:lnTo>
                    <a:pt x="482" y="318"/>
                  </a:lnTo>
                  <a:lnTo>
                    <a:pt x="467" y="325"/>
                  </a:lnTo>
                  <a:lnTo>
                    <a:pt x="438" y="328"/>
                  </a:lnTo>
                  <a:lnTo>
                    <a:pt x="421" y="335"/>
                  </a:lnTo>
                  <a:lnTo>
                    <a:pt x="379" y="344"/>
                  </a:lnTo>
                  <a:lnTo>
                    <a:pt x="350" y="358"/>
                  </a:lnTo>
                  <a:lnTo>
                    <a:pt x="327" y="370"/>
                  </a:lnTo>
                  <a:lnTo>
                    <a:pt x="316" y="378"/>
                  </a:lnTo>
                  <a:lnTo>
                    <a:pt x="316" y="393"/>
                  </a:lnTo>
                  <a:lnTo>
                    <a:pt x="316" y="416"/>
                  </a:lnTo>
                  <a:lnTo>
                    <a:pt x="309" y="459"/>
                  </a:lnTo>
                  <a:lnTo>
                    <a:pt x="304" y="471"/>
                  </a:lnTo>
                  <a:lnTo>
                    <a:pt x="321" y="483"/>
                  </a:lnTo>
                  <a:lnTo>
                    <a:pt x="342" y="507"/>
                  </a:lnTo>
                  <a:lnTo>
                    <a:pt x="347" y="520"/>
                  </a:lnTo>
                  <a:lnTo>
                    <a:pt x="342" y="533"/>
                  </a:lnTo>
                  <a:lnTo>
                    <a:pt x="327" y="540"/>
                  </a:lnTo>
                  <a:lnTo>
                    <a:pt x="309" y="546"/>
                  </a:lnTo>
                  <a:lnTo>
                    <a:pt x="309" y="542"/>
                  </a:lnTo>
                  <a:lnTo>
                    <a:pt x="298" y="530"/>
                  </a:lnTo>
                  <a:lnTo>
                    <a:pt x="292" y="514"/>
                  </a:lnTo>
                  <a:lnTo>
                    <a:pt x="284" y="507"/>
                  </a:lnTo>
                  <a:lnTo>
                    <a:pt x="266" y="500"/>
                  </a:lnTo>
                  <a:lnTo>
                    <a:pt x="246" y="497"/>
                  </a:lnTo>
                  <a:lnTo>
                    <a:pt x="230" y="503"/>
                  </a:lnTo>
                  <a:lnTo>
                    <a:pt x="224" y="514"/>
                  </a:lnTo>
                  <a:lnTo>
                    <a:pt x="210" y="517"/>
                  </a:lnTo>
                  <a:lnTo>
                    <a:pt x="198" y="507"/>
                  </a:lnTo>
                  <a:lnTo>
                    <a:pt x="184" y="507"/>
                  </a:lnTo>
                  <a:lnTo>
                    <a:pt x="169" y="510"/>
                  </a:lnTo>
                  <a:lnTo>
                    <a:pt x="158" y="507"/>
                  </a:lnTo>
                  <a:lnTo>
                    <a:pt x="146" y="503"/>
                  </a:lnTo>
                  <a:lnTo>
                    <a:pt x="137" y="500"/>
                  </a:lnTo>
                  <a:lnTo>
                    <a:pt x="134" y="497"/>
                  </a:lnTo>
                  <a:lnTo>
                    <a:pt x="123" y="494"/>
                  </a:lnTo>
                  <a:lnTo>
                    <a:pt x="110" y="488"/>
                  </a:lnTo>
                  <a:lnTo>
                    <a:pt x="104" y="477"/>
                  </a:lnTo>
                  <a:lnTo>
                    <a:pt x="87" y="459"/>
                  </a:lnTo>
                  <a:lnTo>
                    <a:pt x="78" y="448"/>
                  </a:lnTo>
                  <a:lnTo>
                    <a:pt x="64" y="436"/>
                  </a:lnTo>
                  <a:lnTo>
                    <a:pt x="55" y="428"/>
                  </a:lnTo>
                  <a:lnTo>
                    <a:pt x="46" y="419"/>
                  </a:lnTo>
                  <a:lnTo>
                    <a:pt x="38" y="410"/>
                  </a:lnTo>
                  <a:lnTo>
                    <a:pt x="38" y="402"/>
                  </a:lnTo>
                  <a:lnTo>
                    <a:pt x="37" y="387"/>
                  </a:lnTo>
                  <a:lnTo>
                    <a:pt x="37" y="384"/>
                  </a:lnTo>
                  <a:lnTo>
                    <a:pt x="29" y="381"/>
                  </a:lnTo>
                  <a:lnTo>
                    <a:pt x="20" y="387"/>
                  </a:lnTo>
                  <a:lnTo>
                    <a:pt x="11" y="378"/>
                  </a:lnTo>
                  <a:lnTo>
                    <a:pt x="6" y="364"/>
                  </a:lnTo>
                  <a:lnTo>
                    <a:pt x="0" y="351"/>
                  </a:lnTo>
                  <a:lnTo>
                    <a:pt x="5" y="338"/>
                  </a:lnTo>
                  <a:lnTo>
                    <a:pt x="6" y="328"/>
                  </a:lnTo>
                  <a:lnTo>
                    <a:pt x="17" y="318"/>
                  </a:lnTo>
                  <a:lnTo>
                    <a:pt x="26" y="310"/>
                  </a:lnTo>
                  <a:lnTo>
                    <a:pt x="38" y="299"/>
                  </a:lnTo>
                  <a:lnTo>
                    <a:pt x="37" y="290"/>
                  </a:lnTo>
                  <a:lnTo>
                    <a:pt x="32" y="279"/>
                  </a:lnTo>
                  <a:lnTo>
                    <a:pt x="32" y="267"/>
                  </a:lnTo>
                  <a:lnTo>
                    <a:pt x="32" y="258"/>
                  </a:lnTo>
                  <a:lnTo>
                    <a:pt x="37" y="250"/>
                  </a:lnTo>
                  <a:lnTo>
                    <a:pt x="52" y="238"/>
                  </a:lnTo>
                  <a:lnTo>
                    <a:pt x="64" y="250"/>
                  </a:lnTo>
                  <a:lnTo>
                    <a:pt x="72" y="253"/>
                  </a:lnTo>
                  <a:lnTo>
                    <a:pt x="91" y="253"/>
                  </a:lnTo>
                  <a:lnTo>
                    <a:pt x="117" y="247"/>
                  </a:lnTo>
                  <a:lnTo>
                    <a:pt x="126" y="241"/>
                  </a:lnTo>
                  <a:lnTo>
                    <a:pt x="137" y="232"/>
                  </a:lnTo>
                  <a:lnTo>
                    <a:pt x="146" y="218"/>
                  </a:lnTo>
                  <a:lnTo>
                    <a:pt x="157" y="198"/>
                  </a:lnTo>
                  <a:lnTo>
                    <a:pt x="158" y="183"/>
                  </a:lnTo>
                  <a:lnTo>
                    <a:pt x="178" y="180"/>
                  </a:lnTo>
                  <a:lnTo>
                    <a:pt x="187" y="186"/>
                  </a:lnTo>
                  <a:lnTo>
                    <a:pt x="201" y="189"/>
                  </a:lnTo>
                  <a:lnTo>
                    <a:pt x="210" y="189"/>
                  </a:lnTo>
                  <a:lnTo>
                    <a:pt x="218" y="189"/>
                  </a:lnTo>
                  <a:lnTo>
                    <a:pt x="230" y="163"/>
                  </a:lnTo>
                  <a:lnTo>
                    <a:pt x="224" y="157"/>
                  </a:lnTo>
                  <a:lnTo>
                    <a:pt x="230" y="150"/>
                  </a:lnTo>
                  <a:lnTo>
                    <a:pt x="236" y="150"/>
                  </a:lnTo>
                  <a:lnTo>
                    <a:pt x="243" y="150"/>
                  </a:lnTo>
                  <a:lnTo>
                    <a:pt x="269" y="127"/>
                  </a:lnTo>
                  <a:lnTo>
                    <a:pt x="266" y="123"/>
                  </a:lnTo>
                  <a:lnTo>
                    <a:pt x="259" y="118"/>
                  </a:lnTo>
                  <a:lnTo>
                    <a:pt x="246" y="110"/>
                  </a:lnTo>
                  <a:lnTo>
                    <a:pt x="239" y="104"/>
                  </a:lnTo>
                  <a:lnTo>
                    <a:pt x="236" y="101"/>
                  </a:lnTo>
                  <a:lnTo>
                    <a:pt x="236" y="95"/>
                  </a:lnTo>
                  <a:lnTo>
                    <a:pt x="233" y="92"/>
                  </a:lnTo>
                  <a:lnTo>
                    <a:pt x="233" y="81"/>
                  </a:lnTo>
                  <a:lnTo>
                    <a:pt x="236" y="78"/>
                  </a:lnTo>
                  <a:lnTo>
                    <a:pt x="243" y="78"/>
                  </a:lnTo>
                  <a:lnTo>
                    <a:pt x="259" y="72"/>
                  </a:lnTo>
                  <a:lnTo>
                    <a:pt x="269" y="72"/>
                  </a:lnTo>
                  <a:lnTo>
                    <a:pt x="282" y="69"/>
                  </a:lnTo>
                  <a:lnTo>
                    <a:pt x="289" y="63"/>
                  </a:lnTo>
                  <a:lnTo>
                    <a:pt x="298" y="55"/>
                  </a:lnTo>
                  <a:lnTo>
                    <a:pt x="309" y="46"/>
                  </a:lnTo>
                  <a:lnTo>
                    <a:pt x="321" y="37"/>
                  </a:lnTo>
                  <a:lnTo>
                    <a:pt x="330" y="26"/>
                  </a:lnTo>
                  <a:lnTo>
                    <a:pt x="336" y="20"/>
                  </a:lnTo>
                  <a:lnTo>
                    <a:pt x="347" y="14"/>
                  </a:lnTo>
                  <a:lnTo>
                    <a:pt x="359" y="14"/>
                  </a:lnTo>
                  <a:lnTo>
                    <a:pt x="376" y="6"/>
                  </a:lnTo>
                  <a:close/>
                </a:path>
              </a:pathLst>
            </a:custGeom>
            <a:solidFill>
              <a:srgbClr val="FFC000"/>
            </a:solidFill>
            <a:ln w="6350">
              <a:solidFill>
                <a:schemeClr val="bg1"/>
              </a:solidFill>
              <a:prstDash val="solid"/>
              <a:round/>
              <a:headEnd/>
              <a:tailEnd/>
            </a:ln>
          </p:spPr>
          <p:txBody>
            <a:bodyPr/>
            <a:lstStyle/>
            <a:p>
              <a:pPr>
                <a:defRPr/>
              </a:pPr>
              <a:endParaRPr lang="it-IT"/>
            </a:p>
          </p:txBody>
        </p:sp>
        <p:sp>
          <p:nvSpPr>
            <p:cNvPr id="35" name="Freeform 105">
              <a:hlinkClick r:id="" action="ppaction://noaction"/>
            </p:cNvPr>
            <p:cNvSpPr>
              <a:spLocks noChangeAspect="1"/>
            </p:cNvSpPr>
            <p:nvPr/>
          </p:nvSpPr>
          <p:spPr bwMode="invGray">
            <a:xfrm>
              <a:off x="7672075" y="3749331"/>
              <a:ext cx="314959" cy="334697"/>
            </a:xfrm>
            <a:custGeom>
              <a:avLst/>
              <a:gdLst>
                <a:gd name="T0" fmla="*/ 114822 w 548"/>
                <a:gd name="T1" fmla="*/ 125653 h 542"/>
                <a:gd name="T2" fmla="*/ 108443 w 548"/>
                <a:gd name="T3" fmla="*/ 166775 h 542"/>
                <a:gd name="T4" fmla="*/ 118011 w 548"/>
                <a:gd name="T5" fmla="*/ 207898 h 542"/>
                <a:gd name="T6" fmla="*/ 161601 w 548"/>
                <a:gd name="T7" fmla="*/ 158779 h 542"/>
                <a:gd name="T8" fmla="*/ 200938 w 548"/>
                <a:gd name="T9" fmla="*/ 118799 h 542"/>
                <a:gd name="T10" fmla="*/ 224327 w 548"/>
                <a:gd name="T11" fmla="*/ 26273 h 542"/>
                <a:gd name="T12" fmla="*/ 255159 w 548"/>
                <a:gd name="T13" fmla="*/ 42265 h 542"/>
                <a:gd name="T14" fmla="*/ 282801 w 548"/>
                <a:gd name="T15" fmla="*/ 95953 h 542"/>
                <a:gd name="T16" fmla="*/ 328517 w 548"/>
                <a:gd name="T17" fmla="*/ 82245 h 542"/>
                <a:gd name="T18" fmla="*/ 350844 w 548"/>
                <a:gd name="T19" fmla="*/ 59399 h 542"/>
                <a:gd name="T20" fmla="*/ 396560 w 548"/>
                <a:gd name="T21" fmla="*/ 0 h 542"/>
                <a:gd name="T22" fmla="*/ 439086 w 548"/>
                <a:gd name="T23" fmla="*/ 49119 h 542"/>
                <a:gd name="T24" fmla="*/ 462476 w 548"/>
                <a:gd name="T25" fmla="*/ 92526 h 542"/>
                <a:gd name="T26" fmla="*/ 456097 w 548"/>
                <a:gd name="T27" fmla="*/ 171345 h 542"/>
                <a:gd name="T28" fmla="*/ 447591 w 548"/>
                <a:gd name="T29" fmla="*/ 252448 h 542"/>
                <a:gd name="T30" fmla="*/ 465665 w 548"/>
                <a:gd name="T31" fmla="*/ 308420 h 542"/>
                <a:gd name="T32" fmla="*/ 508192 w 548"/>
                <a:gd name="T33" fmla="*/ 285574 h 542"/>
                <a:gd name="T34" fmla="*/ 509255 w 548"/>
                <a:gd name="T35" fmla="*/ 351827 h 542"/>
                <a:gd name="T36" fmla="*/ 474170 w 548"/>
                <a:gd name="T37" fmla="*/ 397519 h 542"/>
                <a:gd name="T38" fmla="*/ 490118 w 548"/>
                <a:gd name="T39" fmla="*/ 452350 h 542"/>
                <a:gd name="T40" fmla="*/ 508192 w 548"/>
                <a:gd name="T41" fmla="*/ 455776 h 542"/>
                <a:gd name="T42" fmla="*/ 536897 w 548"/>
                <a:gd name="T43" fmla="*/ 508322 h 542"/>
                <a:gd name="T44" fmla="*/ 571981 w 548"/>
                <a:gd name="T45" fmla="*/ 548302 h 542"/>
                <a:gd name="T46" fmla="*/ 520949 w 548"/>
                <a:gd name="T47" fmla="*/ 564295 h 542"/>
                <a:gd name="T48" fmla="*/ 459286 w 548"/>
                <a:gd name="T49" fmla="*/ 544876 h 542"/>
                <a:gd name="T50" fmla="*/ 421012 w 548"/>
                <a:gd name="T51" fmla="*/ 555156 h 542"/>
                <a:gd name="T52" fmla="*/ 383802 w 548"/>
                <a:gd name="T53" fmla="*/ 544876 h 542"/>
                <a:gd name="T54" fmla="*/ 313633 w 548"/>
                <a:gd name="T55" fmla="*/ 504895 h 542"/>
                <a:gd name="T56" fmla="*/ 273233 w 548"/>
                <a:gd name="T57" fmla="*/ 492330 h 542"/>
                <a:gd name="T58" fmla="*/ 228580 w 548"/>
                <a:gd name="T59" fmla="*/ 471769 h 542"/>
                <a:gd name="T60" fmla="*/ 200938 w 548"/>
                <a:gd name="T61" fmla="*/ 485476 h 542"/>
                <a:gd name="T62" fmla="*/ 194559 w 548"/>
                <a:gd name="T63" fmla="*/ 538022 h 542"/>
                <a:gd name="T64" fmla="*/ 170106 w 548"/>
                <a:gd name="T65" fmla="*/ 596279 h 542"/>
                <a:gd name="T66" fmla="*/ 148843 w 548"/>
                <a:gd name="T67" fmla="*/ 612271 h 542"/>
                <a:gd name="T68" fmla="*/ 90369 w 548"/>
                <a:gd name="T69" fmla="*/ 508322 h 542"/>
                <a:gd name="T70" fmla="*/ 48905 w 548"/>
                <a:gd name="T71" fmla="*/ 475195 h 542"/>
                <a:gd name="T72" fmla="*/ 21263 w 548"/>
                <a:gd name="T73" fmla="*/ 466057 h 542"/>
                <a:gd name="T74" fmla="*/ 13821 w 548"/>
                <a:gd name="T75" fmla="*/ 412369 h 542"/>
                <a:gd name="T76" fmla="*/ 6379 w 548"/>
                <a:gd name="T77" fmla="*/ 389523 h 542"/>
                <a:gd name="T78" fmla="*/ 41463 w 548"/>
                <a:gd name="T79" fmla="*/ 374673 h 542"/>
                <a:gd name="T80" fmla="*/ 76548 w 548"/>
                <a:gd name="T81" fmla="*/ 363250 h 542"/>
                <a:gd name="T82" fmla="*/ 48905 w 548"/>
                <a:gd name="T83" fmla="*/ 315274 h 542"/>
                <a:gd name="T84" fmla="*/ 24453 w 548"/>
                <a:gd name="T85" fmla="*/ 252448 h 542"/>
                <a:gd name="T86" fmla="*/ 24453 w 548"/>
                <a:gd name="T87" fmla="*/ 203329 h 542"/>
                <a:gd name="T88" fmla="*/ 24453 w 548"/>
                <a:gd name="T89" fmla="*/ 178198 h 542"/>
                <a:gd name="T90" fmla="*/ 62727 w 548"/>
                <a:gd name="T91" fmla="*/ 158779 h 542"/>
                <a:gd name="T92" fmla="*/ 73358 w 548"/>
                <a:gd name="T93" fmla="*/ 111945 h 54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48"/>
                <a:gd name="T142" fmla="*/ 0 h 542"/>
                <a:gd name="T143" fmla="*/ 548 w 548"/>
                <a:gd name="T144" fmla="*/ 542 h 54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48" h="542">
                  <a:moveTo>
                    <a:pt x="69" y="98"/>
                  </a:moveTo>
                  <a:lnTo>
                    <a:pt x="91" y="98"/>
                  </a:lnTo>
                  <a:lnTo>
                    <a:pt x="108" y="110"/>
                  </a:lnTo>
                  <a:lnTo>
                    <a:pt x="108" y="120"/>
                  </a:lnTo>
                  <a:lnTo>
                    <a:pt x="108" y="133"/>
                  </a:lnTo>
                  <a:lnTo>
                    <a:pt x="102" y="146"/>
                  </a:lnTo>
                  <a:lnTo>
                    <a:pt x="91" y="150"/>
                  </a:lnTo>
                  <a:lnTo>
                    <a:pt x="99" y="169"/>
                  </a:lnTo>
                  <a:lnTo>
                    <a:pt x="111" y="182"/>
                  </a:lnTo>
                  <a:lnTo>
                    <a:pt x="128" y="166"/>
                  </a:lnTo>
                  <a:lnTo>
                    <a:pt x="137" y="156"/>
                  </a:lnTo>
                  <a:lnTo>
                    <a:pt x="152" y="139"/>
                  </a:lnTo>
                  <a:lnTo>
                    <a:pt x="152" y="124"/>
                  </a:lnTo>
                  <a:lnTo>
                    <a:pt x="166" y="116"/>
                  </a:lnTo>
                  <a:lnTo>
                    <a:pt x="189" y="104"/>
                  </a:lnTo>
                  <a:lnTo>
                    <a:pt x="204" y="81"/>
                  </a:lnTo>
                  <a:lnTo>
                    <a:pt x="209" y="72"/>
                  </a:lnTo>
                  <a:lnTo>
                    <a:pt x="211" y="23"/>
                  </a:lnTo>
                  <a:lnTo>
                    <a:pt x="224" y="17"/>
                  </a:lnTo>
                  <a:lnTo>
                    <a:pt x="240" y="20"/>
                  </a:lnTo>
                  <a:lnTo>
                    <a:pt x="240" y="37"/>
                  </a:lnTo>
                  <a:lnTo>
                    <a:pt x="237" y="63"/>
                  </a:lnTo>
                  <a:lnTo>
                    <a:pt x="254" y="75"/>
                  </a:lnTo>
                  <a:lnTo>
                    <a:pt x="266" y="84"/>
                  </a:lnTo>
                  <a:lnTo>
                    <a:pt x="269" y="95"/>
                  </a:lnTo>
                  <a:lnTo>
                    <a:pt x="283" y="101"/>
                  </a:lnTo>
                  <a:lnTo>
                    <a:pt x="309" y="72"/>
                  </a:lnTo>
                  <a:lnTo>
                    <a:pt x="324" y="78"/>
                  </a:lnTo>
                  <a:lnTo>
                    <a:pt x="335" y="64"/>
                  </a:lnTo>
                  <a:lnTo>
                    <a:pt x="330" y="52"/>
                  </a:lnTo>
                  <a:lnTo>
                    <a:pt x="347" y="20"/>
                  </a:lnTo>
                  <a:lnTo>
                    <a:pt x="356" y="4"/>
                  </a:lnTo>
                  <a:lnTo>
                    <a:pt x="373" y="0"/>
                  </a:lnTo>
                  <a:lnTo>
                    <a:pt x="389" y="4"/>
                  </a:lnTo>
                  <a:lnTo>
                    <a:pt x="399" y="26"/>
                  </a:lnTo>
                  <a:lnTo>
                    <a:pt x="413" y="43"/>
                  </a:lnTo>
                  <a:lnTo>
                    <a:pt x="432" y="55"/>
                  </a:lnTo>
                  <a:lnTo>
                    <a:pt x="438" y="64"/>
                  </a:lnTo>
                  <a:lnTo>
                    <a:pt x="435" y="81"/>
                  </a:lnTo>
                  <a:lnTo>
                    <a:pt x="435" y="113"/>
                  </a:lnTo>
                  <a:lnTo>
                    <a:pt x="435" y="130"/>
                  </a:lnTo>
                  <a:lnTo>
                    <a:pt x="429" y="150"/>
                  </a:lnTo>
                  <a:lnTo>
                    <a:pt x="429" y="169"/>
                  </a:lnTo>
                  <a:lnTo>
                    <a:pt x="421" y="189"/>
                  </a:lnTo>
                  <a:lnTo>
                    <a:pt x="421" y="221"/>
                  </a:lnTo>
                  <a:lnTo>
                    <a:pt x="421" y="241"/>
                  </a:lnTo>
                  <a:lnTo>
                    <a:pt x="429" y="264"/>
                  </a:lnTo>
                  <a:lnTo>
                    <a:pt x="438" y="270"/>
                  </a:lnTo>
                  <a:lnTo>
                    <a:pt x="453" y="256"/>
                  </a:lnTo>
                  <a:lnTo>
                    <a:pt x="464" y="241"/>
                  </a:lnTo>
                  <a:lnTo>
                    <a:pt x="478" y="250"/>
                  </a:lnTo>
                  <a:lnTo>
                    <a:pt x="473" y="265"/>
                  </a:lnTo>
                  <a:lnTo>
                    <a:pt x="478" y="296"/>
                  </a:lnTo>
                  <a:lnTo>
                    <a:pt x="479" y="308"/>
                  </a:lnTo>
                  <a:lnTo>
                    <a:pt x="470" y="316"/>
                  </a:lnTo>
                  <a:lnTo>
                    <a:pt x="453" y="331"/>
                  </a:lnTo>
                  <a:lnTo>
                    <a:pt x="446" y="348"/>
                  </a:lnTo>
                  <a:lnTo>
                    <a:pt x="441" y="364"/>
                  </a:lnTo>
                  <a:lnTo>
                    <a:pt x="447" y="387"/>
                  </a:lnTo>
                  <a:lnTo>
                    <a:pt x="461" y="396"/>
                  </a:lnTo>
                  <a:lnTo>
                    <a:pt x="470" y="387"/>
                  </a:lnTo>
                  <a:lnTo>
                    <a:pt x="484" y="390"/>
                  </a:lnTo>
                  <a:lnTo>
                    <a:pt x="478" y="399"/>
                  </a:lnTo>
                  <a:lnTo>
                    <a:pt x="484" y="422"/>
                  </a:lnTo>
                  <a:lnTo>
                    <a:pt x="490" y="431"/>
                  </a:lnTo>
                  <a:lnTo>
                    <a:pt x="505" y="445"/>
                  </a:lnTo>
                  <a:lnTo>
                    <a:pt x="516" y="454"/>
                  </a:lnTo>
                  <a:lnTo>
                    <a:pt x="528" y="468"/>
                  </a:lnTo>
                  <a:lnTo>
                    <a:pt x="538" y="480"/>
                  </a:lnTo>
                  <a:lnTo>
                    <a:pt x="548" y="486"/>
                  </a:lnTo>
                  <a:lnTo>
                    <a:pt x="536" y="494"/>
                  </a:lnTo>
                  <a:lnTo>
                    <a:pt x="490" y="494"/>
                  </a:lnTo>
                  <a:lnTo>
                    <a:pt x="478" y="500"/>
                  </a:lnTo>
                  <a:lnTo>
                    <a:pt x="458" y="497"/>
                  </a:lnTo>
                  <a:lnTo>
                    <a:pt x="432" y="477"/>
                  </a:lnTo>
                  <a:lnTo>
                    <a:pt x="419" y="483"/>
                  </a:lnTo>
                  <a:lnTo>
                    <a:pt x="406" y="489"/>
                  </a:lnTo>
                  <a:lnTo>
                    <a:pt x="396" y="486"/>
                  </a:lnTo>
                  <a:lnTo>
                    <a:pt x="380" y="471"/>
                  </a:lnTo>
                  <a:lnTo>
                    <a:pt x="373" y="474"/>
                  </a:lnTo>
                  <a:lnTo>
                    <a:pt x="361" y="477"/>
                  </a:lnTo>
                  <a:lnTo>
                    <a:pt x="344" y="471"/>
                  </a:lnTo>
                  <a:lnTo>
                    <a:pt x="318" y="457"/>
                  </a:lnTo>
                  <a:lnTo>
                    <a:pt x="295" y="442"/>
                  </a:lnTo>
                  <a:lnTo>
                    <a:pt x="277" y="422"/>
                  </a:lnTo>
                  <a:lnTo>
                    <a:pt x="266" y="425"/>
                  </a:lnTo>
                  <a:lnTo>
                    <a:pt x="257" y="431"/>
                  </a:lnTo>
                  <a:lnTo>
                    <a:pt x="244" y="431"/>
                  </a:lnTo>
                  <a:lnTo>
                    <a:pt x="228" y="419"/>
                  </a:lnTo>
                  <a:lnTo>
                    <a:pt x="215" y="413"/>
                  </a:lnTo>
                  <a:lnTo>
                    <a:pt x="204" y="416"/>
                  </a:lnTo>
                  <a:lnTo>
                    <a:pt x="195" y="419"/>
                  </a:lnTo>
                  <a:lnTo>
                    <a:pt x="189" y="425"/>
                  </a:lnTo>
                  <a:lnTo>
                    <a:pt x="183" y="434"/>
                  </a:lnTo>
                  <a:lnTo>
                    <a:pt x="186" y="454"/>
                  </a:lnTo>
                  <a:lnTo>
                    <a:pt x="183" y="471"/>
                  </a:lnTo>
                  <a:lnTo>
                    <a:pt x="175" y="497"/>
                  </a:lnTo>
                  <a:lnTo>
                    <a:pt x="169" y="506"/>
                  </a:lnTo>
                  <a:lnTo>
                    <a:pt x="160" y="522"/>
                  </a:lnTo>
                  <a:lnTo>
                    <a:pt x="157" y="529"/>
                  </a:lnTo>
                  <a:lnTo>
                    <a:pt x="143" y="542"/>
                  </a:lnTo>
                  <a:lnTo>
                    <a:pt x="140" y="536"/>
                  </a:lnTo>
                  <a:lnTo>
                    <a:pt x="134" y="529"/>
                  </a:lnTo>
                  <a:lnTo>
                    <a:pt x="134" y="500"/>
                  </a:lnTo>
                  <a:lnTo>
                    <a:pt x="85" y="445"/>
                  </a:lnTo>
                  <a:lnTo>
                    <a:pt x="76" y="416"/>
                  </a:lnTo>
                  <a:lnTo>
                    <a:pt x="59" y="416"/>
                  </a:lnTo>
                  <a:lnTo>
                    <a:pt x="46" y="416"/>
                  </a:lnTo>
                  <a:lnTo>
                    <a:pt x="39" y="419"/>
                  </a:lnTo>
                  <a:lnTo>
                    <a:pt x="29" y="419"/>
                  </a:lnTo>
                  <a:lnTo>
                    <a:pt x="20" y="408"/>
                  </a:lnTo>
                  <a:lnTo>
                    <a:pt x="13" y="402"/>
                  </a:lnTo>
                  <a:lnTo>
                    <a:pt x="13" y="387"/>
                  </a:lnTo>
                  <a:lnTo>
                    <a:pt x="13" y="361"/>
                  </a:lnTo>
                  <a:lnTo>
                    <a:pt x="5" y="354"/>
                  </a:lnTo>
                  <a:lnTo>
                    <a:pt x="0" y="348"/>
                  </a:lnTo>
                  <a:lnTo>
                    <a:pt x="6" y="341"/>
                  </a:lnTo>
                  <a:lnTo>
                    <a:pt x="17" y="328"/>
                  </a:lnTo>
                  <a:lnTo>
                    <a:pt x="23" y="324"/>
                  </a:lnTo>
                  <a:lnTo>
                    <a:pt x="39" y="328"/>
                  </a:lnTo>
                  <a:lnTo>
                    <a:pt x="56" y="338"/>
                  </a:lnTo>
                  <a:lnTo>
                    <a:pt x="65" y="328"/>
                  </a:lnTo>
                  <a:lnTo>
                    <a:pt x="72" y="318"/>
                  </a:lnTo>
                  <a:lnTo>
                    <a:pt x="72" y="311"/>
                  </a:lnTo>
                  <a:lnTo>
                    <a:pt x="63" y="296"/>
                  </a:lnTo>
                  <a:lnTo>
                    <a:pt x="46" y="276"/>
                  </a:lnTo>
                  <a:lnTo>
                    <a:pt x="43" y="259"/>
                  </a:lnTo>
                  <a:lnTo>
                    <a:pt x="39" y="238"/>
                  </a:lnTo>
                  <a:lnTo>
                    <a:pt x="23" y="221"/>
                  </a:lnTo>
                  <a:lnTo>
                    <a:pt x="23" y="204"/>
                  </a:lnTo>
                  <a:lnTo>
                    <a:pt x="26" y="192"/>
                  </a:lnTo>
                  <a:lnTo>
                    <a:pt x="23" y="178"/>
                  </a:lnTo>
                  <a:lnTo>
                    <a:pt x="17" y="172"/>
                  </a:lnTo>
                  <a:lnTo>
                    <a:pt x="20" y="163"/>
                  </a:lnTo>
                  <a:lnTo>
                    <a:pt x="23" y="156"/>
                  </a:lnTo>
                  <a:lnTo>
                    <a:pt x="29" y="156"/>
                  </a:lnTo>
                  <a:lnTo>
                    <a:pt x="43" y="156"/>
                  </a:lnTo>
                  <a:lnTo>
                    <a:pt x="59" y="139"/>
                  </a:lnTo>
                  <a:lnTo>
                    <a:pt x="65" y="126"/>
                  </a:lnTo>
                  <a:lnTo>
                    <a:pt x="65" y="120"/>
                  </a:lnTo>
                  <a:lnTo>
                    <a:pt x="69" y="98"/>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36" name="Freeform 106">
              <a:hlinkClick r:id="" action="ppaction://noaction"/>
            </p:cNvPr>
            <p:cNvSpPr>
              <a:spLocks noChangeAspect="1"/>
            </p:cNvSpPr>
            <p:nvPr/>
          </p:nvSpPr>
          <p:spPr bwMode="invGray">
            <a:xfrm>
              <a:off x="7542488" y="4090036"/>
              <a:ext cx="309809" cy="130446"/>
            </a:xfrm>
            <a:custGeom>
              <a:avLst/>
              <a:gdLst>
                <a:gd name="T0" fmla="*/ 323826 w 538"/>
                <a:gd name="T1" fmla="*/ 0 h 212"/>
                <a:gd name="T2" fmla="*/ 291870 w 538"/>
                <a:gd name="T3" fmla="*/ 30732 h 212"/>
                <a:gd name="T4" fmla="*/ 257783 w 538"/>
                <a:gd name="T5" fmla="*/ 19350 h 212"/>
                <a:gd name="T6" fmla="*/ 223696 w 538"/>
                <a:gd name="T7" fmla="*/ 30732 h 212"/>
                <a:gd name="T8" fmla="*/ 196000 w 538"/>
                <a:gd name="T9" fmla="*/ 12520 h 212"/>
                <a:gd name="T10" fmla="*/ 150196 w 538"/>
                <a:gd name="T11" fmla="*/ 12520 h 212"/>
                <a:gd name="T12" fmla="*/ 156587 w 538"/>
                <a:gd name="T13" fmla="*/ 30732 h 212"/>
                <a:gd name="T14" fmla="*/ 143804 w 538"/>
                <a:gd name="T15" fmla="*/ 48943 h 212"/>
                <a:gd name="T16" fmla="*/ 129957 w 538"/>
                <a:gd name="T17" fmla="*/ 73984 h 212"/>
                <a:gd name="T18" fmla="*/ 129957 w 538"/>
                <a:gd name="T19" fmla="*/ 100162 h 212"/>
                <a:gd name="T20" fmla="*/ 92674 w 538"/>
                <a:gd name="T21" fmla="*/ 113821 h 212"/>
                <a:gd name="T22" fmla="*/ 40478 w 538"/>
                <a:gd name="T23" fmla="*/ 133170 h 212"/>
                <a:gd name="T24" fmla="*/ 9587 w 538"/>
                <a:gd name="T25" fmla="*/ 162764 h 212"/>
                <a:gd name="T26" fmla="*/ 0 w 538"/>
                <a:gd name="T27" fmla="*/ 211707 h 212"/>
                <a:gd name="T28" fmla="*/ 28761 w 538"/>
                <a:gd name="T29" fmla="*/ 228780 h 212"/>
                <a:gd name="T30" fmla="*/ 71370 w 538"/>
                <a:gd name="T31" fmla="*/ 241300 h 212"/>
                <a:gd name="T32" fmla="*/ 122500 w 538"/>
                <a:gd name="T33" fmla="*/ 218536 h 212"/>
                <a:gd name="T34" fmla="*/ 143804 w 538"/>
                <a:gd name="T35" fmla="*/ 171869 h 212"/>
                <a:gd name="T36" fmla="*/ 161913 w 538"/>
                <a:gd name="T37" fmla="*/ 136585 h 212"/>
                <a:gd name="T38" fmla="*/ 199196 w 538"/>
                <a:gd name="T39" fmla="*/ 119512 h 212"/>
                <a:gd name="T40" fmla="*/ 251391 w 538"/>
                <a:gd name="T41" fmla="*/ 71707 h 212"/>
                <a:gd name="T42" fmla="*/ 316370 w 538"/>
                <a:gd name="T43" fmla="*/ 78536 h 212"/>
                <a:gd name="T44" fmla="*/ 361109 w 538"/>
                <a:gd name="T45" fmla="*/ 105853 h 212"/>
                <a:gd name="T46" fmla="*/ 416500 w 538"/>
                <a:gd name="T47" fmla="*/ 126341 h 212"/>
                <a:gd name="T48" fmla="*/ 482543 w 538"/>
                <a:gd name="T49" fmla="*/ 182113 h 212"/>
                <a:gd name="T50" fmla="*/ 553913 w 538"/>
                <a:gd name="T51" fmla="*/ 236747 h 212"/>
                <a:gd name="T52" fmla="*/ 573087 w 538"/>
                <a:gd name="T53" fmla="*/ 213983 h 212"/>
                <a:gd name="T54" fmla="*/ 529413 w 538"/>
                <a:gd name="T55" fmla="*/ 169593 h 212"/>
                <a:gd name="T56" fmla="*/ 495326 w 538"/>
                <a:gd name="T57" fmla="*/ 149105 h 212"/>
                <a:gd name="T58" fmla="*/ 486804 w 538"/>
                <a:gd name="T59" fmla="*/ 122926 h 212"/>
                <a:gd name="T60" fmla="*/ 477217 w 538"/>
                <a:gd name="T61" fmla="*/ 91057 h 212"/>
                <a:gd name="T62" fmla="*/ 450587 w 538"/>
                <a:gd name="T63" fmla="*/ 71707 h 212"/>
                <a:gd name="T64" fmla="*/ 422891 w 538"/>
                <a:gd name="T65" fmla="*/ 48943 h 212"/>
                <a:gd name="T66" fmla="*/ 422891 w 538"/>
                <a:gd name="T67" fmla="*/ 26179 h 212"/>
                <a:gd name="T68" fmla="*/ 401587 w 538"/>
                <a:gd name="T69" fmla="*/ 19350 h 212"/>
                <a:gd name="T70" fmla="*/ 373891 w 538"/>
                <a:gd name="T71" fmla="*/ 7967 h 21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38"/>
                <a:gd name="T109" fmla="*/ 0 h 212"/>
                <a:gd name="T110" fmla="*/ 538 w 538"/>
                <a:gd name="T111" fmla="*/ 212 h 21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38" h="212">
                  <a:moveTo>
                    <a:pt x="351" y="7"/>
                  </a:moveTo>
                  <a:lnTo>
                    <a:pt x="304" y="0"/>
                  </a:lnTo>
                  <a:lnTo>
                    <a:pt x="287" y="27"/>
                  </a:lnTo>
                  <a:lnTo>
                    <a:pt x="274" y="27"/>
                  </a:lnTo>
                  <a:lnTo>
                    <a:pt x="258" y="13"/>
                  </a:lnTo>
                  <a:lnTo>
                    <a:pt x="242" y="17"/>
                  </a:lnTo>
                  <a:lnTo>
                    <a:pt x="225" y="20"/>
                  </a:lnTo>
                  <a:lnTo>
                    <a:pt x="210" y="27"/>
                  </a:lnTo>
                  <a:lnTo>
                    <a:pt x="204" y="23"/>
                  </a:lnTo>
                  <a:lnTo>
                    <a:pt x="184" y="11"/>
                  </a:lnTo>
                  <a:lnTo>
                    <a:pt x="172" y="5"/>
                  </a:lnTo>
                  <a:lnTo>
                    <a:pt x="141" y="11"/>
                  </a:lnTo>
                  <a:lnTo>
                    <a:pt x="141" y="20"/>
                  </a:lnTo>
                  <a:lnTo>
                    <a:pt x="147" y="27"/>
                  </a:lnTo>
                  <a:lnTo>
                    <a:pt x="145" y="39"/>
                  </a:lnTo>
                  <a:lnTo>
                    <a:pt x="135" y="43"/>
                  </a:lnTo>
                  <a:lnTo>
                    <a:pt x="125" y="56"/>
                  </a:lnTo>
                  <a:lnTo>
                    <a:pt x="122" y="65"/>
                  </a:lnTo>
                  <a:lnTo>
                    <a:pt x="125" y="77"/>
                  </a:lnTo>
                  <a:lnTo>
                    <a:pt x="122" y="88"/>
                  </a:lnTo>
                  <a:lnTo>
                    <a:pt x="113" y="94"/>
                  </a:lnTo>
                  <a:lnTo>
                    <a:pt x="87" y="100"/>
                  </a:lnTo>
                  <a:lnTo>
                    <a:pt x="38" y="105"/>
                  </a:lnTo>
                  <a:lnTo>
                    <a:pt x="38" y="117"/>
                  </a:lnTo>
                  <a:lnTo>
                    <a:pt x="21" y="131"/>
                  </a:lnTo>
                  <a:lnTo>
                    <a:pt x="9" y="143"/>
                  </a:lnTo>
                  <a:lnTo>
                    <a:pt x="0" y="160"/>
                  </a:lnTo>
                  <a:lnTo>
                    <a:pt x="0" y="186"/>
                  </a:lnTo>
                  <a:lnTo>
                    <a:pt x="12" y="212"/>
                  </a:lnTo>
                  <a:lnTo>
                    <a:pt x="27" y="201"/>
                  </a:lnTo>
                  <a:lnTo>
                    <a:pt x="52" y="208"/>
                  </a:lnTo>
                  <a:lnTo>
                    <a:pt x="67" y="212"/>
                  </a:lnTo>
                  <a:lnTo>
                    <a:pt x="93" y="205"/>
                  </a:lnTo>
                  <a:lnTo>
                    <a:pt x="115" y="192"/>
                  </a:lnTo>
                  <a:lnTo>
                    <a:pt x="132" y="175"/>
                  </a:lnTo>
                  <a:lnTo>
                    <a:pt x="135" y="151"/>
                  </a:lnTo>
                  <a:lnTo>
                    <a:pt x="139" y="134"/>
                  </a:lnTo>
                  <a:lnTo>
                    <a:pt x="152" y="120"/>
                  </a:lnTo>
                  <a:lnTo>
                    <a:pt x="173" y="111"/>
                  </a:lnTo>
                  <a:lnTo>
                    <a:pt x="187" y="105"/>
                  </a:lnTo>
                  <a:lnTo>
                    <a:pt x="210" y="85"/>
                  </a:lnTo>
                  <a:lnTo>
                    <a:pt x="236" y="63"/>
                  </a:lnTo>
                  <a:lnTo>
                    <a:pt x="277" y="59"/>
                  </a:lnTo>
                  <a:lnTo>
                    <a:pt x="297" y="69"/>
                  </a:lnTo>
                  <a:lnTo>
                    <a:pt x="324" y="85"/>
                  </a:lnTo>
                  <a:lnTo>
                    <a:pt x="339" y="93"/>
                  </a:lnTo>
                  <a:lnTo>
                    <a:pt x="368" y="94"/>
                  </a:lnTo>
                  <a:lnTo>
                    <a:pt x="391" y="111"/>
                  </a:lnTo>
                  <a:lnTo>
                    <a:pt x="423" y="131"/>
                  </a:lnTo>
                  <a:lnTo>
                    <a:pt x="453" y="160"/>
                  </a:lnTo>
                  <a:lnTo>
                    <a:pt x="491" y="195"/>
                  </a:lnTo>
                  <a:lnTo>
                    <a:pt x="520" y="208"/>
                  </a:lnTo>
                  <a:lnTo>
                    <a:pt x="528" y="201"/>
                  </a:lnTo>
                  <a:lnTo>
                    <a:pt x="538" y="188"/>
                  </a:lnTo>
                  <a:lnTo>
                    <a:pt x="525" y="163"/>
                  </a:lnTo>
                  <a:lnTo>
                    <a:pt x="497" y="149"/>
                  </a:lnTo>
                  <a:lnTo>
                    <a:pt x="486" y="132"/>
                  </a:lnTo>
                  <a:lnTo>
                    <a:pt x="465" y="131"/>
                  </a:lnTo>
                  <a:lnTo>
                    <a:pt x="457" y="120"/>
                  </a:lnTo>
                  <a:lnTo>
                    <a:pt x="457" y="108"/>
                  </a:lnTo>
                  <a:lnTo>
                    <a:pt x="456" y="94"/>
                  </a:lnTo>
                  <a:lnTo>
                    <a:pt x="448" y="80"/>
                  </a:lnTo>
                  <a:lnTo>
                    <a:pt x="442" y="73"/>
                  </a:lnTo>
                  <a:lnTo>
                    <a:pt x="423" y="63"/>
                  </a:lnTo>
                  <a:lnTo>
                    <a:pt x="403" y="53"/>
                  </a:lnTo>
                  <a:lnTo>
                    <a:pt x="397" y="43"/>
                  </a:lnTo>
                  <a:lnTo>
                    <a:pt x="400" y="33"/>
                  </a:lnTo>
                  <a:lnTo>
                    <a:pt x="397" y="23"/>
                  </a:lnTo>
                  <a:lnTo>
                    <a:pt x="388" y="23"/>
                  </a:lnTo>
                  <a:lnTo>
                    <a:pt x="377" y="17"/>
                  </a:lnTo>
                  <a:lnTo>
                    <a:pt x="368" y="20"/>
                  </a:lnTo>
                  <a:lnTo>
                    <a:pt x="351" y="7"/>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37" name="Freeform 107">
              <a:hlinkClick r:id="" action="ppaction://noaction"/>
            </p:cNvPr>
            <p:cNvSpPr>
              <a:spLocks noChangeAspect="1"/>
            </p:cNvSpPr>
            <p:nvPr/>
          </p:nvSpPr>
          <p:spPr bwMode="invGray">
            <a:xfrm>
              <a:off x="7466108" y="3751906"/>
              <a:ext cx="287497" cy="405069"/>
            </a:xfrm>
            <a:custGeom>
              <a:avLst/>
              <a:gdLst>
                <a:gd name="T0" fmla="*/ 294510 w 502"/>
                <a:gd name="T1" fmla="*/ 133437 h 657"/>
                <a:gd name="T2" fmla="*/ 325232 w 502"/>
                <a:gd name="T3" fmla="*/ 96941 h 657"/>
                <a:gd name="T4" fmla="*/ 322054 w 502"/>
                <a:gd name="T5" fmla="*/ 47900 h 657"/>
                <a:gd name="T6" fmla="*/ 377142 w 502"/>
                <a:gd name="T7" fmla="*/ 25091 h 657"/>
                <a:gd name="T8" fmla="*/ 411043 w 502"/>
                <a:gd name="T9" fmla="*/ 0 h 657"/>
                <a:gd name="T10" fmla="*/ 418458 w 502"/>
                <a:gd name="T11" fmla="*/ 47900 h 657"/>
                <a:gd name="T12" fmla="*/ 452359 w 502"/>
                <a:gd name="T13" fmla="*/ 107206 h 657"/>
                <a:gd name="T14" fmla="*/ 446003 w 502"/>
                <a:gd name="T15" fmla="*/ 153966 h 657"/>
                <a:gd name="T16" fmla="*/ 418458 w 502"/>
                <a:gd name="T17" fmla="*/ 173354 h 657"/>
                <a:gd name="T18" fmla="*/ 401508 w 502"/>
                <a:gd name="T19" fmla="*/ 184759 h 657"/>
                <a:gd name="T20" fmla="*/ 404686 w 502"/>
                <a:gd name="T21" fmla="*/ 247486 h 657"/>
                <a:gd name="T22" fmla="*/ 424815 w 502"/>
                <a:gd name="T23" fmla="*/ 290824 h 657"/>
                <a:gd name="T24" fmla="*/ 446003 w 502"/>
                <a:gd name="T25" fmla="*/ 343287 h 657"/>
                <a:gd name="T26" fmla="*/ 452359 w 502"/>
                <a:gd name="T27" fmla="*/ 369518 h 657"/>
                <a:gd name="T28" fmla="*/ 439646 w 502"/>
                <a:gd name="T29" fmla="*/ 385485 h 657"/>
                <a:gd name="T30" fmla="*/ 401508 w 502"/>
                <a:gd name="T31" fmla="*/ 369518 h 657"/>
                <a:gd name="T32" fmla="*/ 380320 w 502"/>
                <a:gd name="T33" fmla="*/ 394609 h 657"/>
                <a:gd name="T34" fmla="*/ 394093 w 502"/>
                <a:gd name="T35" fmla="*/ 459616 h 657"/>
                <a:gd name="T36" fmla="*/ 415280 w 502"/>
                <a:gd name="T37" fmla="*/ 476724 h 657"/>
                <a:gd name="T38" fmla="*/ 458715 w 502"/>
                <a:gd name="T39" fmla="*/ 469881 h 657"/>
                <a:gd name="T40" fmla="*/ 497913 w 502"/>
                <a:gd name="T41" fmla="*/ 536029 h 657"/>
                <a:gd name="T42" fmla="*/ 520160 w 502"/>
                <a:gd name="T43" fmla="*/ 569103 h 657"/>
                <a:gd name="T44" fmla="*/ 531813 w 502"/>
                <a:gd name="T45" fmla="*/ 613582 h 657"/>
                <a:gd name="T46" fmla="*/ 519100 w 502"/>
                <a:gd name="T47" fmla="*/ 639813 h 657"/>
                <a:gd name="T48" fmla="*/ 456596 w 502"/>
                <a:gd name="T49" fmla="*/ 636392 h 657"/>
                <a:gd name="T50" fmla="*/ 429052 w 502"/>
                <a:gd name="T51" fmla="*/ 662623 h 657"/>
                <a:gd name="T52" fmla="*/ 404686 w 502"/>
                <a:gd name="T53" fmla="*/ 650078 h 657"/>
                <a:gd name="T54" fmla="*/ 380320 w 502"/>
                <a:gd name="T55" fmla="*/ 656921 h 657"/>
                <a:gd name="T56" fmla="*/ 346420 w 502"/>
                <a:gd name="T57" fmla="*/ 646656 h 657"/>
                <a:gd name="T58" fmla="*/ 315698 w 502"/>
                <a:gd name="T59" fmla="*/ 632970 h 657"/>
                <a:gd name="T60" fmla="*/ 291332 w 502"/>
                <a:gd name="T61" fmla="*/ 646656 h 657"/>
                <a:gd name="T62" fmla="*/ 297688 w 502"/>
                <a:gd name="T63" fmla="*/ 662623 h 657"/>
                <a:gd name="T64" fmla="*/ 276500 w 502"/>
                <a:gd name="T65" fmla="*/ 685433 h 657"/>
                <a:gd name="T66" fmla="*/ 270144 w 502"/>
                <a:gd name="T67" fmla="*/ 712804 h 657"/>
                <a:gd name="T68" fmla="*/ 263788 w 502"/>
                <a:gd name="T69" fmla="*/ 735614 h 657"/>
                <a:gd name="T70" fmla="*/ 208700 w 502"/>
                <a:gd name="T71" fmla="*/ 745879 h 657"/>
                <a:gd name="T72" fmla="*/ 170562 w 502"/>
                <a:gd name="T73" fmla="*/ 732193 h 657"/>
                <a:gd name="T74" fmla="*/ 136661 w 502"/>
                <a:gd name="T75" fmla="*/ 705962 h 657"/>
                <a:gd name="T76" fmla="*/ 115473 w 502"/>
                <a:gd name="T77" fmla="*/ 719647 h 657"/>
                <a:gd name="T78" fmla="*/ 99583 w 502"/>
                <a:gd name="T79" fmla="*/ 739036 h 657"/>
                <a:gd name="T80" fmla="*/ 72038 w 502"/>
                <a:gd name="T81" fmla="*/ 712804 h 657"/>
                <a:gd name="T82" fmla="*/ 40257 w 502"/>
                <a:gd name="T83" fmla="*/ 679730 h 657"/>
                <a:gd name="T84" fmla="*/ 27544 w 502"/>
                <a:gd name="T85" fmla="*/ 632970 h 657"/>
                <a:gd name="T86" fmla="*/ 21188 w 502"/>
                <a:gd name="T87" fmla="*/ 606739 h 657"/>
                <a:gd name="T88" fmla="*/ 47672 w 502"/>
                <a:gd name="T89" fmla="*/ 572524 h 657"/>
                <a:gd name="T90" fmla="*/ 61445 w 502"/>
                <a:gd name="T91" fmla="*/ 532607 h 657"/>
                <a:gd name="T92" fmla="*/ 64623 w 502"/>
                <a:gd name="T93" fmla="*/ 499533 h 657"/>
                <a:gd name="T94" fmla="*/ 24366 w 502"/>
                <a:gd name="T95" fmla="*/ 453914 h 657"/>
                <a:gd name="T96" fmla="*/ 0 w 502"/>
                <a:gd name="T97" fmla="*/ 424261 h 657"/>
                <a:gd name="T98" fmla="*/ 33900 w 502"/>
                <a:gd name="T99" fmla="*/ 402592 h 657"/>
                <a:gd name="T100" fmla="*/ 51910 w 502"/>
                <a:gd name="T101" fmla="*/ 380923 h 657"/>
                <a:gd name="T102" fmla="*/ 81573 w 502"/>
                <a:gd name="T103" fmla="*/ 358113 h 657"/>
                <a:gd name="T104" fmla="*/ 93226 w 502"/>
                <a:gd name="T105" fmla="*/ 333022 h 657"/>
                <a:gd name="T106" fmla="*/ 130305 w 502"/>
                <a:gd name="T107" fmla="*/ 310213 h 657"/>
                <a:gd name="T108" fmla="*/ 161027 w 502"/>
                <a:gd name="T109" fmla="*/ 303370 h 657"/>
                <a:gd name="T110" fmla="*/ 208700 w 502"/>
                <a:gd name="T111" fmla="*/ 310213 h 657"/>
                <a:gd name="T112" fmla="*/ 250016 w 502"/>
                <a:gd name="T113" fmla="*/ 290824 h 657"/>
                <a:gd name="T114" fmla="*/ 254253 w 502"/>
                <a:gd name="T115" fmla="*/ 277138 h 657"/>
                <a:gd name="T116" fmla="*/ 274382 w 502"/>
                <a:gd name="T117" fmla="*/ 270295 h 657"/>
                <a:gd name="T118" fmla="*/ 281797 w 502"/>
                <a:gd name="T119" fmla="*/ 214412 h 657"/>
                <a:gd name="T120" fmla="*/ 274382 w 502"/>
                <a:gd name="T121" fmla="*/ 176775 h 6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502"/>
                <a:gd name="T184" fmla="*/ 0 h 657"/>
                <a:gd name="T185" fmla="*/ 502 w 502"/>
                <a:gd name="T186" fmla="*/ 657 h 65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02" h="657">
                  <a:moveTo>
                    <a:pt x="259" y="129"/>
                  </a:moveTo>
                  <a:lnTo>
                    <a:pt x="278" y="117"/>
                  </a:lnTo>
                  <a:lnTo>
                    <a:pt x="301" y="94"/>
                  </a:lnTo>
                  <a:lnTo>
                    <a:pt x="307" y="85"/>
                  </a:lnTo>
                  <a:lnTo>
                    <a:pt x="301" y="53"/>
                  </a:lnTo>
                  <a:lnTo>
                    <a:pt x="304" y="42"/>
                  </a:lnTo>
                  <a:lnTo>
                    <a:pt x="339" y="27"/>
                  </a:lnTo>
                  <a:lnTo>
                    <a:pt x="356" y="22"/>
                  </a:lnTo>
                  <a:lnTo>
                    <a:pt x="376" y="0"/>
                  </a:lnTo>
                  <a:lnTo>
                    <a:pt x="388" y="0"/>
                  </a:lnTo>
                  <a:lnTo>
                    <a:pt x="392" y="16"/>
                  </a:lnTo>
                  <a:lnTo>
                    <a:pt x="395" y="42"/>
                  </a:lnTo>
                  <a:lnTo>
                    <a:pt x="415" y="71"/>
                  </a:lnTo>
                  <a:lnTo>
                    <a:pt x="427" y="94"/>
                  </a:lnTo>
                  <a:lnTo>
                    <a:pt x="427" y="117"/>
                  </a:lnTo>
                  <a:lnTo>
                    <a:pt x="421" y="135"/>
                  </a:lnTo>
                  <a:lnTo>
                    <a:pt x="405" y="152"/>
                  </a:lnTo>
                  <a:lnTo>
                    <a:pt x="395" y="152"/>
                  </a:lnTo>
                  <a:lnTo>
                    <a:pt x="385" y="152"/>
                  </a:lnTo>
                  <a:lnTo>
                    <a:pt x="379" y="162"/>
                  </a:lnTo>
                  <a:lnTo>
                    <a:pt x="385" y="182"/>
                  </a:lnTo>
                  <a:lnTo>
                    <a:pt x="382" y="217"/>
                  </a:lnTo>
                  <a:lnTo>
                    <a:pt x="398" y="234"/>
                  </a:lnTo>
                  <a:lnTo>
                    <a:pt x="401" y="255"/>
                  </a:lnTo>
                  <a:lnTo>
                    <a:pt x="411" y="286"/>
                  </a:lnTo>
                  <a:lnTo>
                    <a:pt x="421" y="301"/>
                  </a:lnTo>
                  <a:lnTo>
                    <a:pt x="431" y="312"/>
                  </a:lnTo>
                  <a:lnTo>
                    <a:pt x="427" y="324"/>
                  </a:lnTo>
                  <a:lnTo>
                    <a:pt x="421" y="334"/>
                  </a:lnTo>
                  <a:lnTo>
                    <a:pt x="415" y="338"/>
                  </a:lnTo>
                  <a:lnTo>
                    <a:pt x="398" y="324"/>
                  </a:lnTo>
                  <a:lnTo>
                    <a:pt x="379" y="324"/>
                  </a:lnTo>
                  <a:lnTo>
                    <a:pt x="365" y="334"/>
                  </a:lnTo>
                  <a:lnTo>
                    <a:pt x="359" y="346"/>
                  </a:lnTo>
                  <a:lnTo>
                    <a:pt x="372" y="363"/>
                  </a:lnTo>
                  <a:lnTo>
                    <a:pt x="372" y="403"/>
                  </a:lnTo>
                  <a:lnTo>
                    <a:pt x="382" y="415"/>
                  </a:lnTo>
                  <a:lnTo>
                    <a:pt x="392" y="418"/>
                  </a:lnTo>
                  <a:lnTo>
                    <a:pt x="411" y="415"/>
                  </a:lnTo>
                  <a:lnTo>
                    <a:pt x="433" y="412"/>
                  </a:lnTo>
                  <a:lnTo>
                    <a:pt x="450" y="447"/>
                  </a:lnTo>
                  <a:lnTo>
                    <a:pt x="470" y="470"/>
                  </a:lnTo>
                  <a:lnTo>
                    <a:pt x="482" y="485"/>
                  </a:lnTo>
                  <a:lnTo>
                    <a:pt x="491" y="499"/>
                  </a:lnTo>
                  <a:lnTo>
                    <a:pt x="491" y="525"/>
                  </a:lnTo>
                  <a:lnTo>
                    <a:pt x="502" y="538"/>
                  </a:lnTo>
                  <a:lnTo>
                    <a:pt x="502" y="544"/>
                  </a:lnTo>
                  <a:lnTo>
                    <a:pt x="490" y="561"/>
                  </a:lnTo>
                  <a:lnTo>
                    <a:pt x="438" y="555"/>
                  </a:lnTo>
                  <a:lnTo>
                    <a:pt x="431" y="558"/>
                  </a:lnTo>
                  <a:lnTo>
                    <a:pt x="421" y="576"/>
                  </a:lnTo>
                  <a:lnTo>
                    <a:pt x="405" y="581"/>
                  </a:lnTo>
                  <a:lnTo>
                    <a:pt x="385" y="564"/>
                  </a:lnTo>
                  <a:lnTo>
                    <a:pt x="382" y="570"/>
                  </a:lnTo>
                  <a:lnTo>
                    <a:pt x="368" y="570"/>
                  </a:lnTo>
                  <a:lnTo>
                    <a:pt x="359" y="576"/>
                  </a:lnTo>
                  <a:lnTo>
                    <a:pt x="339" y="576"/>
                  </a:lnTo>
                  <a:lnTo>
                    <a:pt x="327" y="567"/>
                  </a:lnTo>
                  <a:lnTo>
                    <a:pt x="307" y="561"/>
                  </a:lnTo>
                  <a:lnTo>
                    <a:pt x="298" y="555"/>
                  </a:lnTo>
                  <a:lnTo>
                    <a:pt x="286" y="561"/>
                  </a:lnTo>
                  <a:lnTo>
                    <a:pt x="275" y="567"/>
                  </a:lnTo>
                  <a:lnTo>
                    <a:pt x="278" y="575"/>
                  </a:lnTo>
                  <a:lnTo>
                    <a:pt x="281" y="581"/>
                  </a:lnTo>
                  <a:lnTo>
                    <a:pt x="278" y="590"/>
                  </a:lnTo>
                  <a:lnTo>
                    <a:pt x="261" y="601"/>
                  </a:lnTo>
                  <a:lnTo>
                    <a:pt x="255" y="610"/>
                  </a:lnTo>
                  <a:lnTo>
                    <a:pt x="255" y="625"/>
                  </a:lnTo>
                  <a:lnTo>
                    <a:pt x="255" y="636"/>
                  </a:lnTo>
                  <a:lnTo>
                    <a:pt x="249" y="645"/>
                  </a:lnTo>
                  <a:lnTo>
                    <a:pt x="233" y="651"/>
                  </a:lnTo>
                  <a:lnTo>
                    <a:pt x="197" y="654"/>
                  </a:lnTo>
                  <a:lnTo>
                    <a:pt x="172" y="657"/>
                  </a:lnTo>
                  <a:lnTo>
                    <a:pt x="161" y="642"/>
                  </a:lnTo>
                  <a:lnTo>
                    <a:pt x="146" y="630"/>
                  </a:lnTo>
                  <a:lnTo>
                    <a:pt x="129" y="619"/>
                  </a:lnTo>
                  <a:lnTo>
                    <a:pt x="123" y="625"/>
                  </a:lnTo>
                  <a:lnTo>
                    <a:pt x="109" y="631"/>
                  </a:lnTo>
                  <a:lnTo>
                    <a:pt x="101" y="642"/>
                  </a:lnTo>
                  <a:lnTo>
                    <a:pt x="94" y="648"/>
                  </a:lnTo>
                  <a:lnTo>
                    <a:pt x="84" y="636"/>
                  </a:lnTo>
                  <a:lnTo>
                    <a:pt x="68" y="625"/>
                  </a:lnTo>
                  <a:lnTo>
                    <a:pt x="49" y="619"/>
                  </a:lnTo>
                  <a:lnTo>
                    <a:pt x="38" y="596"/>
                  </a:lnTo>
                  <a:lnTo>
                    <a:pt x="32" y="570"/>
                  </a:lnTo>
                  <a:lnTo>
                    <a:pt x="26" y="555"/>
                  </a:lnTo>
                  <a:lnTo>
                    <a:pt x="20" y="544"/>
                  </a:lnTo>
                  <a:lnTo>
                    <a:pt x="20" y="532"/>
                  </a:lnTo>
                  <a:lnTo>
                    <a:pt x="26" y="516"/>
                  </a:lnTo>
                  <a:lnTo>
                    <a:pt x="45" y="502"/>
                  </a:lnTo>
                  <a:lnTo>
                    <a:pt x="55" y="482"/>
                  </a:lnTo>
                  <a:lnTo>
                    <a:pt x="58" y="467"/>
                  </a:lnTo>
                  <a:lnTo>
                    <a:pt x="64" y="450"/>
                  </a:lnTo>
                  <a:lnTo>
                    <a:pt x="61" y="438"/>
                  </a:lnTo>
                  <a:lnTo>
                    <a:pt x="45" y="421"/>
                  </a:lnTo>
                  <a:lnTo>
                    <a:pt x="23" y="398"/>
                  </a:lnTo>
                  <a:lnTo>
                    <a:pt x="6" y="386"/>
                  </a:lnTo>
                  <a:lnTo>
                    <a:pt x="0" y="372"/>
                  </a:lnTo>
                  <a:lnTo>
                    <a:pt x="3" y="363"/>
                  </a:lnTo>
                  <a:lnTo>
                    <a:pt x="32" y="353"/>
                  </a:lnTo>
                  <a:lnTo>
                    <a:pt x="49" y="353"/>
                  </a:lnTo>
                  <a:lnTo>
                    <a:pt x="49" y="334"/>
                  </a:lnTo>
                  <a:lnTo>
                    <a:pt x="58" y="324"/>
                  </a:lnTo>
                  <a:lnTo>
                    <a:pt x="77" y="314"/>
                  </a:lnTo>
                  <a:lnTo>
                    <a:pt x="81" y="304"/>
                  </a:lnTo>
                  <a:lnTo>
                    <a:pt x="88" y="292"/>
                  </a:lnTo>
                  <a:lnTo>
                    <a:pt x="101" y="275"/>
                  </a:lnTo>
                  <a:lnTo>
                    <a:pt x="123" y="272"/>
                  </a:lnTo>
                  <a:lnTo>
                    <a:pt x="129" y="266"/>
                  </a:lnTo>
                  <a:lnTo>
                    <a:pt x="152" y="266"/>
                  </a:lnTo>
                  <a:lnTo>
                    <a:pt x="167" y="266"/>
                  </a:lnTo>
                  <a:lnTo>
                    <a:pt x="197" y="272"/>
                  </a:lnTo>
                  <a:lnTo>
                    <a:pt x="216" y="263"/>
                  </a:lnTo>
                  <a:lnTo>
                    <a:pt x="236" y="255"/>
                  </a:lnTo>
                  <a:lnTo>
                    <a:pt x="243" y="255"/>
                  </a:lnTo>
                  <a:lnTo>
                    <a:pt x="240" y="243"/>
                  </a:lnTo>
                  <a:lnTo>
                    <a:pt x="249" y="231"/>
                  </a:lnTo>
                  <a:lnTo>
                    <a:pt x="259" y="237"/>
                  </a:lnTo>
                  <a:lnTo>
                    <a:pt x="272" y="231"/>
                  </a:lnTo>
                  <a:lnTo>
                    <a:pt x="266" y="188"/>
                  </a:lnTo>
                  <a:lnTo>
                    <a:pt x="259" y="185"/>
                  </a:lnTo>
                  <a:lnTo>
                    <a:pt x="259" y="155"/>
                  </a:lnTo>
                  <a:lnTo>
                    <a:pt x="259" y="129"/>
                  </a:lnTo>
                  <a:close/>
                </a:path>
              </a:pathLst>
            </a:custGeom>
            <a:solidFill>
              <a:srgbClr val="FFC000"/>
            </a:solidFill>
            <a:ln w="6350" cap="flat" cmpd="sng">
              <a:solidFill>
                <a:schemeClr val="bg1"/>
              </a:solidFill>
              <a:prstDash val="solid"/>
              <a:round/>
              <a:headEnd type="none" w="med" len="med"/>
              <a:tailEnd type="none" w="med" len="med"/>
            </a:ln>
          </p:spPr>
          <p:txBody>
            <a:bodyPr/>
            <a:lstStyle/>
            <a:p>
              <a:pPr>
                <a:defRPr/>
              </a:pPr>
              <a:endParaRPr lang="it-IT"/>
            </a:p>
          </p:txBody>
        </p:sp>
        <p:sp>
          <p:nvSpPr>
            <p:cNvPr id="38" name="Freeform 108"/>
            <p:cNvSpPr>
              <a:spLocks noChangeAspect="1"/>
            </p:cNvSpPr>
            <p:nvPr/>
          </p:nvSpPr>
          <p:spPr bwMode="invGray">
            <a:xfrm>
              <a:off x="8307142" y="5207409"/>
              <a:ext cx="11157" cy="18880"/>
            </a:xfrm>
            <a:custGeom>
              <a:avLst/>
              <a:gdLst>
                <a:gd name="T0" fmla="*/ 20638 w 24"/>
                <a:gd name="T1" fmla="*/ 6237 h 28"/>
                <a:gd name="T2" fmla="*/ 9459 w 24"/>
                <a:gd name="T3" fmla="*/ 0 h 28"/>
                <a:gd name="T4" fmla="*/ 0 w 24"/>
                <a:gd name="T5" fmla="*/ 2495 h 28"/>
                <a:gd name="T6" fmla="*/ 860 w 24"/>
                <a:gd name="T7" fmla="*/ 21204 h 28"/>
                <a:gd name="T8" fmla="*/ 12899 w 24"/>
                <a:gd name="T9" fmla="*/ 34925 h 28"/>
                <a:gd name="T10" fmla="*/ 20638 w 24"/>
                <a:gd name="T11" fmla="*/ 6237 h 28"/>
                <a:gd name="T12" fmla="*/ 0 60000 65536"/>
                <a:gd name="T13" fmla="*/ 0 60000 65536"/>
                <a:gd name="T14" fmla="*/ 0 60000 65536"/>
                <a:gd name="T15" fmla="*/ 0 60000 65536"/>
                <a:gd name="T16" fmla="*/ 0 60000 65536"/>
                <a:gd name="T17" fmla="*/ 0 60000 65536"/>
                <a:gd name="T18" fmla="*/ 0 w 24"/>
                <a:gd name="T19" fmla="*/ 0 h 28"/>
                <a:gd name="T20" fmla="*/ 24 w 24"/>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4" h="28">
                  <a:moveTo>
                    <a:pt x="24" y="5"/>
                  </a:moveTo>
                  <a:lnTo>
                    <a:pt x="11" y="0"/>
                  </a:lnTo>
                  <a:lnTo>
                    <a:pt x="0" y="2"/>
                  </a:lnTo>
                  <a:lnTo>
                    <a:pt x="1" y="17"/>
                  </a:lnTo>
                  <a:lnTo>
                    <a:pt x="15" y="28"/>
                  </a:lnTo>
                  <a:lnTo>
                    <a:pt x="24" y="5"/>
                  </a:lnTo>
                  <a:close/>
                </a:path>
              </a:pathLst>
            </a:custGeom>
            <a:solidFill>
              <a:srgbClr val="FFC000"/>
            </a:solidFill>
            <a:ln w="6350">
              <a:solidFill>
                <a:schemeClr val="bg1"/>
              </a:solidFill>
              <a:prstDash val="solid"/>
              <a:round/>
              <a:headEnd/>
              <a:tailEnd/>
            </a:ln>
          </p:spPr>
          <p:txBody>
            <a:bodyPr/>
            <a:lstStyle/>
            <a:p>
              <a:pPr>
                <a:defRPr/>
              </a:pPr>
              <a:endParaRPr lang="it-IT"/>
            </a:p>
          </p:txBody>
        </p:sp>
        <p:sp>
          <p:nvSpPr>
            <p:cNvPr id="39" name="Freeform 109">
              <a:hlinkClick r:id="" action="ppaction://noaction"/>
            </p:cNvPr>
            <p:cNvSpPr>
              <a:spLocks noChangeAspect="1"/>
            </p:cNvSpPr>
            <p:nvPr/>
          </p:nvSpPr>
          <p:spPr bwMode="invGray">
            <a:xfrm>
              <a:off x="7823977" y="4142385"/>
              <a:ext cx="270332" cy="360443"/>
            </a:xfrm>
            <a:custGeom>
              <a:avLst/>
              <a:gdLst>
                <a:gd name="T0" fmla="*/ 26543 w 471"/>
                <a:gd name="T1" fmla="*/ 131312 h 589"/>
                <a:gd name="T2" fmla="*/ 58394 w 471"/>
                <a:gd name="T3" fmla="*/ 182253 h 589"/>
                <a:gd name="T4" fmla="*/ 46715 w 471"/>
                <a:gd name="T5" fmla="*/ 234325 h 589"/>
                <a:gd name="T6" fmla="*/ 64764 w 471"/>
                <a:gd name="T7" fmla="*/ 289793 h 589"/>
                <a:gd name="T8" fmla="*/ 94492 w 471"/>
                <a:gd name="T9" fmla="*/ 369033 h 589"/>
                <a:gd name="T10" fmla="*/ 94492 w 471"/>
                <a:gd name="T11" fmla="*/ 416577 h 589"/>
                <a:gd name="T12" fmla="*/ 88121 w 471"/>
                <a:gd name="T13" fmla="*/ 458461 h 589"/>
                <a:gd name="T14" fmla="*/ 118911 w 471"/>
                <a:gd name="T15" fmla="*/ 484497 h 589"/>
                <a:gd name="T16" fmla="*/ 127404 w 471"/>
                <a:gd name="T17" fmla="*/ 513929 h 589"/>
                <a:gd name="T18" fmla="*/ 164564 w 471"/>
                <a:gd name="T19" fmla="*/ 545626 h 589"/>
                <a:gd name="T20" fmla="*/ 180489 w 471"/>
                <a:gd name="T21" fmla="*/ 578454 h 589"/>
                <a:gd name="T22" fmla="*/ 204909 w 471"/>
                <a:gd name="T23" fmla="*/ 615810 h 589"/>
                <a:gd name="T24" fmla="*/ 222958 w 471"/>
                <a:gd name="T25" fmla="*/ 653166 h 589"/>
                <a:gd name="T26" fmla="*/ 257994 w 471"/>
                <a:gd name="T27" fmla="*/ 656562 h 589"/>
                <a:gd name="T28" fmla="*/ 291968 w 471"/>
                <a:gd name="T29" fmla="*/ 666750 h 589"/>
                <a:gd name="T30" fmla="*/ 310017 w 471"/>
                <a:gd name="T31" fmla="*/ 646374 h 589"/>
                <a:gd name="T32" fmla="*/ 331251 w 471"/>
                <a:gd name="T33" fmla="*/ 605622 h 589"/>
                <a:gd name="T34" fmla="*/ 345053 w 471"/>
                <a:gd name="T35" fmla="*/ 582982 h 589"/>
                <a:gd name="T36" fmla="*/ 366287 w 471"/>
                <a:gd name="T37" fmla="*/ 555814 h 589"/>
                <a:gd name="T38" fmla="*/ 369473 w 471"/>
                <a:gd name="T39" fmla="*/ 524117 h 589"/>
                <a:gd name="T40" fmla="*/ 398139 w 471"/>
                <a:gd name="T41" fmla="*/ 527514 h 589"/>
                <a:gd name="T42" fmla="*/ 410879 w 471"/>
                <a:gd name="T43" fmla="*/ 494685 h 589"/>
                <a:gd name="T44" fmla="*/ 425743 w 471"/>
                <a:gd name="T45" fmla="*/ 458461 h 589"/>
                <a:gd name="T46" fmla="*/ 429990 w 471"/>
                <a:gd name="T47" fmla="*/ 439217 h 589"/>
                <a:gd name="T48" fmla="*/ 422558 w 471"/>
                <a:gd name="T49" fmla="*/ 407521 h 589"/>
                <a:gd name="T50" fmla="*/ 443792 w 471"/>
                <a:gd name="T51" fmla="*/ 384881 h 589"/>
                <a:gd name="T52" fmla="*/ 471396 w 471"/>
                <a:gd name="T53" fmla="*/ 373561 h 589"/>
                <a:gd name="T54" fmla="*/ 471396 w 471"/>
                <a:gd name="T55" fmla="*/ 348657 h 589"/>
                <a:gd name="T56" fmla="*/ 459717 w 471"/>
                <a:gd name="T57" fmla="*/ 293189 h 589"/>
                <a:gd name="T58" fmla="*/ 487322 w 471"/>
                <a:gd name="T59" fmla="*/ 299981 h 589"/>
                <a:gd name="T60" fmla="*/ 477766 w 471"/>
                <a:gd name="T61" fmla="*/ 267153 h 589"/>
                <a:gd name="T62" fmla="*/ 493692 w 471"/>
                <a:gd name="T63" fmla="*/ 247909 h 589"/>
                <a:gd name="T64" fmla="*/ 493692 w 471"/>
                <a:gd name="T65" fmla="*/ 230929 h 589"/>
                <a:gd name="T66" fmla="*/ 477766 w 471"/>
                <a:gd name="T67" fmla="*/ 230929 h 589"/>
                <a:gd name="T68" fmla="*/ 453347 w 471"/>
                <a:gd name="T69" fmla="*/ 218477 h 589"/>
                <a:gd name="T70" fmla="*/ 443792 w 471"/>
                <a:gd name="T71" fmla="*/ 198101 h 589"/>
                <a:gd name="T72" fmla="*/ 404509 w 471"/>
                <a:gd name="T73" fmla="*/ 170933 h 589"/>
                <a:gd name="T74" fmla="*/ 381151 w 471"/>
                <a:gd name="T75" fmla="*/ 160744 h 589"/>
                <a:gd name="T76" fmla="*/ 381151 w 471"/>
                <a:gd name="T77" fmla="*/ 131312 h 589"/>
                <a:gd name="T78" fmla="*/ 356732 w 471"/>
                <a:gd name="T79" fmla="*/ 118860 h 589"/>
                <a:gd name="T80" fmla="*/ 311079 w 471"/>
                <a:gd name="T81" fmla="*/ 112068 h 589"/>
                <a:gd name="T82" fmla="*/ 298339 w 471"/>
                <a:gd name="T83" fmla="*/ 118860 h 589"/>
                <a:gd name="T84" fmla="*/ 273919 w 471"/>
                <a:gd name="T85" fmla="*/ 115464 h 589"/>
                <a:gd name="T86" fmla="*/ 208094 w 471"/>
                <a:gd name="T87" fmla="*/ 95088 h 589"/>
                <a:gd name="T88" fmla="*/ 183675 w 471"/>
                <a:gd name="T89" fmla="*/ 72448 h 589"/>
                <a:gd name="T90" fmla="*/ 143330 w 471"/>
                <a:gd name="T91" fmla="*/ 43016 h 589"/>
                <a:gd name="T92" fmla="*/ 94492 w 471"/>
                <a:gd name="T93" fmla="*/ 36224 h 589"/>
                <a:gd name="T94" fmla="*/ 50962 w 471"/>
                <a:gd name="T95" fmla="*/ 21508 h 589"/>
                <a:gd name="T96" fmla="*/ 37160 w 471"/>
                <a:gd name="T97" fmla="*/ 6792 h 589"/>
                <a:gd name="T98" fmla="*/ 6370 w 471"/>
                <a:gd name="T99" fmla="*/ 16980 h 589"/>
                <a:gd name="T100" fmla="*/ 15926 w 471"/>
                <a:gd name="T101" fmla="*/ 70184 h 589"/>
                <a:gd name="T102" fmla="*/ 45653 w 471"/>
                <a:gd name="T103" fmla="*/ 105276 h 589"/>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71"/>
                <a:gd name="T157" fmla="*/ 0 h 589"/>
                <a:gd name="T158" fmla="*/ 471 w 471"/>
                <a:gd name="T159" fmla="*/ 589 h 589"/>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71" h="589">
                  <a:moveTo>
                    <a:pt x="29" y="102"/>
                  </a:moveTo>
                  <a:lnTo>
                    <a:pt x="25" y="116"/>
                  </a:lnTo>
                  <a:lnTo>
                    <a:pt x="41" y="128"/>
                  </a:lnTo>
                  <a:lnTo>
                    <a:pt x="55" y="161"/>
                  </a:lnTo>
                  <a:lnTo>
                    <a:pt x="51" y="187"/>
                  </a:lnTo>
                  <a:lnTo>
                    <a:pt x="44" y="207"/>
                  </a:lnTo>
                  <a:lnTo>
                    <a:pt x="41" y="216"/>
                  </a:lnTo>
                  <a:lnTo>
                    <a:pt x="61" y="256"/>
                  </a:lnTo>
                  <a:lnTo>
                    <a:pt x="77" y="294"/>
                  </a:lnTo>
                  <a:lnTo>
                    <a:pt x="89" y="326"/>
                  </a:lnTo>
                  <a:lnTo>
                    <a:pt x="97" y="346"/>
                  </a:lnTo>
                  <a:lnTo>
                    <a:pt x="89" y="368"/>
                  </a:lnTo>
                  <a:lnTo>
                    <a:pt x="80" y="388"/>
                  </a:lnTo>
                  <a:lnTo>
                    <a:pt x="83" y="405"/>
                  </a:lnTo>
                  <a:lnTo>
                    <a:pt x="100" y="414"/>
                  </a:lnTo>
                  <a:lnTo>
                    <a:pt x="112" y="428"/>
                  </a:lnTo>
                  <a:lnTo>
                    <a:pt x="120" y="437"/>
                  </a:lnTo>
                  <a:lnTo>
                    <a:pt x="120" y="454"/>
                  </a:lnTo>
                  <a:lnTo>
                    <a:pt x="138" y="466"/>
                  </a:lnTo>
                  <a:lnTo>
                    <a:pt x="155" y="482"/>
                  </a:lnTo>
                  <a:lnTo>
                    <a:pt x="164" y="495"/>
                  </a:lnTo>
                  <a:lnTo>
                    <a:pt x="170" y="511"/>
                  </a:lnTo>
                  <a:lnTo>
                    <a:pt x="181" y="521"/>
                  </a:lnTo>
                  <a:lnTo>
                    <a:pt x="193" y="544"/>
                  </a:lnTo>
                  <a:lnTo>
                    <a:pt x="203" y="563"/>
                  </a:lnTo>
                  <a:lnTo>
                    <a:pt x="210" y="577"/>
                  </a:lnTo>
                  <a:lnTo>
                    <a:pt x="223" y="577"/>
                  </a:lnTo>
                  <a:lnTo>
                    <a:pt x="243" y="580"/>
                  </a:lnTo>
                  <a:lnTo>
                    <a:pt x="258" y="583"/>
                  </a:lnTo>
                  <a:lnTo>
                    <a:pt x="275" y="589"/>
                  </a:lnTo>
                  <a:lnTo>
                    <a:pt x="278" y="583"/>
                  </a:lnTo>
                  <a:lnTo>
                    <a:pt x="292" y="571"/>
                  </a:lnTo>
                  <a:lnTo>
                    <a:pt x="306" y="551"/>
                  </a:lnTo>
                  <a:lnTo>
                    <a:pt x="312" y="535"/>
                  </a:lnTo>
                  <a:lnTo>
                    <a:pt x="313" y="515"/>
                  </a:lnTo>
                  <a:lnTo>
                    <a:pt x="325" y="515"/>
                  </a:lnTo>
                  <a:lnTo>
                    <a:pt x="332" y="505"/>
                  </a:lnTo>
                  <a:lnTo>
                    <a:pt x="345" y="491"/>
                  </a:lnTo>
                  <a:lnTo>
                    <a:pt x="339" y="472"/>
                  </a:lnTo>
                  <a:lnTo>
                    <a:pt x="348" y="463"/>
                  </a:lnTo>
                  <a:lnTo>
                    <a:pt x="362" y="472"/>
                  </a:lnTo>
                  <a:lnTo>
                    <a:pt x="375" y="466"/>
                  </a:lnTo>
                  <a:lnTo>
                    <a:pt x="372" y="457"/>
                  </a:lnTo>
                  <a:lnTo>
                    <a:pt x="387" y="437"/>
                  </a:lnTo>
                  <a:lnTo>
                    <a:pt x="387" y="417"/>
                  </a:lnTo>
                  <a:lnTo>
                    <a:pt x="401" y="405"/>
                  </a:lnTo>
                  <a:lnTo>
                    <a:pt x="398" y="394"/>
                  </a:lnTo>
                  <a:lnTo>
                    <a:pt x="405" y="388"/>
                  </a:lnTo>
                  <a:lnTo>
                    <a:pt x="401" y="373"/>
                  </a:lnTo>
                  <a:lnTo>
                    <a:pt x="398" y="360"/>
                  </a:lnTo>
                  <a:lnTo>
                    <a:pt x="405" y="349"/>
                  </a:lnTo>
                  <a:lnTo>
                    <a:pt x="418" y="340"/>
                  </a:lnTo>
                  <a:lnTo>
                    <a:pt x="433" y="336"/>
                  </a:lnTo>
                  <a:lnTo>
                    <a:pt x="444" y="330"/>
                  </a:lnTo>
                  <a:lnTo>
                    <a:pt x="450" y="323"/>
                  </a:lnTo>
                  <a:lnTo>
                    <a:pt x="444" y="308"/>
                  </a:lnTo>
                  <a:lnTo>
                    <a:pt x="424" y="276"/>
                  </a:lnTo>
                  <a:lnTo>
                    <a:pt x="433" y="259"/>
                  </a:lnTo>
                  <a:lnTo>
                    <a:pt x="450" y="262"/>
                  </a:lnTo>
                  <a:lnTo>
                    <a:pt x="459" y="265"/>
                  </a:lnTo>
                  <a:lnTo>
                    <a:pt x="451" y="245"/>
                  </a:lnTo>
                  <a:lnTo>
                    <a:pt x="450" y="236"/>
                  </a:lnTo>
                  <a:lnTo>
                    <a:pt x="456" y="225"/>
                  </a:lnTo>
                  <a:lnTo>
                    <a:pt x="465" y="219"/>
                  </a:lnTo>
                  <a:lnTo>
                    <a:pt x="471" y="213"/>
                  </a:lnTo>
                  <a:lnTo>
                    <a:pt x="465" y="204"/>
                  </a:lnTo>
                  <a:lnTo>
                    <a:pt x="456" y="198"/>
                  </a:lnTo>
                  <a:lnTo>
                    <a:pt x="450" y="204"/>
                  </a:lnTo>
                  <a:lnTo>
                    <a:pt x="439" y="207"/>
                  </a:lnTo>
                  <a:lnTo>
                    <a:pt x="427" y="193"/>
                  </a:lnTo>
                  <a:lnTo>
                    <a:pt x="424" y="184"/>
                  </a:lnTo>
                  <a:lnTo>
                    <a:pt x="418" y="175"/>
                  </a:lnTo>
                  <a:lnTo>
                    <a:pt x="395" y="155"/>
                  </a:lnTo>
                  <a:lnTo>
                    <a:pt x="381" y="151"/>
                  </a:lnTo>
                  <a:lnTo>
                    <a:pt x="365" y="148"/>
                  </a:lnTo>
                  <a:lnTo>
                    <a:pt x="359" y="142"/>
                  </a:lnTo>
                  <a:lnTo>
                    <a:pt x="359" y="125"/>
                  </a:lnTo>
                  <a:lnTo>
                    <a:pt x="359" y="116"/>
                  </a:lnTo>
                  <a:lnTo>
                    <a:pt x="345" y="102"/>
                  </a:lnTo>
                  <a:lnTo>
                    <a:pt x="336" y="105"/>
                  </a:lnTo>
                  <a:lnTo>
                    <a:pt x="307" y="105"/>
                  </a:lnTo>
                  <a:lnTo>
                    <a:pt x="293" y="99"/>
                  </a:lnTo>
                  <a:lnTo>
                    <a:pt x="287" y="102"/>
                  </a:lnTo>
                  <a:lnTo>
                    <a:pt x="281" y="105"/>
                  </a:lnTo>
                  <a:lnTo>
                    <a:pt x="267" y="102"/>
                  </a:lnTo>
                  <a:lnTo>
                    <a:pt x="258" y="102"/>
                  </a:lnTo>
                  <a:lnTo>
                    <a:pt x="235" y="85"/>
                  </a:lnTo>
                  <a:lnTo>
                    <a:pt x="196" y="84"/>
                  </a:lnTo>
                  <a:lnTo>
                    <a:pt x="187" y="79"/>
                  </a:lnTo>
                  <a:lnTo>
                    <a:pt x="173" y="64"/>
                  </a:lnTo>
                  <a:lnTo>
                    <a:pt x="158" y="52"/>
                  </a:lnTo>
                  <a:lnTo>
                    <a:pt x="135" y="38"/>
                  </a:lnTo>
                  <a:lnTo>
                    <a:pt x="115" y="35"/>
                  </a:lnTo>
                  <a:lnTo>
                    <a:pt x="89" y="32"/>
                  </a:lnTo>
                  <a:lnTo>
                    <a:pt x="61" y="21"/>
                  </a:lnTo>
                  <a:lnTo>
                    <a:pt x="48" y="19"/>
                  </a:lnTo>
                  <a:lnTo>
                    <a:pt x="41" y="15"/>
                  </a:lnTo>
                  <a:lnTo>
                    <a:pt x="35" y="6"/>
                  </a:lnTo>
                  <a:lnTo>
                    <a:pt x="25" y="0"/>
                  </a:lnTo>
                  <a:lnTo>
                    <a:pt x="6" y="15"/>
                  </a:lnTo>
                  <a:lnTo>
                    <a:pt x="0" y="41"/>
                  </a:lnTo>
                  <a:lnTo>
                    <a:pt x="15" y="62"/>
                  </a:lnTo>
                  <a:lnTo>
                    <a:pt x="35" y="73"/>
                  </a:lnTo>
                  <a:lnTo>
                    <a:pt x="43" y="93"/>
                  </a:lnTo>
                  <a:lnTo>
                    <a:pt x="29" y="102"/>
                  </a:lnTo>
                  <a:close/>
                </a:path>
              </a:pathLst>
            </a:custGeom>
            <a:solidFill>
              <a:srgbClr val="FFC000"/>
            </a:solidFill>
            <a:ln w="6350">
              <a:solidFill>
                <a:schemeClr val="bg1"/>
              </a:solidFill>
              <a:miter lim="800000"/>
              <a:headEnd/>
              <a:tailEnd/>
            </a:ln>
          </p:spPr>
          <p:txBody>
            <a:bodyPr wrap="none" anchor="ctr"/>
            <a:lstStyle/>
            <a:p>
              <a:pPr>
                <a:defRPr/>
              </a:pPr>
              <a:endParaRPr lang="it-IT"/>
            </a:p>
          </p:txBody>
        </p:sp>
        <p:sp>
          <p:nvSpPr>
            <p:cNvPr id="40" name="Freeform 110">
              <a:hlinkClick r:id="" action="ppaction://noaction"/>
            </p:cNvPr>
            <p:cNvSpPr>
              <a:spLocks noChangeAspect="1"/>
            </p:cNvSpPr>
            <p:nvPr/>
          </p:nvSpPr>
          <p:spPr bwMode="invGray">
            <a:xfrm>
              <a:off x="8027629" y="4291712"/>
              <a:ext cx="165632" cy="209400"/>
            </a:xfrm>
            <a:custGeom>
              <a:avLst/>
              <a:gdLst>
                <a:gd name="T0" fmla="*/ 299982 w 287"/>
                <a:gd name="T1" fmla="*/ 276029 h 341"/>
                <a:gd name="T2" fmla="*/ 258347 w 287"/>
                <a:gd name="T3" fmla="*/ 239680 h 341"/>
                <a:gd name="T4" fmla="*/ 223118 w 287"/>
                <a:gd name="T5" fmla="*/ 218097 h 341"/>
                <a:gd name="T6" fmla="*/ 220983 w 287"/>
                <a:gd name="T7" fmla="*/ 159029 h 341"/>
                <a:gd name="T8" fmla="*/ 216713 w 287"/>
                <a:gd name="T9" fmla="*/ 99961 h 341"/>
                <a:gd name="T10" fmla="*/ 171876 w 287"/>
                <a:gd name="T11" fmla="*/ 67019 h 341"/>
                <a:gd name="T12" fmla="*/ 134511 w 287"/>
                <a:gd name="T13" fmla="*/ 40893 h 341"/>
                <a:gd name="T14" fmla="*/ 106755 w 287"/>
                <a:gd name="T15" fmla="*/ 19311 h 341"/>
                <a:gd name="T16" fmla="*/ 91809 w 287"/>
                <a:gd name="T17" fmla="*/ 0 h 341"/>
                <a:gd name="T18" fmla="*/ 68323 w 287"/>
                <a:gd name="T19" fmla="*/ 6816 h 341"/>
                <a:gd name="T20" fmla="*/ 71526 w 287"/>
                <a:gd name="T21" fmla="*/ 48845 h 341"/>
                <a:gd name="T22" fmla="*/ 85404 w 287"/>
                <a:gd name="T23" fmla="*/ 87466 h 341"/>
                <a:gd name="T24" fmla="*/ 57648 w 287"/>
                <a:gd name="T25" fmla="*/ 99961 h 341"/>
                <a:gd name="T26" fmla="*/ 28824 w 287"/>
                <a:gd name="T27" fmla="*/ 126088 h 341"/>
                <a:gd name="T28" fmla="*/ 37364 w 287"/>
                <a:gd name="T29" fmla="*/ 162437 h 341"/>
                <a:gd name="T30" fmla="*/ 34162 w 287"/>
                <a:gd name="T31" fmla="*/ 172660 h 341"/>
                <a:gd name="T32" fmla="*/ 22419 w 287"/>
                <a:gd name="T33" fmla="*/ 202194 h 341"/>
                <a:gd name="T34" fmla="*/ 3203 w 287"/>
                <a:gd name="T35" fmla="*/ 228321 h 341"/>
                <a:gd name="T36" fmla="*/ 0 w 287"/>
                <a:gd name="T37" fmla="*/ 251039 h 341"/>
                <a:gd name="T38" fmla="*/ 16013 w 287"/>
                <a:gd name="T39" fmla="*/ 269214 h 341"/>
                <a:gd name="T40" fmla="*/ 0 w 287"/>
                <a:gd name="T41" fmla="*/ 291932 h 341"/>
                <a:gd name="T42" fmla="*/ 27756 w 287"/>
                <a:gd name="T43" fmla="*/ 302156 h 341"/>
                <a:gd name="T44" fmla="*/ 61918 w 287"/>
                <a:gd name="T45" fmla="*/ 308971 h 341"/>
                <a:gd name="T46" fmla="*/ 71526 w 287"/>
                <a:gd name="T47" fmla="*/ 345321 h 341"/>
                <a:gd name="T48" fmla="*/ 89674 w 287"/>
                <a:gd name="T49" fmla="*/ 361224 h 341"/>
                <a:gd name="T50" fmla="*/ 109958 w 287"/>
                <a:gd name="T51" fmla="*/ 381670 h 341"/>
                <a:gd name="T52" fmla="*/ 147322 w 287"/>
                <a:gd name="T53" fmla="*/ 387350 h 341"/>
                <a:gd name="T54" fmla="*/ 165470 w 287"/>
                <a:gd name="T55" fmla="*/ 368039 h 341"/>
                <a:gd name="T56" fmla="*/ 193227 w 287"/>
                <a:gd name="T57" fmla="*/ 354408 h 341"/>
                <a:gd name="T58" fmla="*/ 223118 w 287"/>
                <a:gd name="T59" fmla="*/ 338505 h 341"/>
                <a:gd name="T60" fmla="*/ 236996 w 287"/>
                <a:gd name="T61" fmla="*/ 318059 h 341"/>
                <a:gd name="T62" fmla="*/ 269023 w 287"/>
                <a:gd name="T63" fmla="*/ 318059 h 341"/>
                <a:gd name="T64" fmla="*/ 306387 w 287"/>
                <a:gd name="T65" fmla="*/ 295340 h 34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7"/>
                <a:gd name="T100" fmla="*/ 0 h 341"/>
                <a:gd name="T101" fmla="*/ 287 w 287"/>
                <a:gd name="T102" fmla="*/ 341 h 34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7" h="341">
                  <a:moveTo>
                    <a:pt x="287" y="260"/>
                  </a:moveTo>
                  <a:lnTo>
                    <a:pt x="281" y="243"/>
                  </a:lnTo>
                  <a:lnTo>
                    <a:pt x="265" y="231"/>
                  </a:lnTo>
                  <a:lnTo>
                    <a:pt x="242" y="211"/>
                  </a:lnTo>
                  <a:lnTo>
                    <a:pt x="222" y="201"/>
                  </a:lnTo>
                  <a:lnTo>
                    <a:pt x="209" y="192"/>
                  </a:lnTo>
                  <a:lnTo>
                    <a:pt x="213" y="160"/>
                  </a:lnTo>
                  <a:lnTo>
                    <a:pt x="207" y="140"/>
                  </a:lnTo>
                  <a:lnTo>
                    <a:pt x="203" y="120"/>
                  </a:lnTo>
                  <a:lnTo>
                    <a:pt x="203" y="88"/>
                  </a:lnTo>
                  <a:lnTo>
                    <a:pt x="184" y="76"/>
                  </a:lnTo>
                  <a:lnTo>
                    <a:pt x="161" y="59"/>
                  </a:lnTo>
                  <a:lnTo>
                    <a:pt x="144" y="56"/>
                  </a:lnTo>
                  <a:lnTo>
                    <a:pt x="126" y="36"/>
                  </a:lnTo>
                  <a:lnTo>
                    <a:pt x="117" y="17"/>
                  </a:lnTo>
                  <a:lnTo>
                    <a:pt x="100" y="17"/>
                  </a:lnTo>
                  <a:lnTo>
                    <a:pt x="86" y="17"/>
                  </a:lnTo>
                  <a:lnTo>
                    <a:pt x="86" y="0"/>
                  </a:lnTo>
                  <a:lnTo>
                    <a:pt x="77" y="10"/>
                  </a:lnTo>
                  <a:lnTo>
                    <a:pt x="64" y="6"/>
                  </a:lnTo>
                  <a:lnTo>
                    <a:pt x="58" y="23"/>
                  </a:lnTo>
                  <a:lnTo>
                    <a:pt x="67" y="43"/>
                  </a:lnTo>
                  <a:lnTo>
                    <a:pt x="77" y="65"/>
                  </a:lnTo>
                  <a:lnTo>
                    <a:pt x="80" y="77"/>
                  </a:lnTo>
                  <a:lnTo>
                    <a:pt x="74" y="85"/>
                  </a:lnTo>
                  <a:lnTo>
                    <a:pt x="54" y="88"/>
                  </a:lnTo>
                  <a:lnTo>
                    <a:pt x="38" y="97"/>
                  </a:lnTo>
                  <a:lnTo>
                    <a:pt x="27" y="111"/>
                  </a:lnTo>
                  <a:lnTo>
                    <a:pt x="35" y="129"/>
                  </a:lnTo>
                  <a:lnTo>
                    <a:pt x="35" y="143"/>
                  </a:lnTo>
                  <a:lnTo>
                    <a:pt x="27" y="143"/>
                  </a:lnTo>
                  <a:lnTo>
                    <a:pt x="32" y="152"/>
                  </a:lnTo>
                  <a:lnTo>
                    <a:pt x="15" y="166"/>
                  </a:lnTo>
                  <a:lnTo>
                    <a:pt x="21" y="178"/>
                  </a:lnTo>
                  <a:lnTo>
                    <a:pt x="18" y="189"/>
                  </a:lnTo>
                  <a:lnTo>
                    <a:pt x="3" y="201"/>
                  </a:lnTo>
                  <a:lnTo>
                    <a:pt x="6" y="215"/>
                  </a:lnTo>
                  <a:lnTo>
                    <a:pt x="0" y="221"/>
                  </a:lnTo>
                  <a:lnTo>
                    <a:pt x="15" y="228"/>
                  </a:lnTo>
                  <a:lnTo>
                    <a:pt x="15" y="237"/>
                  </a:lnTo>
                  <a:lnTo>
                    <a:pt x="9" y="243"/>
                  </a:lnTo>
                  <a:lnTo>
                    <a:pt x="0" y="257"/>
                  </a:lnTo>
                  <a:lnTo>
                    <a:pt x="9" y="277"/>
                  </a:lnTo>
                  <a:lnTo>
                    <a:pt x="26" y="266"/>
                  </a:lnTo>
                  <a:lnTo>
                    <a:pt x="47" y="266"/>
                  </a:lnTo>
                  <a:lnTo>
                    <a:pt x="58" y="272"/>
                  </a:lnTo>
                  <a:lnTo>
                    <a:pt x="61" y="289"/>
                  </a:lnTo>
                  <a:lnTo>
                    <a:pt x="67" y="304"/>
                  </a:lnTo>
                  <a:lnTo>
                    <a:pt x="80" y="309"/>
                  </a:lnTo>
                  <a:lnTo>
                    <a:pt x="84" y="318"/>
                  </a:lnTo>
                  <a:lnTo>
                    <a:pt x="90" y="330"/>
                  </a:lnTo>
                  <a:lnTo>
                    <a:pt x="103" y="336"/>
                  </a:lnTo>
                  <a:lnTo>
                    <a:pt x="118" y="336"/>
                  </a:lnTo>
                  <a:lnTo>
                    <a:pt x="138" y="341"/>
                  </a:lnTo>
                  <a:lnTo>
                    <a:pt x="144" y="336"/>
                  </a:lnTo>
                  <a:lnTo>
                    <a:pt x="155" y="324"/>
                  </a:lnTo>
                  <a:lnTo>
                    <a:pt x="164" y="318"/>
                  </a:lnTo>
                  <a:lnTo>
                    <a:pt x="181" y="312"/>
                  </a:lnTo>
                  <a:lnTo>
                    <a:pt x="196" y="312"/>
                  </a:lnTo>
                  <a:lnTo>
                    <a:pt x="209" y="298"/>
                  </a:lnTo>
                  <a:lnTo>
                    <a:pt x="216" y="286"/>
                  </a:lnTo>
                  <a:lnTo>
                    <a:pt x="222" y="280"/>
                  </a:lnTo>
                  <a:lnTo>
                    <a:pt x="239" y="283"/>
                  </a:lnTo>
                  <a:lnTo>
                    <a:pt x="252" y="280"/>
                  </a:lnTo>
                  <a:lnTo>
                    <a:pt x="272" y="277"/>
                  </a:lnTo>
                  <a:lnTo>
                    <a:pt x="287" y="260"/>
                  </a:lnTo>
                  <a:close/>
                </a:path>
              </a:pathLst>
            </a:custGeom>
            <a:solidFill>
              <a:srgbClr val="FFC000"/>
            </a:solidFill>
            <a:ln w="6350">
              <a:solidFill>
                <a:schemeClr val="bg1"/>
              </a:solidFill>
              <a:miter lim="800000"/>
              <a:headEnd/>
              <a:tailEnd/>
            </a:ln>
          </p:spPr>
          <p:txBody>
            <a:bodyPr wrap="none" anchor="ctr"/>
            <a:lstStyle/>
            <a:p>
              <a:pPr>
                <a:defRPr/>
              </a:pPr>
              <a:endParaRPr lang="it-IT"/>
            </a:p>
          </p:txBody>
        </p:sp>
        <p:sp>
          <p:nvSpPr>
            <p:cNvPr id="41" name="Freeform 111">
              <a:hlinkClick r:id="" action="ppaction://noaction"/>
            </p:cNvPr>
            <p:cNvSpPr>
              <a:spLocks noChangeAspect="1"/>
            </p:cNvSpPr>
            <p:nvPr/>
          </p:nvSpPr>
          <p:spPr bwMode="invGray">
            <a:xfrm>
              <a:off x="8246210" y="4545738"/>
              <a:ext cx="159625" cy="116715"/>
            </a:xfrm>
            <a:custGeom>
              <a:avLst/>
              <a:gdLst>
                <a:gd name="T0" fmla="*/ 283421 w 274"/>
                <a:gd name="T1" fmla="*/ 75340 h 192"/>
                <a:gd name="T2" fmla="*/ 252169 w 274"/>
                <a:gd name="T3" fmla="*/ 41606 h 192"/>
                <a:gd name="T4" fmla="*/ 231694 w 274"/>
                <a:gd name="T5" fmla="*/ 29236 h 192"/>
                <a:gd name="T6" fmla="*/ 196132 w 274"/>
                <a:gd name="T7" fmla="*/ 19116 h 192"/>
                <a:gd name="T8" fmla="*/ 188588 w 274"/>
                <a:gd name="T9" fmla="*/ 0 h 192"/>
                <a:gd name="T10" fmla="*/ 175656 w 274"/>
                <a:gd name="T11" fmla="*/ 19116 h 192"/>
                <a:gd name="T12" fmla="*/ 175656 w 274"/>
                <a:gd name="T13" fmla="*/ 32610 h 192"/>
                <a:gd name="T14" fmla="*/ 169190 w 274"/>
                <a:gd name="T15" fmla="*/ 35983 h 192"/>
                <a:gd name="T16" fmla="*/ 154103 w 274"/>
                <a:gd name="T17" fmla="*/ 41606 h 192"/>
                <a:gd name="T18" fmla="*/ 137939 w 274"/>
                <a:gd name="T19" fmla="*/ 48353 h 192"/>
                <a:gd name="T20" fmla="*/ 126085 w 274"/>
                <a:gd name="T21" fmla="*/ 58473 h 192"/>
                <a:gd name="T22" fmla="*/ 113153 w 274"/>
                <a:gd name="T23" fmla="*/ 68593 h 192"/>
                <a:gd name="T24" fmla="*/ 104532 w 274"/>
                <a:gd name="T25" fmla="*/ 51726 h 192"/>
                <a:gd name="T26" fmla="*/ 91600 w 274"/>
                <a:gd name="T27" fmla="*/ 41606 h 192"/>
                <a:gd name="T28" fmla="*/ 81901 w 274"/>
                <a:gd name="T29" fmla="*/ 32610 h 192"/>
                <a:gd name="T30" fmla="*/ 67892 w 274"/>
                <a:gd name="T31" fmla="*/ 41606 h 192"/>
                <a:gd name="T32" fmla="*/ 63581 w 274"/>
                <a:gd name="T33" fmla="*/ 51726 h 192"/>
                <a:gd name="T34" fmla="*/ 76513 w 274"/>
                <a:gd name="T35" fmla="*/ 68593 h 192"/>
                <a:gd name="T36" fmla="*/ 70047 w 274"/>
                <a:gd name="T37" fmla="*/ 80963 h 192"/>
                <a:gd name="T38" fmla="*/ 57115 w 274"/>
                <a:gd name="T39" fmla="*/ 80963 h 192"/>
                <a:gd name="T40" fmla="*/ 49572 w 274"/>
                <a:gd name="T41" fmla="*/ 84336 h 192"/>
                <a:gd name="T42" fmla="*/ 46339 w 274"/>
                <a:gd name="T43" fmla="*/ 97830 h 192"/>
                <a:gd name="T44" fmla="*/ 39873 w 274"/>
                <a:gd name="T45" fmla="*/ 105701 h 192"/>
                <a:gd name="T46" fmla="*/ 21553 w 274"/>
                <a:gd name="T47" fmla="*/ 112448 h 192"/>
                <a:gd name="T48" fmla="*/ 0 w 274"/>
                <a:gd name="T49" fmla="*/ 110199 h 192"/>
                <a:gd name="T50" fmla="*/ 29096 w 274"/>
                <a:gd name="T51" fmla="*/ 131564 h 192"/>
                <a:gd name="T52" fmla="*/ 32329 w 274"/>
                <a:gd name="T53" fmla="*/ 152929 h 192"/>
                <a:gd name="T54" fmla="*/ 35562 w 274"/>
                <a:gd name="T55" fmla="*/ 170921 h 192"/>
                <a:gd name="T56" fmla="*/ 32329 w 274"/>
                <a:gd name="T57" fmla="*/ 190037 h 192"/>
                <a:gd name="T58" fmla="*/ 29096 w 274"/>
                <a:gd name="T59" fmla="*/ 200157 h 192"/>
                <a:gd name="T60" fmla="*/ 42028 w 274"/>
                <a:gd name="T61" fmla="*/ 193410 h 192"/>
                <a:gd name="T62" fmla="*/ 60348 w 274"/>
                <a:gd name="T63" fmla="*/ 210278 h 192"/>
                <a:gd name="T64" fmla="*/ 88367 w 274"/>
                <a:gd name="T65" fmla="*/ 193410 h 192"/>
                <a:gd name="T66" fmla="*/ 109920 w 274"/>
                <a:gd name="T67" fmla="*/ 190037 h 192"/>
                <a:gd name="T68" fmla="*/ 122852 w 274"/>
                <a:gd name="T69" fmla="*/ 190037 h 192"/>
                <a:gd name="T70" fmla="*/ 141172 w 274"/>
                <a:gd name="T71" fmla="*/ 200157 h 192"/>
                <a:gd name="T72" fmla="*/ 157336 w 274"/>
                <a:gd name="T73" fmla="*/ 210278 h 192"/>
                <a:gd name="T74" fmla="*/ 178889 w 274"/>
                <a:gd name="T75" fmla="*/ 215900 h 192"/>
                <a:gd name="T76" fmla="*/ 196132 w 274"/>
                <a:gd name="T77" fmla="*/ 206904 h 192"/>
                <a:gd name="T78" fmla="*/ 213374 w 274"/>
                <a:gd name="T79" fmla="*/ 183290 h 192"/>
                <a:gd name="T80" fmla="*/ 234927 w 274"/>
                <a:gd name="T81" fmla="*/ 186664 h 192"/>
                <a:gd name="T82" fmla="*/ 242470 w 274"/>
                <a:gd name="T83" fmla="*/ 164174 h 192"/>
                <a:gd name="T84" fmla="*/ 264023 w 274"/>
                <a:gd name="T85" fmla="*/ 160801 h 192"/>
                <a:gd name="T86" fmla="*/ 273722 w 274"/>
                <a:gd name="T87" fmla="*/ 164174 h 192"/>
                <a:gd name="T88" fmla="*/ 283421 w 274"/>
                <a:gd name="T89" fmla="*/ 157427 h 192"/>
                <a:gd name="T90" fmla="*/ 289887 w 274"/>
                <a:gd name="T91" fmla="*/ 146182 h 192"/>
                <a:gd name="T92" fmla="*/ 295275 w 274"/>
                <a:gd name="T93" fmla="*/ 131564 h 192"/>
                <a:gd name="T94" fmla="*/ 295275 w 274"/>
                <a:gd name="T95" fmla="*/ 103452 h 192"/>
                <a:gd name="T96" fmla="*/ 283421 w 274"/>
                <a:gd name="T97" fmla="*/ 75340 h 19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74"/>
                <a:gd name="T148" fmla="*/ 0 h 192"/>
                <a:gd name="T149" fmla="*/ 274 w 274"/>
                <a:gd name="T150" fmla="*/ 192 h 19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74" h="192">
                  <a:moveTo>
                    <a:pt x="263" y="67"/>
                  </a:moveTo>
                  <a:lnTo>
                    <a:pt x="234" y="37"/>
                  </a:lnTo>
                  <a:lnTo>
                    <a:pt x="215" y="26"/>
                  </a:lnTo>
                  <a:lnTo>
                    <a:pt x="182" y="17"/>
                  </a:lnTo>
                  <a:lnTo>
                    <a:pt x="175" y="0"/>
                  </a:lnTo>
                  <a:lnTo>
                    <a:pt x="163" y="17"/>
                  </a:lnTo>
                  <a:lnTo>
                    <a:pt x="163" y="29"/>
                  </a:lnTo>
                  <a:lnTo>
                    <a:pt x="157" y="32"/>
                  </a:lnTo>
                  <a:lnTo>
                    <a:pt x="143" y="37"/>
                  </a:lnTo>
                  <a:lnTo>
                    <a:pt x="128" y="43"/>
                  </a:lnTo>
                  <a:lnTo>
                    <a:pt x="117" y="52"/>
                  </a:lnTo>
                  <a:lnTo>
                    <a:pt x="105" y="61"/>
                  </a:lnTo>
                  <a:lnTo>
                    <a:pt x="97" y="46"/>
                  </a:lnTo>
                  <a:lnTo>
                    <a:pt x="85" y="37"/>
                  </a:lnTo>
                  <a:lnTo>
                    <a:pt x="76" y="29"/>
                  </a:lnTo>
                  <a:lnTo>
                    <a:pt x="63" y="37"/>
                  </a:lnTo>
                  <a:lnTo>
                    <a:pt x="59" y="46"/>
                  </a:lnTo>
                  <a:lnTo>
                    <a:pt x="71" y="61"/>
                  </a:lnTo>
                  <a:lnTo>
                    <a:pt x="65" y="72"/>
                  </a:lnTo>
                  <a:lnTo>
                    <a:pt x="53" y="72"/>
                  </a:lnTo>
                  <a:lnTo>
                    <a:pt x="46" y="75"/>
                  </a:lnTo>
                  <a:lnTo>
                    <a:pt x="43" y="87"/>
                  </a:lnTo>
                  <a:lnTo>
                    <a:pt x="37" y="94"/>
                  </a:lnTo>
                  <a:lnTo>
                    <a:pt x="20" y="100"/>
                  </a:lnTo>
                  <a:lnTo>
                    <a:pt x="0" y="98"/>
                  </a:lnTo>
                  <a:lnTo>
                    <a:pt x="27" y="117"/>
                  </a:lnTo>
                  <a:lnTo>
                    <a:pt x="30" y="136"/>
                  </a:lnTo>
                  <a:lnTo>
                    <a:pt x="33" y="152"/>
                  </a:lnTo>
                  <a:lnTo>
                    <a:pt x="30" y="169"/>
                  </a:lnTo>
                  <a:lnTo>
                    <a:pt x="27" y="178"/>
                  </a:lnTo>
                  <a:lnTo>
                    <a:pt x="39" y="172"/>
                  </a:lnTo>
                  <a:lnTo>
                    <a:pt x="56" y="187"/>
                  </a:lnTo>
                  <a:lnTo>
                    <a:pt x="82" y="172"/>
                  </a:lnTo>
                  <a:lnTo>
                    <a:pt x="102" y="169"/>
                  </a:lnTo>
                  <a:lnTo>
                    <a:pt x="114" y="169"/>
                  </a:lnTo>
                  <a:lnTo>
                    <a:pt x="131" y="178"/>
                  </a:lnTo>
                  <a:lnTo>
                    <a:pt x="146" y="187"/>
                  </a:lnTo>
                  <a:lnTo>
                    <a:pt x="166" y="192"/>
                  </a:lnTo>
                  <a:lnTo>
                    <a:pt x="182" y="184"/>
                  </a:lnTo>
                  <a:lnTo>
                    <a:pt x="198" y="163"/>
                  </a:lnTo>
                  <a:lnTo>
                    <a:pt x="218" y="166"/>
                  </a:lnTo>
                  <a:lnTo>
                    <a:pt x="225" y="146"/>
                  </a:lnTo>
                  <a:lnTo>
                    <a:pt x="245" y="143"/>
                  </a:lnTo>
                  <a:lnTo>
                    <a:pt x="254" y="146"/>
                  </a:lnTo>
                  <a:lnTo>
                    <a:pt x="263" y="140"/>
                  </a:lnTo>
                  <a:lnTo>
                    <a:pt x="269" y="130"/>
                  </a:lnTo>
                  <a:lnTo>
                    <a:pt x="274" y="117"/>
                  </a:lnTo>
                  <a:lnTo>
                    <a:pt x="274" y="92"/>
                  </a:lnTo>
                  <a:lnTo>
                    <a:pt x="263" y="67"/>
                  </a:lnTo>
                  <a:close/>
                </a:path>
              </a:pathLst>
            </a:custGeom>
            <a:solidFill>
              <a:srgbClr val="FFC000"/>
            </a:solidFill>
            <a:ln w="6350">
              <a:solidFill>
                <a:schemeClr val="bg1"/>
              </a:solidFill>
              <a:miter lim="800000"/>
              <a:headEnd/>
              <a:tailEnd/>
            </a:ln>
          </p:spPr>
          <p:txBody>
            <a:bodyPr wrap="none" anchor="ctr"/>
            <a:lstStyle/>
            <a:p>
              <a:pPr>
                <a:defRPr/>
              </a:pPr>
              <a:endParaRPr lang="it-IT"/>
            </a:p>
          </p:txBody>
        </p:sp>
        <p:sp>
          <p:nvSpPr>
            <p:cNvPr id="42" name="Freeform 112">
              <a:hlinkClick r:id="" action="ppaction://noaction"/>
            </p:cNvPr>
            <p:cNvSpPr>
              <a:spLocks noChangeAspect="1"/>
            </p:cNvSpPr>
            <p:nvPr/>
          </p:nvSpPr>
          <p:spPr bwMode="invGray">
            <a:xfrm>
              <a:off x="8153525" y="4419584"/>
              <a:ext cx="199960" cy="200818"/>
            </a:xfrm>
            <a:custGeom>
              <a:avLst/>
              <a:gdLst>
                <a:gd name="T0" fmla="*/ 189740 w 347"/>
                <a:gd name="T1" fmla="*/ 0 h 327"/>
                <a:gd name="T2" fmla="*/ 211059 w 347"/>
                <a:gd name="T3" fmla="*/ 52256 h 327"/>
                <a:gd name="T4" fmla="*/ 223851 w 347"/>
                <a:gd name="T5" fmla="*/ 88609 h 327"/>
                <a:gd name="T6" fmla="*/ 232379 w 347"/>
                <a:gd name="T7" fmla="*/ 105649 h 327"/>
                <a:gd name="T8" fmla="*/ 235576 w 347"/>
                <a:gd name="T9" fmla="*/ 131777 h 327"/>
                <a:gd name="T10" fmla="*/ 263291 w 347"/>
                <a:gd name="T11" fmla="*/ 154497 h 327"/>
                <a:gd name="T12" fmla="*/ 285676 w 347"/>
                <a:gd name="T13" fmla="*/ 176081 h 327"/>
                <a:gd name="T14" fmla="*/ 319787 w 347"/>
                <a:gd name="T15" fmla="*/ 209026 h 327"/>
                <a:gd name="T16" fmla="*/ 352832 w 347"/>
                <a:gd name="T17" fmla="*/ 231746 h 327"/>
                <a:gd name="T18" fmla="*/ 369887 w 347"/>
                <a:gd name="T19" fmla="*/ 248786 h 327"/>
                <a:gd name="T20" fmla="*/ 362425 w 347"/>
                <a:gd name="T21" fmla="*/ 264690 h 327"/>
                <a:gd name="T22" fmla="*/ 352832 w 347"/>
                <a:gd name="T23" fmla="*/ 271506 h 327"/>
                <a:gd name="T24" fmla="*/ 346436 w 347"/>
                <a:gd name="T25" fmla="*/ 274914 h 327"/>
                <a:gd name="T26" fmla="*/ 348568 w 347"/>
                <a:gd name="T27" fmla="*/ 290818 h 327"/>
                <a:gd name="T28" fmla="*/ 337908 w 347"/>
                <a:gd name="T29" fmla="*/ 297634 h 327"/>
                <a:gd name="T30" fmla="*/ 328315 w 347"/>
                <a:gd name="T31" fmla="*/ 304450 h 327"/>
                <a:gd name="T32" fmla="*/ 318721 w 347"/>
                <a:gd name="T33" fmla="*/ 304450 h 327"/>
                <a:gd name="T34" fmla="*/ 291006 w 347"/>
                <a:gd name="T35" fmla="*/ 327171 h 327"/>
                <a:gd name="T36" fmla="*/ 285676 w 347"/>
                <a:gd name="T37" fmla="*/ 314675 h 327"/>
                <a:gd name="T38" fmla="*/ 272885 w 347"/>
                <a:gd name="T39" fmla="*/ 304450 h 327"/>
                <a:gd name="T40" fmla="*/ 257962 w 347"/>
                <a:gd name="T41" fmla="*/ 294226 h 327"/>
                <a:gd name="T42" fmla="*/ 248368 w 347"/>
                <a:gd name="T43" fmla="*/ 297634 h 327"/>
                <a:gd name="T44" fmla="*/ 241972 w 347"/>
                <a:gd name="T45" fmla="*/ 304450 h 327"/>
                <a:gd name="T46" fmla="*/ 241972 w 347"/>
                <a:gd name="T47" fmla="*/ 314675 h 327"/>
                <a:gd name="T48" fmla="*/ 251566 w 347"/>
                <a:gd name="T49" fmla="*/ 327171 h 327"/>
                <a:gd name="T50" fmla="*/ 245170 w 347"/>
                <a:gd name="T51" fmla="*/ 337395 h 327"/>
                <a:gd name="T52" fmla="*/ 232379 w 347"/>
                <a:gd name="T53" fmla="*/ 340803 h 327"/>
                <a:gd name="T54" fmla="*/ 223851 w 347"/>
                <a:gd name="T55" fmla="*/ 348755 h 327"/>
                <a:gd name="T56" fmla="*/ 220653 w 347"/>
                <a:gd name="T57" fmla="*/ 360115 h 327"/>
                <a:gd name="T58" fmla="*/ 211059 w 347"/>
                <a:gd name="T59" fmla="*/ 368067 h 327"/>
                <a:gd name="T60" fmla="*/ 200400 w 347"/>
                <a:gd name="T61" fmla="*/ 371475 h 327"/>
                <a:gd name="T62" fmla="*/ 179081 w 347"/>
                <a:gd name="T63" fmla="*/ 368067 h 327"/>
                <a:gd name="T64" fmla="*/ 151366 w 347"/>
                <a:gd name="T65" fmla="*/ 363523 h 327"/>
                <a:gd name="T66" fmla="*/ 130047 w 347"/>
                <a:gd name="T67" fmla="*/ 348755 h 327"/>
                <a:gd name="T68" fmla="*/ 110859 w 347"/>
                <a:gd name="T69" fmla="*/ 330579 h 327"/>
                <a:gd name="T70" fmla="*/ 83145 w 347"/>
                <a:gd name="T71" fmla="*/ 304450 h 327"/>
                <a:gd name="T72" fmla="*/ 73551 w 347"/>
                <a:gd name="T73" fmla="*/ 294226 h 327"/>
                <a:gd name="T74" fmla="*/ 58628 w 347"/>
                <a:gd name="T75" fmla="*/ 290818 h 327"/>
                <a:gd name="T76" fmla="*/ 30913 w 347"/>
                <a:gd name="T77" fmla="*/ 285138 h 327"/>
                <a:gd name="T78" fmla="*/ 12791 w 347"/>
                <a:gd name="T79" fmla="*/ 285138 h 327"/>
                <a:gd name="T80" fmla="*/ 6396 w 347"/>
                <a:gd name="T81" fmla="*/ 274914 h 327"/>
                <a:gd name="T82" fmla="*/ 3198 w 347"/>
                <a:gd name="T83" fmla="*/ 255602 h 327"/>
                <a:gd name="T84" fmla="*/ 6396 w 347"/>
                <a:gd name="T85" fmla="*/ 231746 h 327"/>
                <a:gd name="T86" fmla="*/ 12791 w 347"/>
                <a:gd name="T87" fmla="*/ 212434 h 327"/>
                <a:gd name="T88" fmla="*/ 9594 w 347"/>
                <a:gd name="T89" fmla="*/ 205618 h 327"/>
                <a:gd name="T90" fmla="*/ 6396 w 347"/>
                <a:gd name="T91" fmla="*/ 187442 h 327"/>
                <a:gd name="T92" fmla="*/ 0 w 347"/>
                <a:gd name="T93" fmla="*/ 169265 h 327"/>
                <a:gd name="T94" fmla="*/ 0 w 347"/>
                <a:gd name="T95" fmla="*/ 154497 h 327"/>
                <a:gd name="T96" fmla="*/ 6396 w 347"/>
                <a:gd name="T97" fmla="*/ 147681 h 327"/>
                <a:gd name="T98" fmla="*/ 12791 w 347"/>
                <a:gd name="T99" fmla="*/ 142001 h 327"/>
                <a:gd name="T100" fmla="*/ 9594 w 347"/>
                <a:gd name="T101" fmla="*/ 124961 h 327"/>
                <a:gd name="T102" fmla="*/ 12791 w 347"/>
                <a:gd name="T103" fmla="*/ 112465 h 327"/>
                <a:gd name="T104" fmla="*/ 30913 w 347"/>
                <a:gd name="T105" fmla="*/ 95425 h 327"/>
                <a:gd name="T106" fmla="*/ 49034 w 347"/>
                <a:gd name="T107" fmla="*/ 95425 h 327"/>
                <a:gd name="T108" fmla="*/ 65023 w 347"/>
                <a:gd name="T109" fmla="*/ 88609 h 327"/>
                <a:gd name="T110" fmla="*/ 74617 w 347"/>
                <a:gd name="T111" fmla="*/ 74977 h 327"/>
                <a:gd name="T112" fmla="*/ 73551 w 347"/>
                <a:gd name="T113" fmla="*/ 62480 h 327"/>
                <a:gd name="T114" fmla="*/ 95936 w 347"/>
                <a:gd name="T115" fmla="*/ 36352 h 327"/>
                <a:gd name="T116" fmla="*/ 123651 w 347"/>
                <a:gd name="T117" fmla="*/ 39760 h 327"/>
                <a:gd name="T118" fmla="*/ 135376 w 347"/>
                <a:gd name="T119" fmla="*/ 26128 h 327"/>
                <a:gd name="T120" fmla="*/ 157762 w 347"/>
                <a:gd name="T121" fmla="*/ 22720 h 327"/>
                <a:gd name="T122" fmla="*/ 172685 w 347"/>
                <a:gd name="T123" fmla="*/ 11360 h 327"/>
                <a:gd name="T124" fmla="*/ 189740 w 347"/>
                <a:gd name="T125" fmla="*/ 0 h 32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47"/>
                <a:gd name="T190" fmla="*/ 0 h 327"/>
                <a:gd name="T191" fmla="*/ 347 w 347"/>
                <a:gd name="T192" fmla="*/ 327 h 32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47" h="327">
                  <a:moveTo>
                    <a:pt x="178" y="0"/>
                  </a:moveTo>
                  <a:lnTo>
                    <a:pt x="198" y="46"/>
                  </a:lnTo>
                  <a:lnTo>
                    <a:pt x="210" y="78"/>
                  </a:lnTo>
                  <a:lnTo>
                    <a:pt x="218" y="93"/>
                  </a:lnTo>
                  <a:lnTo>
                    <a:pt x="221" y="116"/>
                  </a:lnTo>
                  <a:lnTo>
                    <a:pt x="247" y="136"/>
                  </a:lnTo>
                  <a:lnTo>
                    <a:pt x="268" y="155"/>
                  </a:lnTo>
                  <a:lnTo>
                    <a:pt x="300" y="184"/>
                  </a:lnTo>
                  <a:lnTo>
                    <a:pt x="331" y="204"/>
                  </a:lnTo>
                  <a:lnTo>
                    <a:pt x="347" y="219"/>
                  </a:lnTo>
                  <a:lnTo>
                    <a:pt x="340" y="233"/>
                  </a:lnTo>
                  <a:lnTo>
                    <a:pt x="331" y="239"/>
                  </a:lnTo>
                  <a:lnTo>
                    <a:pt x="325" y="242"/>
                  </a:lnTo>
                  <a:lnTo>
                    <a:pt x="327" y="256"/>
                  </a:lnTo>
                  <a:lnTo>
                    <a:pt x="317" y="262"/>
                  </a:lnTo>
                  <a:lnTo>
                    <a:pt x="308" y="268"/>
                  </a:lnTo>
                  <a:lnTo>
                    <a:pt x="299" y="268"/>
                  </a:lnTo>
                  <a:lnTo>
                    <a:pt x="273" y="288"/>
                  </a:lnTo>
                  <a:lnTo>
                    <a:pt x="268" y="277"/>
                  </a:lnTo>
                  <a:lnTo>
                    <a:pt x="256" y="268"/>
                  </a:lnTo>
                  <a:lnTo>
                    <a:pt x="242" y="259"/>
                  </a:lnTo>
                  <a:lnTo>
                    <a:pt x="233" y="262"/>
                  </a:lnTo>
                  <a:lnTo>
                    <a:pt x="227" y="268"/>
                  </a:lnTo>
                  <a:lnTo>
                    <a:pt x="227" y="277"/>
                  </a:lnTo>
                  <a:lnTo>
                    <a:pt x="236" y="288"/>
                  </a:lnTo>
                  <a:lnTo>
                    <a:pt x="230" y="297"/>
                  </a:lnTo>
                  <a:lnTo>
                    <a:pt x="218" y="300"/>
                  </a:lnTo>
                  <a:lnTo>
                    <a:pt x="210" y="307"/>
                  </a:lnTo>
                  <a:lnTo>
                    <a:pt x="207" y="317"/>
                  </a:lnTo>
                  <a:lnTo>
                    <a:pt x="198" y="324"/>
                  </a:lnTo>
                  <a:lnTo>
                    <a:pt x="188" y="327"/>
                  </a:lnTo>
                  <a:lnTo>
                    <a:pt x="168" y="324"/>
                  </a:lnTo>
                  <a:lnTo>
                    <a:pt x="142" y="320"/>
                  </a:lnTo>
                  <a:lnTo>
                    <a:pt x="122" y="307"/>
                  </a:lnTo>
                  <a:lnTo>
                    <a:pt x="104" y="291"/>
                  </a:lnTo>
                  <a:lnTo>
                    <a:pt x="78" y="268"/>
                  </a:lnTo>
                  <a:lnTo>
                    <a:pt x="69" y="259"/>
                  </a:lnTo>
                  <a:lnTo>
                    <a:pt x="55" y="256"/>
                  </a:lnTo>
                  <a:lnTo>
                    <a:pt x="29" y="251"/>
                  </a:lnTo>
                  <a:lnTo>
                    <a:pt x="12" y="251"/>
                  </a:lnTo>
                  <a:lnTo>
                    <a:pt x="6" y="242"/>
                  </a:lnTo>
                  <a:lnTo>
                    <a:pt x="3" y="225"/>
                  </a:lnTo>
                  <a:lnTo>
                    <a:pt x="6" y="204"/>
                  </a:lnTo>
                  <a:lnTo>
                    <a:pt x="12" y="187"/>
                  </a:lnTo>
                  <a:lnTo>
                    <a:pt x="9" y="181"/>
                  </a:lnTo>
                  <a:lnTo>
                    <a:pt x="6" y="165"/>
                  </a:lnTo>
                  <a:lnTo>
                    <a:pt x="0" y="149"/>
                  </a:lnTo>
                  <a:lnTo>
                    <a:pt x="0" y="136"/>
                  </a:lnTo>
                  <a:lnTo>
                    <a:pt x="6" y="130"/>
                  </a:lnTo>
                  <a:lnTo>
                    <a:pt x="12" y="125"/>
                  </a:lnTo>
                  <a:lnTo>
                    <a:pt x="9" y="110"/>
                  </a:lnTo>
                  <a:lnTo>
                    <a:pt x="12" y="99"/>
                  </a:lnTo>
                  <a:lnTo>
                    <a:pt x="29" y="84"/>
                  </a:lnTo>
                  <a:lnTo>
                    <a:pt x="46" y="84"/>
                  </a:lnTo>
                  <a:lnTo>
                    <a:pt x="61" y="78"/>
                  </a:lnTo>
                  <a:lnTo>
                    <a:pt x="70" y="66"/>
                  </a:lnTo>
                  <a:lnTo>
                    <a:pt x="69" y="55"/>
                  </a:lnTo>
                  <a:lnTo>
                    <a:pt x="90" y="32"/>
                  </a:lnTo>
                  <a:lnTo>
                    <a:pt x="116" y="35"/>
                  </a:lnTo>
                  <a:lnTo>
                    <a:pt x="127" y="23"/>
                  </a:lnTo>
                  <a:lnTo>
                    <a:pt x="148" y="20"/>
                  </a:lnTo>
                  <a:lnTo>
                    <a:pt x="162" y="10"/>
                  </a:lnTo>
                  <a:lnTo>
                    <a:pt x="178" y="0"/>
                  </a:lnTo>
                  <a:close/>
                </a:path>
              </a:pathLst>
            </a:custGeom>
            <a:solidFill>
              <a:srgbClr val="FFC000"/>
            </a:solidFill>
            <a:ln w="6350">
              <a:solidFill>
                <a:schemeClr val="bg1"/>
              </a:solidFill>
              <a:miter lim="800000"/>
              <a:headEnd/>
              <a:tailEnd/>
            </a:ln>
          </p:spPr>
          <p:txBody>
            <a:bodyPr wrap="none" anchor="ctr"/>
            <a:lstStyle/>
            <a:p>
              <a:pPr>
                <a:defRPr/>
              </a:pPr>
              <a:endParaRPr lang="it-IT"/>
            </a:p>
          </p:txBody>
        </p:sp>
        <p:sp>
          <p:nvSpPr>
            <p:cNvPr id="43" name="Freeform 113">
              <a:hlinkClick r:id="" action="ppaction://noaction"/>
            </p:cNvPr>
            <p:cNvSpPr>
              <a:spLocks noChangeAspect="1"/>
            </p:cNvSpPr>
            <p:nvPr/>
          </p:nvSpPr>
          <p:spPr bwMode="invGray">
            <a:xfrm>
              <a:off x="7975878" y="4419584"/>
              <a:ext cx="300369" cy="305518"/>
            </a:xfrm>
            <a:custGeom>
              <a:avLst/>
              <a:gdLst>
                <a:gd name="T0" fmla="*/ 113892 w 522"/>
                <a:gd name="T1" fmla="*/ 19409 h 495"/>
                <a:gd name="T2" fmla="*/ 101119 w 522"/>
                <a:gd name="T3" fmla="*/ 46810 h 495"/>
                <a:gd name="T4" fmla="*/ 123472 w 522"/>
                <a:gd name="T5" fmla="*/ 62794 h 495"/>
                <a:gd name="T6" fmla="*/ 151147 w 522"/>
                <a:gd name="T7" fmla="*/ 62794 h 495"/>
                <a:gd name="T8" fmla="*/ 169242 w 522"/>
                <a:gd name="T9" fmla="*/ 92479 h 495"/>
                <a:gd name="T10" fmla="*/ 175629 w 522"/>
                <a:gd name="T11" fmla="*/ 111888 h 495"/>
                <a:gd name="T12" fmla="*/ 193724 w 522"/>
                <a:gd name="T13" fmla="*/ 129014 h 495"/>
                <a:gd name="T14" fmla="*/ 207561 w 522"/>
                <a:gd name="T15" fmla="*/ 142715 h 495"/>
                <a:gd name="T16" fmla="*/ 235236 w 522"/>
                <a:gd name="T17" fmla="*/ 142715 h 495"/>
                <a:gd name="T18" fmla="*/ 266104 w 522"/>
                <a:gd name="T19" fmla="*/ 129014 h 495"/>
                <a:gd name="T20" fmla="*/ 290585 w 522"/>
                <a:gd name="T21" fmla="*/ 113030 h 495"/>
                <a:gd name="T22" fmla="*/ 317196 w 522"/>
                <a:gd name="T23" fmla="*/ 106180 h 495"/>
                <a:gd name="T24" fmla="*/ 342742 w 522"/>
                <a:gd name="T25" fmla="*/ 76495 h 495"/>
                <a:gd name="T26" fmla="*/ 362966 w 522"/>
                <a:gd name="T27" fmla="*/ 76495 h 495"/>
                <a:gd name="T28" fmla="*/ 387447 w 522"/>
                <a:gd name="T29" fmla="*/ 69645 h 495"/>
                <a:gd name="T30" fmla="*/ 415122 w 522"/>
                <a:gd name="T31" fmla="*/ 69645 h 495"/>
                <a:gd name="T32" fmla="*/ 400220 w 522"/>
                <a:gd name="T33" fmla="*/ 83345 h 495"/>
                <a:gd name="T34" fmla="*/ 376803 w 522"/>
                <a:gd name="T35" fmla="*/ 95904 h 495"/>
                <a:gd name="T36" fmla="*/ 352322 w 522"/>
                <a:gd name="T37" fmla="*/ 122164 h 495"/>
                <a:gd name="T38" fmla="*/ 355515 w 522"/>
                <a:gd name="T39" fmla="*/ 142715 h 495"/>
                <a:gd name="T40" fmla="*/ 342742 w 522"/>
                <a:gd name="T41" fmla="*/ 158699 h 495"/>
                <a:gd name="T42" fmla="*/ 352322 w 522"/>
                <a:gd name="T43" fmla="*/ 199801 h 495"/>
                <a:gd name="T44" fmla="*/ 352322 w 522"/>
                <a:gd name="T45" fmla="*/ 226060 h 495"/>
                <a:gd name="T46" fmla="*/ 344871 w 522"/>
                <a:gd name="T47" fmla="*/ 278579 h 495"/>
                <a:gd name="T48" fmla="*/ 376803 w 522"/>
                <a:gd name="T49" fmla="*/ 285429 h 495"/>
                <a:gd name="T50" fmla="*/ 424702 w 522"/>
                <a:gd name="T51" fmla="*/ 308264 h 495"/>
                <a:gd name="T52" fmla="*/ 489631 w 522"/>
                <a:gd name="T53" fmla="*/ 365350 h 495"/>
                <a:gd name="T54" fmla="*/ 525821 w 522"/>
                <a:gd name="T55" fmla="*/ 374483 h 495"/>
                <a:gd name="T56" fmla="*/ 552432 w 522"/>
                <a:gd name="T57" fmla="*/ 422435 h 495"/>
                <a:gd name="T58" fmla="*/ 552432 w 522"/>
                <a:gd name="T59" fmla="*/ 452120 h 495"/>
                <a:gd name="T60" fmla="*/ 541787 w 522"/>
                <a:gd name="T61" fmla="*/ 469246 h 495"/>
                <a:gd name="T62" fmla="*/ 527950 w 522"/>
                <a:gd name="T63" fmla="*/ 472671 h 495"/>
                <a:gd name="T64" fmla="*/ 525821 w 522"/>
                <a:gd name="T65" fmla="*/ 505781 h 495"/>
                <a:gd name="T66" fmla="*/ 507726 w 522"/>
                <a:gd name="T67" fmla="*/ 532040 h 495"/>
                <a:gd name="T68" fmla="*/ 501340 w 522"/>
                <a:gd name="T69" fmla="*/ 554875 h 495"/>
                <a:gd name="T70" fmla="*/ 461956 w 522"/>
                <a:gd name="T71" fmla="*/ 565150 h 495"/>
                <a:gd name="T72" fmla="*/ 434282 w 522"/>
                <a:gd name="T73" fmla="*/ 542316 h 495"/>
                <a:gd name="T74" fmla="*/ 390641 w 522"/>
                <a:gd name="T75" fmla="*/ 525190 h 495"/>
                <a:gd name="T76" fmla="*/ 331033 w 522"/>
                <a:gd name="T77" fmla="*/ 532040 h 495"/>
                <a:gd name="T78" fmla="*/ 309745 w 522"/>
                <a:gd name="T79" fmla="*/ 488655 h 495"/>
                <a:gd name="T80" fmla="*/ 259717 w 522"/>
                <a:gd name="T81" fmla="*/ 455545 h 495"/>
                <a:gd name="T82" fmla="*/ 196917 w 522"/>
                <a:gd name="T83" fmla="*/ 399601 h 495"/>
                <a:gd name="T84" fmla="*/ 141567 w 522"/>
                <a:gd name="T85" fmla="*/ 321964 h 495"/>
                <a:gd name="T86" fmla="*/ 104313 w 522"/>
                <a:gd name="T87" fmla="*/ 272870 h 495"/>
                <a:gd name="T88" fmla="*/ 58543 w 522"/>
                <a:gd name="T89" fmla="*/ 210076 h 495"/>
                <a:gd name="T90" fmla="*/ 0 w 522"/>
                <a:gd name="T91" fmla="*/ 142715 h 495"/>
                <a:gd name="T92" fmla="*/ 35126 w 522"/>
                <a:gd name="T93" fmla="*/ 105038 h 495"/>
                <a:gd name="T94" fmla="*/ 42577 w 522"/>
                <a:gd name="T95" fmla="*/ 62794 h 495"/>
                <a:gd name="T96" fmla="*/ 70251 w 522"/>
                <a:gd name="T97" fmla="*/ 39960 h 495"/>
                <a:gd name="T98" fmla="*/ 70251 w 522"/>
                <a:gd name="T99" fmla="*/ 11417 h 495"/>
                <a:gd name="T100" fmla="*/ 97926 w 522"/>
                <a:gd name="T101" fmla="*/ 11417 h 4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22"/>
                <a:gd name="T154" fmla="*/ 0 h 495"/>
                <a:gd name="T155" fmla="*/ 522 w 522"/>
                <a:gd name="T156" fmla="*/ 495 h 4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22" h="495">
                  <a:moveTo>
                    <a:pt x="92" y="10"/>
                  </a:moveTo>
                  <a:lnTo>
                    <a:pt x="107" y="17"/>
                  </a:lnTo>
                  <a:lnTo>
                    <a:pt x="107" y="26"/>
                  </a:lnTo>
                  <a:lnTo>
                    <a:pt x="95" y="41"/>
                  </a:lnTo>
                  <a:lnTo>
                    <a:pt x="104" y="61"/>
                  </a:lnTo>
                  <a:lnTo>
                    <a:pt x="116" y="55"/>
                  </a:lnTo>
                  <a:lnTo>
                    <a:pt x="136" y="55"/>
                  </a:lnTo>
                  <a:lnTo>
                    <a:pt x="142" y="55"/>
                  </a:lnTo>
                  <a:lnTo>
                    <a:pt x="153" y="66"/>
                  </a:lnTo>
                  <a:lnTo>
                    <a:pt x="159" y="81"/>
                  </a:lnTo>
                  <a:lnTo>
                    <a:pt x="159" y="92"/>
                  </a:lnTo>
                  <a:lnTo>
                    <a:pt x="165" y="98"/>
                  </a:lnTo>
                  <a:lnTo>
                    <a:pt x="172" y="98"/>
                  </a:lnTo>
                  <a:lnTo>
                    <a:pt x="182" y="113"/>
                  </a:lnTo>
                  <a:lnTo>
                    <a:pt x="189" y="124"/>
                  </a:lnTo>
                  <a:lnTo>
                    <a:pt x="195" y="125"/>
                  </a:lnTo>
                  <a:lnTo>
                    <a:pt x="215" y="124"/>
                  </a:lnTo>
                  <a:lnTo>
                    <a:pt x="221" y="125"/>
                  </a:lnTo>
                  <a:lnTo>
                    <a:pt x="233" y="125"/>
                  </a:lnTo>
                  <a:lnTo>
                    <a:pt x="250" y="113"/>
                  </a:lnTo>
                  <a:lnTo>
                    <a:pt x="264" y="99"/>
                  </a:lnTo>
                  <a:lnTo>
                    <a:pt x="273" y="99"/>
                  </a:lnTo>
                  <a:lnTo>
                    <a:pt x="290" y="99"/>
                  </a:lnTo>
                  <a:lnTo>
                    <a:pt x="298" y="93"/>
                  </a:lnTo>
                  <a:lnTo>
                    <a:pt x="316" y="67"/>
                  </a:lnTo>
                  <a:lnTo>
                    <a:pt x="322" y="67"/>
                  </a:lnTo>
                  <a:lnTo>
                    <a:pt x="328" y="72"/>
                  </a:lnTo>
                  <a:lnTo>
                    <a:pt x="341" y="67"/>
                  </a:lnTo>
                  <a:lnTo>
                    <a:pt x="356" y="66"/>
                  </a:lnTo>
                  <a:lnTo>
                    <a:pt x="364" y="61"/>
                  </a:lnTo>
                  <a:lnTo>
                    <a:pt x="382" y="52"/>
                  </a:lnTo>
                  <a:lnTo>
                    <a:pt x="390" y="61"/>
                  </a:lnTo>
                  <a:lnTo>
                    <a:pt x="387" y="67"/>
                  </a:lnTo>
                  <a:lnTo>
                    <a:pt x="376" y="73"/>
                  </a:lnTo>
                  <a:lnTo>
                    <a:pt x="370" y="84"/>
                  </a:lnTo>
                  <a:lnTo>
                    <a:pt x="354" y="84"/>
                  </a:lnTo>
                  <a:lnTo>
                    <a:pt x="337" y="93"/>
                  </a:lnTo>
                  <a:lnTo>
                    <a:pt x="331" y="107"/>
                  </a:lnTo>
                  <a:lnTo>
                    <a:pt x="331" y="116"/>
                  </a:lnTo>
                  <a:lnTo>
                    <a:pt x="334" y="125"/>
                  </a:lnTo>
                  <a:lnTo>
                    <a:pt x="324" y="130"/>
                  </a:lnTo>
                  <a:lnTo>
                    <a:pt x="322" y="139"/>
                  </a:lnTo>
                  <a:lnTo>
                    <a:pt x="317" y="152"/>
                  </a:lnTo>
                  <a:lnTo>
                    <a:pt x="331" y="175"/>
                  </a:lnTo>
                  <a:lnTo>
                    <a:pt x="331" y="184"/>
                  </a:lnTo>
                  <a:lnTo>
                    <a:pt x="331" y="198"/>
                  </a:lnTo>
                  <a:lnTo>
                    <a:pt x="324" y="224"/>
                  </a:lnTo>
                  <a:lnTo>
                    <a:pt x="324" y="244"/>
                  </a:lnTo>
                  <a:lnTo>
                    <a:pt x="334" y="253"/>
                  </a:lnTo>
                  <a:lnTo>
                    <a:pt x="354" y="250"/>
                  </a:lnTo>
                  <a:lnTo>
                    <a:pt x="382" y="259"/>
                  </a:lnTo>
                  <a:lnTo>
                    <a:pt x="399" y="270"/>
                  </a:lnTo>
                  <a:lnTo>
                    <a:pt x="422" y="291"/>
                  </a:lnTo>
                  <a:lnTo>
                    <a:pt x="460" y="320"/>
                  </a:lnTo>
                  <a:lnTo>
                    <a:pt x="474" y="320"/>
                  </a:lnTo>
                  <a:lnTo>
                    <a:pt x="494" y="328"/>
                  </a:lnTo>
                  <a:lnTo>
                    <a:pt x="512" y="347"/>
                  </a:lnTo>
                  <a:lnTo>
                    <a:pt x="519" y="370"/>
                  </a:lnTo>
                  <a:lnTo>
                    <a:pt x="522" y="385"/>
                  </a:lnTo>
                  <a:lnTo>
                    <a:pt x="519" y="396"/>
                  </a:lnTo>
                  <a:lnTo>
                    <a:pt x="519" y="405"/>
                  </a:lnTo>
                  <a:lnTo>
                    <a:pt x="509" y="411"/>
                  </a:lnTo>
                  <a:lnTo>
                    <a:pt x="502" y="414"/>
                  </a:lnTo>
                  <a:lnTo>
                    <a:pt x="496" y="414"/>
                  </a:lnTo>
                  <a:lnTo>
                    <a:pt x="494" y="428"/>
                  </a:lnTo>
                  <a:lnTo>
                    <a:pt x="494" y="443"/>
                  </a:lnTo>
                  <a:lnTo>
                    <a:pt x="486" y="457"/>
                  </a:lnTo>
                  <a:lnTo>
                    <a:pt x="477" y="466"/>
                  </a:lnTo>
                  <a:lnTo>
                    <a:pt x="471" y="475"/>
                  </a:lnTo>
                  <a:lnTo>
                    <a:pt x="471" y="486"/>
                  </a:lnTo>
                  <a:lnTo>
                    <a:pt x="457" y="489"/>
                  </a:lnTo>
                  <a:lnTo>
                    <a:pt x="434" y="495"/>
                  </a:lnTo>
                  <a:lnTo>
                    <a:pt x="425" y="489"/>
                  </a:lnTo>
                  <a:lnTo>
                    <a:pt x="408" y="475"/>
                  </a:lnTo>
                  <a:lnTo>
                    <a:pt x="387" y="463"/>
                  </a:lnTo>
                  <a:lnTo>
                    <a:pt x="367" y="460"/>
                  </a:lnTo>
                  <a:lnTo>
                    <a:pt x="337" y="463"/>
                  </a:lnTo>
                  <a:lnTo>
                    <a:pt x="311" y="466"/>
                  </a:lnTo>
                  <a:lnTo>
                    <a:pt x="290" y="440"/>
                  </a:lnTo>
                  <a:lnTo>
                    <a:pt x="291" y="428"/>
                  </a:lnTo>
                  <a:lnTo>
                    <a:pt x="273" y="408"/>
                  </a:lnTo>
                  <a:lnTo>
                    <a:pt x="244" y="399"/>
                  </a:lnTo>
                  <a:lnTo>
                    <a:pt x="218" y="379"/>
                  </a:lnTo>
                  <a:lnTo>
                    <a:pt x="185" y="350"/>
                  </a:lnTo>
                  <a:lnTo>
                    <a:pt x="146" y="308"/>
                  </a:lnTo>
                  <a:lnTo>
                    <a:pt x="133" y="282"/>
                  </a:lnTo>
                  <a:lnTo>
                    <a:pt x="113" y="265"/>
                  </a:lnTo>
                  <a:lnTo>
                    <a:pt x="98" y="239"/>
                  </a:lnTo>
                  <a:lnTo>
                    <a:pt x="81" y="213"/>
                  </a:lnTo>
                  <a:lnTo>
                    <a:pt x="55" y="184"/>
                  </a:lnTo>
                  <a:lnTo>
                    <a:pt x="33" y="156"/>
                  </a:lnTo>
                  <a:lnTo>
                    <a:pt x="0" y="125"/>
                  </a:lnTo>
                  <a:lnTo>
                    <a:pt x="20" y="107"/>
                  </a:lnTo>
                  <a:lnTo>
                    <a:pt x="33" y="92"/>
                  </a:lnTo>
                  <a:lnTo>
                    <a:pt x="40" y="72"/>
                  </a:lnTo>
                  <a:lnTo>
                    <a:pt x="40" y="55"/>
                  </a:lnTo>
                  <a:lnTo>
                    <a:pt x="55" y="49"/>
                  </a:lnTo>
                  <a:lnTo>
                    <a:pt x="66" y="35"/>
                  </a:lnTo>
                  <a:lnTo>
                    <a:pt x="72" y="29"/>
                  </a:lnTo>
                  <a:lnTo>
                    <a:pt x="66" y="10"/>
                  </a:lnTo>
                  <a:lnTo>
                    <a:pt x="75" y="0"/>
                  </a:lnTo>
                  <a:lnTo>
                    <a:pt x="92" y="10"/>
                  </a:lnTo>
                  <a:close/>
                </a:path>
              </a:pathLst>
            </a:custGeom>
            <a:solidFill>
              <a:srgbClr val="FFC000"/>
            </a:solidFill>
            <a:ln w="6350">
              <a:solidFill>
                <a:schemeClr val="bg1"/>
              </a:solidFill>
              <a:miter lim="800000"/>
              <a:headEnd/>
              <a:tailEnd/>
            </a:ln>
          </p:spPr>
          <p:txBody>
            <a:bodyPr wrap="none" anchor="ctr"/>
            <a:lstStyle/>
            <a:p>
              <a:pPr>
                <a:defRPr/>
              </a:pPr>
              <a:endParaRPr lang="it-IT"/>
            </a:p>
          </p:txBody>
        </p:sp>
        <p:sp>
          <p:nvSpPr>
            <p:cNvPr id="44" name="Freeform 114">
              <a:hlinkClick r:id="" action="ppaction://noaction"/>
            </p:cNvPr>
            <p:cNvSpPr>
              <a:spLocks noChangeAspect="1"/>
            </p:cNvSpPr>
            <p:nvPr/>
          </p:nvSpPr>
          <p:spPr bwMode="invGray">
            <a:xfrm>
              <a:off x="7829126" y="4513127"/>
              <a:ext cx="47201" cy="25746"/>
            </a:xfrm>
            <a:custGeom>
              <a:avLst/>
              <a:gdLst>
                <a:gd name="T0" fmla="*/ 36286 w 77"/>
                <a:gd name="T1" fmla="*/ 0 h 41"/>
                <a:gd name="T2" fmla="*/ 26080 w 77"/>
                <a:gd name="T3" fmla="*/ 10454 h 41"/>
                <a:gd name="T4" fmla="*/ 13607 w 77"/>
                <a:gd name="T5" fmla="*/ 10454 h 41"/>
                <a:gd name="T6" fmla="*/ 0 w 77"/>
                <a:gd name="T7" fmla="*/ 10454 h 41"/>
                <a:gd name="T8" fmla="*/ 3402 w 77"/>
                <a:gd name="T9" fmla="*/ 23232 h 41"/>
                <a:gd name="T10" fmla="*/ 6804 w 77"/>
                <a:gd name="T11" fmla="*/ 30201 h 41"/>
                <a:gd name="T12" fmla="*/ 32884 w 77"/>
                <a:gd name="T13" fmla="*/ 37171 h 41"/>
                <a:gd name="T14" fmla="*/ 58964 w 77"/>
                <a:gd name="T15" fmla="*/ 44140 h 41"/>
                <a:gd name="T16" fmla="*/ 72571 w 77"/>
                <a:gd name="T17" fmla="*/ 47625 h 41"/>
                <a:gd name="T18" fmla="*/ 80508 w 77"/>
                <a:gd name="T19" fmla="*/ 37171 h 41"/>
                <a:gd name="T20" fmla="*/ 87312 w 77"/>
                <a:gd name="T21" fmla="*/ 30201 h 41"/>
                <a:gd name="T22" fmla="*/ 87312 w 77"/>
                <a:gd name="T23" fmla="*/ 13939 h 41"/>
                <a:gd name="T24" fmla="*/ 80508 w 77"/>
                <a:gd name="T25" fmla="*/ 0 h 41"/>
                <a:gd name="T26" fmla="*/ 69169 w 77"/>
                <a:gd name="T27" fmla="*/ 0 h 41"/>
                <a:gd name="T28" fmla="*/ 55562 w 77"/>
                <a:gd name="T29" fmla="*/ 6970 h 41"/>
                <a:gd name="T30" fmla="*/ 36286 w 77"/>
                <a:gd name="T31" fmla="*/ 0 h 4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7"/>
                <a:gd name="T49" fmla="*/ 0 h 41"/>
                <a:gd name="T50" fmla="*/ 77 w 77"/>
                <a:gd name="T51" fmla="*/ 41 h 4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7" h="41">
                  <a:moveTo>
                    <a:pt x="32" y="0"/>
                  </a:moveTo>
                  <a:lnTo>
                    <a:pt x="23" y="9"/>
                  </a:lnTo>
                  <a:lnTo>
                    <a:pt x="12" y="9"/>
                  </a:lnTo>
                  <a:lnTo>
                    <a:pt x="0" y="9"/>
                  </a:lnTo>
                  <a:lnTo>
                    <a:pt x="3" y="20"/>
                  </a:lnTo>
                  <a:lnTo>
                    <a:pt x="6" y="26"/>
                  </a:lnTo>
                  <a:lnTo>
                    <a:pt x="29" y="32"/>
                  </a:lnTo>
                  <a:lnTo>
                    <a:pt x="52" y="38"/>
                  </a:lnTo>
                  <a:lnTo>
                    <a:pt x="64" y="41"/>
                  </a:lnTo>
                  <a:lnTo>
                    <a:pt x="71" y="32"/>
                  </a:lnTo>
                  <a:lnTo>
                    <a:pt x="77" y="26"/>
                  </a:lnTo>
                  <a:lnTo>
                    <a:pt x="77" y="12"/>
                  </a:lnTo>
                  <a:lnTo>
                    <a:pt x="71" y="0"/>
                  </a:lnTo>
                  <a:lnTo>
                    <a:pt x="61" y="0"/>
                  </a:lnTo>
                  <a:lnTo>
                    <a:pt x="49" y="6"/>
                  </a:lnTo>
                  <a:lnTo>
                    <a:pt x="32" y="0"/>
                  </a:lnTo>
                  <a:close/>
                </a:path>
              </a:pathLst>
            </a:custGeom>
            <a:solidFill>
              <a:srgbClr val="FFC000"/>
            </a:solidFill>
            <a:ln w="6350">
              <a:solidFill>
                <a:schemeClr val="bg1"/>
              </a:solidFill>
              <a:miter lim="800000"/>
              <a:headEnd/>
              <a:tailEnd/>
            </a:ln>
          </p:spPr>
          <p:txBody>
            <a:bodyPr wrap="none" anchor="ctr"/>
            <a:lstStyle/>
            <a:p>
              <a:pPr>
                <a:defRPr/>
              </a:pPr>
              <a:endParaRPr lang="it-IT"/>
            </a:p>
          </p:txBody>
        </p:sp>
        <p:grpSp>
          <p:nvGrpSpPr>
            <p:cNvPr id="45" name="Group 115"/>
            <p:cNvGrpSpPr>
              <a:grpSpLocks noChangeAspect="1"/>
            </p:cNvGrpSpPr>
            <p:nvPr/>
          </p:nvGrpSpPr>
          <p:grpSpPr bwMode="auto">
            <a:xfrm>
              <a:off x="8014497" y="5185950"/>
              <a:ext cx="406786" cy="351003"/>
              <a:chOff x="3170" y="2903"/>
              <a:chExt cx="593" cy="501"/>
            </a:xfrm>
            <a:solidFill>
              <a:srgbClr val="FFC000"/>
            </a:solidFill>
          </p:grpSpPr>
          <p:sp>
            <p:nvSpPr>
              <p:cNvPr id="46" name="Freeform 116">
                <a:hlinkClick r:id="" action="ppaction://noaction"/>
              </p:cNvPr>
              <p:cNvSpPr>
                <a:spLocks noChangeAspect="1"/>
              </p:cNvSpPr>
              <p:nvPr/>
            </p:nvSpPr>
            <p:spPr bwMode="invGray">
              <a:xfrm>
                <a:off x="3170" y="2995"/>
                <a:ext cx="593" cy="409"/>
              </a:xfrm>
              <a:custGeom>
                <a:avLst/>
                <a:gdLst>
                  <a:gd name="T0" fmla="*/ 593 w 709"/>
                  <a:gd name="T1" fmla="*/ 12 h 469"/>
                  <a:gd name="T2" fmla="*/ 561 w 709"/>
                  <a:gd name="T3" fmla="*/ 80 h 469"/>
                  <a:gd name="T4" fmla="*/ 528 w 709"/>
                  <a:gd name="T5" fmla="*/ 145 h 469"/>
                  <a:gd name="T6" fmla="*/ 523 w 709"/>
                  <a:gd name="T7" fmla="*/ 183 h 469"/>
                  <a:gd name="T8" fmla="*/ 496 w 709"/>
                  <a:gd name="T9" fmla="*/ 223 h 469"/>
                  <a:gd name="T10" fmla="*/ 515 w 709"/>
                  <a:gd name="T11" fmla="*/ 263 h 469"/>
                  <a:gd name="T12" fmla="*/ 525 w 709"/>
                  <a:gd name="T13" fmla="*/ 300 h 469"/>
                  <a:gd name="T14" fmla="*/ 534 w 709"/>
                  <a:gd name="T15" fmla="*/ 323 h 469"/>
                  <a:gd name="T16" fmla="*/ 501 w 709"/>
                  <a:gd name="T17" fmla="*/ 368 h 469"/>
                  <a:gd name="T18" fmla="*/ 498 w 709"/>
                  <a:gd name="T19" fmla="*/ 401 h 469"/>
                  <a:gd name="T20" fmla="*/ 477 w 709"/>
                  <a:gd name="T21" fmla="*/ 409 h 469"/>
                  <a:gd name="T22" fmla="*/ 454 w 709"/>
                  <a:gd name="T23" fmla="*/ 391 h 469"/>
                  <a:gd name="T24" fmla="*/ 415 w 709"/>
                  <a:gd name="T25" fmla="*/ 385 h 469"/>
                  <a:gd name="T26" fmla="*/ 396 w 709"/>
                  <a:gd name="T27" fmla="*/ 376 h 469"/>
                  <a:gd name="T28" fmla="*/ 374 w 709"/>
                  <a:gd name="T29" fmla="*/ 364 h 469"/>
                  <a:gd name="T30" fmla="*/ 366 w 709"/>
                  <a:gd name="T31" fmla="*/ 345 h 469"/>
                  <a:gd name="T32" fmla="*/ 352 w 709"/>
                  <a:gd name="T33" fmla="*/ 320 h 469"/>
                  <a:gd name="T34" fmla="*/ 305 w 709"/>
                  <a:gd name="T35" fmla="*/ 280 h 469"/>
                  <a:gd name="T36" fmla="*/ 271 w 709"/>
                  <a:gd name="T37" fmla="*/ 280 h 469"/>
                  <a:gd name="T38" fmla="*/ 235 w 709"/>
                  <a:gd name="T39" fmla="*/ 260 h 469"/>
                  <a:gd name="T40" fmla="*/ 208 w 709"/>
                  <a:gd name="T41" fmla="*/ 243 h 469"/>
                  <a:gd name="T42" fmla="*/ 176 w 709"/>
                  <a:gd name="T43" fmla="*/ 241 h 469"/>
                  <a:gd name="T44" fmla="*/ 154 w 709"/>
                  <a:gd name="T45" fmla="*/ 214 h 469"/>
                  <a:gd name="T46" fmla="*/ 141 w 709"/>
                  <a:gd name="T47" fmla="*/ 203 h 469"/>
                  <a:gd name="T48" fmla="*/ 115 w 709"/>
                  <a:gd name="T49" fmla="*/ 183 h 469"/>
                  <a:gd name="T50" fmla="*/ 92 w 709"/>
                  <a:gd name="T51" fmla="*/ 160 h 469"/>
                  <a:gd name="T52" fmla="*/ 76 w 709"/>
                  <a:gd name="T53" fmla="*/ 159 h 469"/>
                  <a:gd name="T54" fmla="*/ 49 w 709"/>
                  <a:gd name="T55" fmla="*/ 165 h 469"/>
                  <a:gd name="T56" fmla="*/ 37 w 709"/>
                  <a:gd name="T57" fmla="*/ 145 h 469"/>
                  <a:gd name="T58" fmla="*/ 18 w 709"/>
                  <a:gd name="T59" fmla="*/ 136 h 469"/>
                  <a:gd name="T60" fmla="*/ 18 w 709"/>
                  <a:gd name="T61" fmla="*/ 126 h 469"/>
                  <a:gd name="T62" fmla="*/ 0 w 709"/>
                  <a:gd name="T63" fmla="*/ 99 h 469"/>
                  <a:gd name="T64" fmla="*/ 13 w 709"/>
                  <a:gd name="T65" fmla="*/ 81 h 469"/>
                  <a:gd name="T66" fmla="*/ 5 w 709"/>
                  <a:gd name="T67" fmla="*/ 65 h 469"/>
                  <a:gd name="T68" fmla="*/ 15 w 709"/>
                  <a:gd name="T69" fmla="*/ 43 h 469"/>
                  <a:gd name="T70" fmla="*/ 67 w 709"/>
                  <a:gd name="T71" fmla="*/ 17 h 469"/>
                  <a:gd name="T72" fmla="*/ 94 w 709"/>
                  <a:gd name="T73" fmla="*/ 37 h 469"/>
                  <a:gd name="T74" fmla="*/ 113 w 709"/>
                  <a:gd name="T75" fmla="*/ 12 h 469"/>
                  <a:gd name="T76" fmla="*/ 181 w 709"/>
                  <a:gd name="T77" fmla="*/ 23 h 469"/>
                  <a:gd name="T78" fmla="*/ 208 w 709"/>
                  <a:gd name="T79" fmla="*/ 45 h 469"/>
                  <a:gd name="T80" fmla="*/ 225 w 709"/>
                  <a:gd name="T81" fmla="*/ 45 h 469"/>
                  <a:gd name="T82" fmla="*/ 266 w 709"/>
                  <a:gd name="T83" fmla="*/ 65 h 469"/>
                  <a:gd name="T84" fmla="*/ 300 w 709"/>
                  <a:gd name="T85" fmla="*/ 48 h 469"/>
                  <a:gd name="T86" fmla="*/ 335 w 709"/>
                  <a:gd name="T87" fmla="*/ 60 h 469"/>
                  <a:gd name="T88" fmla="*/ 367 w 709"/>
                  <a:gd name="T89" fmla="*/ 58 h 469"/>
                  <a:gd name="T90" fmla="*/ 403 w 709"/>
                  <a:gd name="T91" fmla="*/ 53 h 469"/>
                  <a:gd name="T92" fmla="*/ 439 w 709"/>
                  <a:gd name="T93" fmla="*/ 35 h 469"/>
                  <a:gd name="T94" fmla="*/ 479 w 709"/>
                  <a:gd name="T95" fmla="*/ 25 h 469"/>
                  <a:gd name="T96" fmla="*/ 515 w 709"/>
                  <a:gd name="T97" fmla="*/ 25 h 469"/>
                  <a:gd name="T98" fmla="*/ 539 w 709"/>
                  <a:gd name="T99" fmla="*/ 5 h 469"/>
                  <a:gd name="T100" fmla="*/ 571 w 709"/>
                  <a:gd name="T101" fmla="*/ 9 h 46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709"/>
                  <a:gd name="T154" fmla="*/ 0 h 469"/>
                  <a:gd name="T155" fmla="*/ 709 w 709"/>
                  <a:gd name="T156" fmla="*/ 469 h 46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709" h="469">
                    <a:moveTo>
                      <a:pt x="703" y="0"/>
                    </a:moveTo>
                    <a:lnTo>
                      <a:pt x="709" y="14"/>
                    </a:lnTo>
                    <a:lnTo>
                      <a:pt x="683" y="55"/>
                    </a:lnTo>
                    <a:lnTo>
                      <a:pt x="671" y="92"/>
                    </a:lnTo>
                    <a:lnTo>
                      <a:pt x="651" y="127"/>
                    </a:lnTo>
                    <a:lnTo>
                      <a:pt x="631" y="166"/>
                    </a:lnTo>
                    <a:lnTo>
                      <a:pt x="619" y="178"/>
                    </a:lnTo>
                    <a:lnTo>
                      <a:pt x="625" y="210"/>
                    </a:lnTo>
                    <a:lnTo>
                      <a:pt x="586" y="233"/>
                    </a:lnTo>
                    <a:lnTo>
                      <a:pt x="593" y="256"/>
                    </a:lnTo>
                    <a:lnTo>
                      <a:pt x="593" y="282"/>
                    </a:lnTo>
                    <a:lnTo>
                      <a:pt x="616" y="302"/>
                    </a:lnTo>
                    <a:lnTo>
                      <a:pt x="613" y="317"/>
                    </a:lnTo>
                    <a:lnTo>
                      <a:pt x="628" y="344"/>
                    </a:lnTo>
                    <a:lnTo>
                      <a:pt x="639" y="350"/>
                    </a:lnTo>
                    <a:lnTo>
                      <a:pt x="639" y="370"/>
                    </a:lnTo>
                    <a:lnTo>
                      <a:pt x="602" y="405"/>
                    </a:lnTo>
                    <a:lnTo>
                      <a:pt x="599" y="422"/>
                    </a:lnTo>
                    <a:lnTo>
                      <a:pt x="602" y="442"/>
                    </a:lnTo>
                    <a:lnTo>
                      <a:pt x="596" y="460"/>
                    </a:lnTo>
                    <a:lnTo>
                      <a:pt x="580" y="469"/>
                    </a:lnTo>
                    <a:lnTo>
                      <a:pt x="570" y="469"/>
                    </a:lnTo>
                    <a:lnTo>
                      <a:pt x="554" y="457"/>
                    </a:lnTo>
                    <a:lnTo>
                      <a:pt x="543" y="448"/>
                    </a:lnTo>
                    <a:lnTo>
                      <a:pt x="525" y="448"/>
                    </a:lnTo>
                    <a:lnTo>
                      <a:pt x="496" y="442"/>
                    </a:lnTo>
                    <a:lnTo>
                      <a:pt x="485" y="443"/>
                    </a:lnTo>
                    <a:lnTo>
                      <a:pt x="473" y="431"/>
                    </a:lnTo>
                    <a:lnTo>
                      <a:pt x="459" y="417"/>
                    </a:lnTo>
                    <a:lnTo>
                      <a:pt x="447" y="417"/>
                    </a:lnTo>
                    <a:lnTo>
                      <a:pt x="438" y="411"/>
                    </a:lnTo>
                    <a:lnTo>
                      <a:pt x="438" y="396"/>
                    </a:lnTo>
                    <a:lnTo>
                      <a:pt x="431" y="376"/>
                    </a:lnTo>
                    <a:lnTo>
                      <a:pt x="421" y="367"/>
                    </a:lnTo>
                    <a:lnTo>
                      <a:pt x="401" y="347"/>
                    </a:lnTo>
                    <a:lnTo>
                      <a:pt x="365" y="321"/>
                    </a:lnTo>
                    <a:lnTo>
                      <a:pt x="345" y="321"/>
                    </a:lnTo>
                    <a:lnTo>
                      <a:pt x="324" y="321"/>
                    </a:lnTo>
                    <a:lnTo>
                      <a:pt x="307" y="308"/>
                    </a:lnTo>
                    <a:lnTo>
                      <a:pt x="281" y="298"/>
                    </a:lnTo>
                    <a:lnTo>
                      <a:pt x="272" y="288"/>
                    </a:lnTo>
                    <a:lnTo>
                      <a:pt x="249" y="279"/>
                    </a:lnTo>
                    <a:lnTo>
                      <a:pt x="223" y="276"/>
                    </a:lnTo>
                    <a:lnTo>
                      <a:pt x="210" y="276"/>
                    </a:lnTo>
                    <a:lnTo>
                      <a:pt x="190" y="253"/>
                    </a:lnTo>
                    <a:lnTo>
                      <a:pt x="184" y="245"/>
                    </a:lnTo>
                    <a:lnTo>
                      <a:pt x="170" y="244"/>
                    </a:lnTo>
                    <a:lnTo>
                      <a:pt x="169" y="233"/>
                    </a:lnTo>
                    <a:lnTo>
                      <a:pt x="155" y="210"/>
                    </a:lnTo>
                    <a:lnTo>
                      <a:pt x="138" y="210"/>
                    </a:lnTo>
                    <a:lnTo>
                      <a:pt x="123" y="204"/>
                    </a:lnTo>
                    <a:lnTo>
                      <a:pt x="110" y="184"/>
                    </a:lnTo>
                    <a:lnTo>
                      <a:pt x="106" y="182"/>
                    </a:lnTo>
                    <a:lnTo>
                      <a:pt x="91" y="182"/>
                    </a:lnTo>
                    <a:lnTo>
                      <a:pt x="74" y="189"/>
                    </a:lnTo>
                    <a:lnTo>
                      <a:pt x="58" y="189"/>
                    </a:lnTo>
                    <a:lnTo>
                      <a:pt x="44" y="178"/>
                    </a:lnTo>
                    <a:lnTo>
                      <a:pt x="44" y="166"/>
                    </a:lnTo>
                    <a:lnTo>
                      <a:pt x="38" y="152"/>
                    </a:lnTo>
                    <a:lnTo>
                      <a:pt x="21" y="156"/>
                    </a:lnTo>
                    <a:lnTo>
                      <a:pt x="15" y="150"/>
                    </a:lnTo>
                    <a:lnTo>
                      <a:pt x="21" y="144"/>
                    </a:lnTo>
                    <a:lnTo>
                      <a:pt x="0" y="127"/>
                    </a:lnTo>
                    <a:lnTo>
                      <a:pt x="0" y="113"/>
                    </a:lnTo>
                    <a:lnTo>
                      <a:pt x="6" y="104"/>
                    </a:lnTo>
                    <a:lnTo>
                      <a:pt x="15" y="93"/>
                    </a:lnTo>
                    <a:lnTo>
                      <a:pt x="15" y="84"/>
                    </a:lnTo>
                    <a:lnTo>
                      <a:pt x="6" y="75"/>
                    </a:lnTo>
                    <a:lnTo>
                      <a:pt x="9" y="61"/>
                    </a:lnTo>
                    <a:lnTo>
                      <a:pt x="18" y="49"/>
                    </a:lnTo>
                    <a:lnTo>
                      <a:pt x="61" y="17"/>
                    </a:lnTo>
                    <a:lnTo>
                      <a:pt x="80" y="20"/>
                    </a:lnTo>
                    <a:lnTo>
                      <a:pt x="86" y="29"/>
                    </a:lnTo>
                    <a:lnTo>
                      <a:pt x="112" y="43"/>
                    </a:lnTo>
                    <a:lnTo>
                      <a:pt x="126" y="29"/>
                    </a:lnTo>
                    <a:lnTo>
                      <a:pt x="135" y="14"/>
                    </a:lnTo>
                    <a:lnTo>
                      <a:pt x="213" y="14"/>
                    </a:lnTo>
                    <a:lnTo>
                      <a:pt x="216" y="26"/>
                    </a:lnTo>
                    <a:lnTo>
                      <a:pt x="243" y="40"/>
                    </a:lnTo>
                    <a:lnTo>
                      <a:pt x="249" y="52"/>
                    </a:lnTo>
                    <a:lnTo>
                      <a:pt x="259" y="58"/>
                    </a:lnTo>
                    <a:lnTo>
                      <a:pt x="269" y="52"/>
                    </a:lnTo>
                    <a:lnTo>
                      <a:pt x="301" y="69"/>
                    </a:lnTo>
                    <a:lnTo>
                      <a:pt x="318" y="75"/>
                    </a:lnTo>
                    <a:lnTo>
                      <a:pt x="336" y="69"/>
                    </a:lnTo>
                    <a:lnTo>
                      <a:pt x="359" y="55"/>
                    </a:lnTo>
                    <a:lnTo>
                      <a:pt x="379" y="55"/>
                    </a:lnTo>
                    <a:lnTo>
                      <a:pt x="401" y="69"/>
                    </a:lnTo>
                    <a:lnTo>
                      <a:pt x="414" y="72"/>
                    </a:lnTo>
                    <a:lnTo>
                      <a:pt x="439" y="66"/>
                    </a:lnTo>
                    <a:lnTo>
                      <a:pt x="465" y="69"/>
                    </a:lnTo>
                    <a:lnTo>
                      <a:pt x="482" y="61"/>
                    </a:lnTo>
                    <a:lnTo>
                      <a:pt x="502" y="55"/>
                    </a:lnTo>
                    <a:lnTo>
                      <a:pt x="525" y="40"/>
                    </a:lnTo>
                    <a:lnTo>
                      <a:pt x="543" y="32"/>
                    </a:lnTo>
                    <a:lnTo>
                      <a:pt x="573" y="29"/>
                    </a:lnTo>
                    <a:lnTo>
                      <a:pt x="596" y="32"/>
                    </a:lnTo>
                    <a:lnTo>
                      <a:pt x="616" y="29"/>
                    </a:lnTo>
                    <a:lnTo>
                      <a:pt x="636" y="10"/>
                    </a:lnTo>
                    <a:lnTo>
                      <a:pt x="645" y="6"/>
                    </a:lnTo>
                    <a:lnTo>
                      <a:pt x="657" y="10"/>
                    </a:lnTo>
                    <a:lnTo>
                      <a:pt x="683" y="10"/>
                    </a:lnTo>
                    <a:lnTo>
                      <a:pt x="703" y="0"/>
                    </a:lnTo>
                    <a:close/>
                  </a:path>
                </a:pathLst>
              </a:custGeom>
              <a:grpFill/>
              <a:ln w="6350" cap="flat" cmpd="sng">
                <a:solidFill>
                  <a:schemeClr val="bg1"/>
                </a:solidFill>
                <a:prstDash val="solid"/>
                <a:round/>
                <a:headEnd type="none" w="med" len="med"/>
                <a:tailEnd type="none" w="med" len="med"/>
              </a:ln>
            </p:spPr>
            <p:txBody>
              <a:bodyPr/>
              <a:lstStyle/>
              <a:p>
                <a:pPr>
                  <a:defRPr/>
                </a:pPr>
                <a:endParaRPr lang="it-IT"/>
              </a:p>
            </p:txBody>
          </p:sp>
          <p:sp>
            <p:nvSpPr>
              <p:cNvPr id="47" name="Freeform 117">
                <a:hlinkClick r:id="" action="ppaction://noaction"/>
              </p:cNvPr>
              <p:cNvSpPr>
                <a:spLocks noChangeAspect="1"/>
              </p:cNvSpPr>
              <p:nvPr/>
            </p:nvSpPr>
            <p:spPr bwMode="invGray">
              <a:xfrm>
                <a:off x="3606" y="2903"/>
                <a:ext cx="20" cy="22"/>
              </a:xfrm>
              <a:custGeom>
                <a:avLst/>
                <a:gdLst>
                  <a:gd name="T0" fmla="*/ 18 w 25"/>
                  <a:gd name="T1" fmla="*/ 0 h 25"/>
                  <a:gd name="T2" fmla="*/ 0 w 25"/>
                  <a:gd name="T3" fmla="*/ 2 h 25"/>
                  <a:gd name="T4" fmla="*/ 13 w 25"/>
                  <a:gd name="T5" fmla="*/ 22 h 25"/>
                  <a:gd name="T6" fmla="*/ 20 w 25"/>
                  <a:gd name="T7" fmla="*/ 12 h 25"/>
                  <a:gd name="T8" fmla="*/ 18 w 25"/>
                  <a:gd name="T9" fmla="*/ 0 h 25"/>
                  <a:gd name="T10" fmla="*/ 0 60000 65536"/>
                  <a:gd name="T11" fmla="*/ 0 60000 65536"/>
                  <a:gd name="T12" fmla="*/ 0 60000 65536"/>
                  <a:gd name="T13" fmla="*/ 0 60000 65536"/>
                  <a:gd name="T14" fmla="*/ 0 60000 65536"/>
                  <a:gd name="T15" fmla="*/ 0 w 25"/>
                  <a:gd name="T16" fmla="*/ 0 h 25"/>
                  <a:gd name="T17" fmla="*/ 25 w 25"/>
                  <a:gd name="T18" fmla="*/ 25 h 25"/>
                </a:gdLst>
                <a:ahLst/>
                <a:cxnLst>
                  <a:cxn ang="T10">
                    <a:pos x="T0" y="T1"/>
                  </a:cxn>
                  <a:cxn ang="T11">
                    <a:pos x="T2" y="T3"/>
                  </a:cxn>
                  <a:cxn ang="T12">
                    <a:pos x="T4" y="T5"/>
                  </a:cxn>
                  <a:cxn ang="T13">
                    <a:pos x="T6" y="T7"/>
                  </a:cxn>
                  <a:cxn ang="T14">
                    <a:pos x="T8" y="T9"/>
                  </a:cxn>
                </a:cxnLst>
                <a:rect l="T15" t="T16" r="T17" b="T18"/>
                <a:pathLst>
                  <a:path w="25" h="25">
                    <a:moveTo>
                      <a:pt x="23" y="0"/>
                    </a:moveTo>
                    <a:lnTo>
                      <a:pt x="0" y="2"/>
                    </a:lnTo>
                    <a:lnTo>
                      <a:pt x="16" y="25"/>
                    </a:lnTo>
                    <a:lnTo>
                      <a:pt x="25" y="14"/>
                    </a:lnTo>
                    <a:lnTo>
                      <a:pt x="23" y="0"/>
                    </a:lnTo>
                    <a:close/>
                  </a:path>
                </a:pathLst>
              </a:custGeom>
              <a:grpFill/>
              <a:ln w="6350" cap="flat" cmpd="sng">
                <a:solidFill>
                  <a:schemeClr val="bg1"/>
                </a:solidFill>
                <a:prstDash val="solid"/>
                <a:round/>
                <a:headEnd type="none" w="med" len="med"/>
                <a:tailEnd type="none" w="med" len="med"/>
              </a:ln>
            </p:spPr>
            <p:txBody>
              <a:bodyPr/>
              <a:lstStyle/>
              <a:p>
                <a:pPr>
                  <a:defRPr/>
                </a:pPr>
                <a:endParaRPr lang="it-IT"/>
              </a:p>
            </p:txBody>
          </p:sp>
          <p:sp>
            <p:nvSpPr>
              <p:cNvPr id="48" name="Freeform 118">
                <a:hlinkClick r:id="" action="ppaction://noaction"/>
              </p:cNvPr>
              <p:cNvSpPr>
                <a:spLocks noChangeAspect="1"/>
              </p:cNvSpPr>
              <p:nvPr/>
            </p:nvSpPr>
            <p:spPr bwMode="invGray">
              <a:xfrm>
                <a:off x="3631" y="2947"/>
                <a:ext cx="21" cy="22"/>
              </a:xfrm>
              <a:custGeom>
                <a:avLst/>
                <a:gdLst>
                  <a:gd name="T0" fmla="*/ 21 w 25"/>
                  <a:gd name="T1" fmla="*/ 7 h 25"/>
                  <a:gd name="T2" fmla="*/ 7 w 25"/>
                  <a:gd name="T3" fmla="*/ 0 h 25"/>
                  <a:gd name="T4" fmla="*/ 0 w 25"/>
                  <a:gd name="T5" fmla="*/ 7 h 25"/>
                  <a:gd name="T6" fmla="*/ 17 w 25"/>
                  <a:gd name="T7" fmla="*/ 22 h 25"/>
                  <a:gd name="T8" fmla="*/ 21 w 25"/>
                  <a:gd name="T9" fmla="*/ 7 h 25"/>
                  <a:gd name="T10" fmla="*/ 0 60000 65536"/>
                  <a:gd name="T11" fmla="*/ 0 60000 65536"/>
                  <a:gd name="T12" fmla="*/ 0 60000 65536"/>
                  <a:gd name="T13" fmla="*/ 0 60000 65536"/>
                  <a:gd name="T14" fmla="*/ 0 60000 65536"/>
                  <a:gd name="T15" fmla="*/ 0 w 25"/>
                  <a:gd name="T16" fmla="*/ 0 h 25"/>
                  <a:gd name="T17" fmla="*/ 25 w 25"/>
                  <a:gd name="T18" fmla="*/ 25 h 25"/>
                </a:gdLst>
                <a:ahLst/>
                <a:cxnLst>
                  <a:cxn ang="T10">
                    <a:pos x="T0" y="T1"/>
                  </a:cxn>
                  <a:cxn ang="T11">
                    <a:pos x="T2" y="T3"/>
                  </a:cxn>
                  <a:cxn ang="T12">
                    <a:pos x="T4" y="T5"/>
                  </a:cxn>
                  <a:cxn ang="T13">
                    <a:pos x="T6" y="T7"/>
                  </a:cxn>
                  <a:cxn ang="T14">
                    <a:pos x="T8" y="T9"/>
                  </a:cxn>
                </a:cxnLst>
                <a:rect l="T15" t="T16" r="T17" b="T18"/>
                <a:pathLst>
                  <a:path w="25" h="25">
                    <a:moveTo>
                      <a:pt x="25" y="8"/>
                    </a:moveTo>
                    <a:lnTo>
                      <a:pt x="8" y="0"/>
                    </a:lnTo>
                    <a:lnTo>
                      <a:pt x="0" y="8"/>
                    </a:lnTo>
                    <a:lnTo>
                      <a:pt x="20" y="25"/>
                    </a:lnTo>
                    <a:lnTo>
                      <a:pt x="25" y="8"/>
                    </a:lnTo>
                    <a:close/>
                  </a:path>
                </a:pathLst>
              </a:custGeom>
              <a:grpFill/>
              <a:ln w="6350" cap="flat" cmpd="sng">
                <a:solidFill>
                  <a:schemeClr val="bg1"/>
                </a:solidFill>
                <a:prstDash val="solid"/>
                <a:round/>
                <a:headEnd type="none" w="med" len="med"/>
                <a:tailEnd type="none" w="med" len="med"/>
              </a:ln>
            </p:spPr>
            <p:txBody>
              <a:bodyPr/>
              <a:lstStyle/>
              <a:p>
                <a:pPr>
                  <a:defRPr/>
                </a:pPr>
                <a:endParaRPr lang="it-IT"/>
              </a:p>
            </p:txBody>
          </p:sp>
        </p:grpSp>
      </p:grpSp>
      <p:sp>
        <p:nvSpPr>
          <p:cNvPr id="23" name="Rectangle 94"/>
          <p:cNvSpPr>
            <a:spLocks/>
          </p:cNvSpPr>
          <p:nvPr/>
        </p:nvSpPr>
        <p:spPr bwMode="auto">
          <a:xfrm>
            <a:off x="3664254" y="4790847"/>
            <a:ext cx="1253724" cy="459880"/>
          </a:xfrm>
          <a:prstGeom prst="rect">
            <a:avLst/>
          </a:prstGeom>
          <a:noFill/>
          <a:ln w="9525">
            <a:noFill/>
            <a:miter lim="800000"/>
            <a:headEnd/>
            <a:tailEnd/>
          </a:ln>
        </p:spPr>
        <p:txBody>
          <a:bodyPr lIns="55985" tIns="55985" rIns="110328" bIns="55985">
            <a:spAutoFit/>
          </a:bodyPr>
          <a:lstStyle/>
          <a:p>
            <a:pPr marL="53975" algn="ctr" defTabSz="806450"/>
            <a:r>
              <a:rPr lang="it-IT" sz="2400" b="1" dirty="0">
                <a:sym typeface="Verdana" pitchFamily="34" charset="0"/>
              </a:rPr>
              <a:t>9%</a:t>
            </a:r>
          </a:p>
        </p:txBody>
      </p:sp>
      <p:sp>
        <p:nvSpPr>
          <p:cNvPr id="24" name="Rectangle 94"/>
          <p:cNvSpPr>
            <a:spLocks/>
          </p:cNvSpPr>
          <p:nvPr/>
        </p:nvSpPr>
        <p:spPr bwMode="auto">
          <a:xfrm>
            <a:off x="5581032" y="4722188"/>
            <a:ext cx="1253724" cy="459880"/>
          </a:xfrm>
          <a:prstGeom prst="rect">
            <a:avLst/>
          </a:prstGeom>
          <a:noFill/>
          <a:ln w="9525">
            <a:noFill/>
            <a:miter lim="800000"/>
            <a:headEnd/>
            <a:tailEnd/>
          </a:ln>
        </p:spPr>
        <p:txBody>
          <a:bodyPr lIns="55985" tIns="55985" rIns="110328" bIns="55985">
            <a:spAutoFit/>
          </a:bodyPr>
          <a:lstStyle/>
          <a:p>
            <a:pPr marL="53975" algn="ctr" defTabSz="806450"/>
            <a:r>
              <a:rPr lang="it-IT" sz="2400" b="1" dirty="0">
                <a:sym typeface="Verdana" pitchFamily="34" charset="0"/>
              </a:rPr>
              <a:t>7%</a:t>
            </a:r>
          </a:p>
        </p:txBody>
      </p:sp>
      <p:sp>
        <p:nvSpPr>
          <p:cNvPr id="49" name="CasellaDiTesto 48"/>
          <p:cNvSpPr txBox="1"/>
          <p:nvPr/>
        </p:nvSpPr>
        <p:spPr>
          <a:xfrm>
            <a:off x="1459707" y="5522912"/>
            <a:ext cx="1872208" cy="461665"/>
          </a:xfrm>
          <a:prstGeom prst="rect">
            <a:avLst/>
          </a:prstGeom>
          <a:solidFill>
            <a:schemeClr val="bg1"/>
          </a:solidFill>
        </p:spPr>
        <p:txBody>
          <a:bodyPr wrap="square" rtlCol="0">
            <a:spAutoFit/>
          </a:bodyPr>
          <a:lstStyle/>
          <a:p>
            <a:pPr algn="ctr"/>
            <a:r>
              <a:rPr lang="it-IT" sz="1200" b="1" i="1" dirty="0" smtClean="0">
                <a:solidFill>
                  <a:schemeClr val="bg2"/>
                </a:solidFill>
              </a:rPr>
              <a:t>HV/MV </a:t>
            </a:r>
            <a:r>
              <a:rPr lang="it-IT" sz="1200" b="1" i="1" dirty="0" err="1" smtClean="0">
                <a:solidFill>
                  <a:schemeClr val="bg2"/>
                </a:solidFill>
              </a:rPr>
              <a:t>transformers</a:t>
            </a:r>
            <a:endParaRPr lang="it-IT" sz="1200" b="1" i="1" dirty="0">
              <a:solidFill>
                <a:schemeClr val="bg2"/>
              </a:solidFill>
            </a:endParaRPr>
          </a:p>
        </p:txBody>
      </p:sp>
      <p:sp>
        <p:nvSpPr>
          <p:cNvPr id="50" name="CasellaDiTesto 49"/>
          <p:cNvSpPr txBox="1"/>
          <p:nvPr/>
        </p:nvSpPr>
        <p:spPr>
          <a:xfrm>
            <a:off x="3259907" y="5522912"/>
            <a:ext cx="1872208" cy="461665"/>
          </a:xfrm>
          <a:prstGeom prst="rect">
            <a:avLst/>
          </a:prstGeom>
          <a:solidFill>
            <a:schemeClr val="bg1"/>
          </a:solidFill>
        </p:spPr>
        <p:txBody>
          <a:bodyPr wrap="square" rtlCol="0">
            <a:spAutoFit/>
          </a:bodyPr>
          <a:lstStyle/>
          <a:p>
            <a:pPr algn="ctr"/>
            <a:r>
              <a:rPr lang="it-IT" sz="1200" b="1" i="1" dirty="0" smtClean="0">
                <a:solidFill>
                  <a:schemeClr val="bg2"/>
                </a:solidFill>
              </a:rPr>
              <a:t>Reverse flow </a:t>
            </a:r>
            <a:r>
              <a:rPr lang="it-IT" sz="1200" b="1" i="1" dirty="0" err="1" smtClean="0">
                <a:solidFill>
                  <a:schemeClr val="bg2"/>
                </a:solidFill>
              </a:rPr>
              <a:t>for</a:t>
            </a:r>
            <a:r>
              <a:rPr lang="it-IT" sz="1200" b="1" i="1" dirty="0" smtClean="0">
                <a:solidFill>
                  <a:schemeClr val="bg2"/>
                </a:solidFill>
              </a:rPr>
              <a:t> &gt; 1% </a:t>
            </a:r>
            <a:r>
              <a:rPr lang="it-IT" sz="1200" b="1" i="1" dirty="0" err="1" smtClean="0">
                <a:solidFill>
                  <a:schemeClr val="bg2"/>
                </a:solidFill>
              </a:rPr>
              <a:t>of</a:t>
            </a:r>
            <a:r>
              <a:rPr lang="it-IT" sz="1200" b="1" i="1" dirty="0" smtClean="0">
                <a:solidFill>
                  <a:schemeClr val="bg2"/>
                </a:solidFill>
              </a:rPr>
              <a:t> a </a:t>
            </a:r>
            <a:r>
              <a:rPr lang="it-IT" sz="1200" b="1" i="1" dirty="0" err="1" smtClean="0">
                <a:solidFill>
                  <a:schemeClr val="bg2"/>
                </a:solidFill>
              </a:rPr>
              <a:t>year</a:t>
            </a:r>
            <a:r>
              <a:rPr lang="it-IT" sz="1200" b="1" i="1" dirty="0" smtClean="0">
                <a:solidFill>
                  <a:schemeClr val="bg2"/>
                </a:solidFill>
              </a:rPr>
              <a:t>’s </a:t>
            </a:r>
            <a:r>
              <a:rPr lang="it-IT" sz="1200" b="1" i="1" dirty="0" err="1" smtClean="0">
                <a:solidFill>
                  <a:schemeClr val="bg2"/>
                </a:solidFill>
              </a:rPr>
              <a:t>time</a:t>
            </a:r>
            <a:endParaRPr lang="it-IT" sz="1200" b="1" i="1" dirty="0">
              <a:solidFill>
                <a:schemeClr val="bg2"/>
              </a:solidFill>
            </a:endParaRPr>
          </a:p>
        </p:txBody>
      </p:sp>
      <p:sp>
        <p:nvSpPr>
          <p:cNvPr id="51" name="CasellaDiTesto 50"/>
          <p:cNvSpPr txBox="1"/>
          <p:nvPr/>
        </p:nvSpPr>
        <p:spPr>
          <a:xfrm>
            <a:off x="5204123" y="5522912"/>
            <a:ext cx="1872208" cy="461665"/>
          </a:xfrm>
          <a:prstGeom prst="rect">
            <a:avLst/>
          </a:prstGeom>
          <a:solidFill>
            <a:schemeClr val="bg1"/>
          </a:solidFill>
        </p:spPr>
        <p:txBody>
          <a:bodyPr wrap="square" rtlCol="0">
            <a:spAutoFit/>
          </a:bodyPr>
          <a:lstStyle/>
          <a:p>
            <a:pPr algn="ctr"/>
            <a:r>
              <a:rPr lang="it-IT" sz="1200" b="1" i="1" dirty="0" smtClean="0">
                <a:solidFill>
                  <a:schemeClr val="bg2"/>
                </a:solidFill>
              </a:rPr>
              <a:t>Reverse flow </a:t>
            </a:r>
            <a:r>
              <a:rPr lang="it-IT" sz="1200" b="1" i="1" dirty="0" err="1" smtClean="0">
                <a:solidFill>
                  <a:schemeClr val="bg2"/>
                </a:solidFill>
              </a:rPr>
              <a:t>for</a:t>
            </a:r>
            <a:r>
              <a:rPr lang="it-IT" sz="1200" b="1" i="1" dirty="0" smtClean="0">
                <a:solidFill>
                  <a:schemeClr val="bg2"/>
                </a:solidFill>
              </a:rPr>
              <a:t> &gt; 5% </a:t>
            </a:r>
            <a:r>
              <a:rPr lang="it-IT" sz="1200" b="1" i="1" dirty="0" err="1" smtClean="0">
                <a:solidFill>
                  <a:schemeClr val="bg2"/>
                </a:solidFill>
              </a:rPr>
              <a:t>of</a:t>
            </a:r>
            <a:r>
              <a:rPr lang="it-IT" sz="1200" b="1" i="1" dirty="0" smtClean="0">
                <a:solidFill>
                  <a:schemeClr val="bg2"/>
                </a:solidFill>
              </a:rPr>
              <a:t> a </a:t>
            </a:r>
            <a:r>
              <a:rPr lang="it-IT" sz="1200" b="1" i="1" dirty="0" err="1" smtClean="0">
                <a:solidFill>
                  <a:schemeClr val="bg2"/>
                </a:solidFill>
              </a:rPr>
              <a:t>year</a:t>
            </a:r>
            <a:r>
              <a:rPr lang="it-IT" sz="1200" b="1" i="1" dirty="0" smtClean="0">
                <a:solidFill>
                  <a:schemeClr val="bg2"/>
                </a:solidFill>
              </a:rPr>
              <a:t>’s </a:t>
            </a:r>
            <a:r>
              <a:rPr lang="it-IT" sz="1200" b="1" i="1" dirty="0" err="1" smtClean="0">
                <a:solidFill>
                  <a:schemeClr val="bg2"/>
                </a:solidFill>
              </a:rPr>
              <a:t>time</a:t>
            </a:r>
            <a:endParaRPr lang="it-IT" sz="1200" b="1" i="1" dirty="0">
              <a:solidFill>
                <a:schemeClr val="bg2"/>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body" idx="1"/>
          </p:nvPr>
        </p:nvSpPr>
        <p:spPr>
          <a:xfrm>
            <a:off x="457200" y="1857364"/>
            <a:ext cx="8229600" cy="4248150"/>
          </a:xfrm>
        </p:spPr>
        <p:txBody>
          <a:bodyPr/>
          <a:lstStyle/>
          <a:p>
            <a:pPr marL="0" indent="0" eaLnBrk="1" hangingPunct="1">
              <a:lnSpc>
                <a:spcPct val="130000"/>
              </a:lnSpc>
              <a:buNone/>
            </a:pPr>
            <a:endParaRPr lang="en-US" sz="1600" dirty="0" smtClean="0">
              <a:latin typeface="Arial" charset="0"/>
            </a:endParaRPr>
          </a:p>
          <a:p>
            <a:pPr marL="177800" indent="-177800" eaLnBrk="1" hangingPunct="1">
              <a:lnSpc>
                <a:spcPct val="130000"/>
              </a:lnSpc>
            </a:pPr>
            <a:r>
              <a:rPr lang="en-US" sz="1600" dirty="0" smtClean="0">
                <a:latin typeface="Arial" charset="0"/>
              </a:rPr>
              <a:t>Definitions of new procedural modalities for connections, in accordance with the modifications of TICA;</a:t>
            </a:r>
          </a:p>
          <a:p>
            <a:pPr marL="177800" indent="-177800" eaLnBrk="1" hangingPunct="1">
              <a:lnSpc>
                <a:spcPct val="130000"/>
              </a:lnSpc>
            </a:pPr>
            <a:r>
              <a:rPr lang="en-US" sz="1600" dirty="0" smtClean="0">
                <a:latin typeface="Arial" charset="0"/>
              </a:rPr>
              <a:t>revision of procedures for defining technical solutions for the connection of DG;</a:t>
            </a:r>
          </a:p>
          <a:p>
            <a:pPr marL="177800" indent="-177800" eaLnBrk="1" hangingPunct="1">
              <a:lnSpc>
                <a:spcPct val="130000"/>
              </a:lnSpc>
            </a:pPr>
            <a:r>
              <a:rPr lang="en-US" sz="1600" dirty="0" smtClean="0">
                <a:latin typeface="Arial" charset="0"/>
              </a:rPr>
              <a:t>definitions of new procedural modalities on how to carry on authorization processes;</a:t>
            </a:r>
          </a:p>
          <a:p>
            <a:pPr marL="177800" indent="-177800" eaLnBrk="1" hangingPunct="1">
              <a:lnSpc>
                <a:spcPct val="130000"/>
              </a:lnSpc>
            </a:pPr>
            <a:r>
              <a:rPr lang="en-US" sz="1600" dirty="0" smtClean="0">
                <a:latin typeface="Arial" charset="0"/>
              </a:rPr>
              <a:t>definitions of new procedural modalities on how to design and realize network installations by users, and </a:t>
            </a:r>
            <a:r>
              <a:rPr lang="en-US" sz="1600" dirty="0" err="1" smtClean="0">
                <a:latin typeface="Arial" charset="0"/>
              </a:rPr>
              <a:t>Enel’s</a:t>
            </a:r>
            <a:r>
              <a:rPr lang="en-US" sz="1600" dirty="0" smtClean="0">
                <a:latin typeface="Arial" charset="0"/>
              </a:rPr>
              <a:t> trial criteria;</a:t>
            </a:r>
          </a:p>
          <a:p>
            <a:pPr marL="177800" indent="-177800" eaLnBrk="1" hangingPunct="1">
              <a:lnSpc>
                <a:spcPct val="130000"/>
              </a:lnSpc>
            </a:pPr>
            <a:r>
              <a:rPr lang="en-US" sz="1600" dirty="0" smtClean="0">
                <a:latin typeface="Arial" charset="0"/>
              </a:rPr>
              <a:t>definition of critical areas, according to Italian Regulation;</a:t>
            </a:r>
          </a:p>
          <a:p>
            <a:pPr marL="177800" indent="-177800" eaLnBrk="1" hangingPunct="1">
              <a:lnSpc>
                <a:spcPct val="130000"/>
              </a:lnSpc>
            </a:pPr>
            <a:r>
              <a:rPr lang="en-US" sz="1600" dirty="0" smtClean="0">
                <a:latin typeface="Arial" charset="0"/>
              </a:rPr>
              <a:t>innovative devices and reliable communication systems to be installed </a:t>
            </a:r>
            <a:r>
              <a:rPr lang="en-US" sz="1600" dirty="0" err="1" smtClean="0">
                <a:latin typeface="Arial" charset="0"/>
              </a:rPr>
              <a:t>inDG</a:t>
            </a:r>
            <a:r>
              <a:rPr lang="en-US" sz="1600" dirty="0" smtClean="0">
                <a:latin typeface="Arial" charset="0"/>
              </a:rPr>
              <a:t> dedicated network infrastructures;</a:t>
            </a:r>
          </a:p>
          <a:p>
            <a:pPr marL="177800" indent="-177800" eaLnBrk="1" hangingPunct="1">
              <a:lnSpc>
                <a:spcPct val="130000"/>
              </a:lnSpc>
            </a:pPr>
            <a:r>
              <a:rPr lang="en-US" sz="1600" dirty="0" smtClean="0">
                <a:latin typeface="Arial" charset="0"/>
              </a:rPr>
              <a:t>pilot tests on Smart Grids infrastructures.</a:t>
            </a:r>
          </a:p>
          <a:p>
            <a:pPr marL="0" indent="0" eaLnBrk="1" hangingPunct="1">
              <a:lnSpc>
                <a:spcPct val="130000"/>
              </a:lnSpc>
              <a:buNone/>
            </a:pPr>
            <a:endParaRPr lang="en-US" sz="1600" dirty="0" smtClean="0">
              <a:latin typeface="Arial" charset="0"/>
            </a:endParaRPr>
          </a:p>
          <a:p>
            <a:pPr eaLnBrk="1" hangingPunct="1">
              <a:lnSpc>
                <a:spcPct val="130000"/>
              </a:lnSpc>
              <a:buNone/>
            </a:pPr>
            <a:r>
              <a:rPr lang="en-US" sz="1600" dirty="0" smtClean="0">
                <a:latin typeface="Arial" charset="0"/>
              </a:rPr>
              <a:t> </a:t>
            </a:r>
          </a:p>
          <a:p>
            <a:pPr eaLnBrk="1" hangingPunct="1">
              <a:lnSpc>
                <a:spcPct val="130000"/>
              </a:lnSpc>
            </a:pPr>
            <a:endParaRPr lang="en-US" sz="1600" dirty="0" smtClean="0">
              <a:latin typeface="Arial" charset="0"/>
            </a:endParaRPr>
          </a:p>
        </p:txBody>
      </p:sp>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en-US" sz="3200" b="1" smtClean="0">
                <a:solidFill>
                  <a:schemeClr val="bg2"/>
                </a:solidFill>
                <a:latin typeface="Arial" charset="0"/>
              </a:rPr>
              <a:t>Actions taken by Enel</a:t>
            </a:r>
            <a:endParaRPr lang="en-US" sz="320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err="1" smtClean="0">
                <a:solidFill>
                  <a:schemeClr val="bg2"/>
                </a:solidFill>
                <a:latin typeface="Arial" charset="0"/>
              </a:rPr>
              <a:t>Critical</a:t>
            </a:r>
            <a:r>
              <a:rPr lang="fr-BE" sz="3200" b="1" dirty="0" smtClean="0">
                <a:solidFill>
                  <a:schemeClr val="bg2"/>
                </a:solidFill>
                <a:latin typeface="Arial" charset="0"/>
              </a:rPr>
              <a:t> Areas</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138" name="Rectangle 4"/>
          <p:cNvSpPr>
            <a:spLocks noChangeAspect="1" noChangeArrowheads="1"/>
          </p:cNvSpPr>
          <p:nvPr/>
        </p:nvSpPr>
        <p:spPr bwMode="auto">
          <a:xfrm>
            <a:off x="3970361" y="2138963"/>
            <a:ext cx="2181225" cy="257175"/>
          </a:xfrm>
          <a:prstGeom prst="rect">
            <a:avLst/>
          </a:prstGeom>
          <a:solidFill>
            <a:srgbClr val="FF0000"/>
          </a:solidFill>
          <a:ln w="12700" algn="ctr">
            <a:solidFill>
              <a:srgbClr val="C0C0C0"/>
            </a:solidFill>
            <a:miter lim="800000"/>
            <a:headEnd/>
            <a:tailEnd/>
          </a:ln>
        </p:spPr>
        <p:txBody>
          <a:bodyPr lIns="80650" tIns="40325" rIns="80650" bIns="40325">
            <a:spAutoFit/>
          </a:bodyPr>
          <a:lstStyle/>
          <a:p>
            <a:pPr marL="0" marR="0" lvl="0" indent="0" algn="ctr" defTabSz="806450" eaLnBrk="1" fontAlgn="auto" latinLnBrk="0" hangingPunct="1">
              <a:lnSpc>
                <a:spcPct val="90000"/>
              </a:lnSpc>
              <a:spcBef>
                <a:spcPts val="500"/>
              </a:spcBef>
              <a:spcAft>
                <a:spcPts val="0"/>
              </a:spcAft>
              <a:buClrTx/>
              <a:buSzPct val="100000"/>
              <a:buFont typeface="Times" pitchFamily="18" charset="0"/>
              <a:buNone/>
              <a:tabLst/>
              <a:defRPr/>
            </a:pPr>
            <a:r>
              <a:rPr kumimoji="0" lang="it-IT" sz="1200" b="0" i="0" u="none" strike="noStrike" kern="0" cap="none" spc="0" normalizeH="0" baseline="0" noProof="0" dirty="0" smtClean="0">
                <a:ln>
                  <a:noFill/>
                </a:ln>
                <a:solidFill>
                  <a:srgbClr val="FFFFFF"/>
                </a:solidFill>
                <a:effectLst/>
                <a:uLnTx/>
                <a:uFillTx/>
              </a:rPr>
              <a:t>15 RED (</a:t>
            </a:r>
            <a:r>
              <a:rPr kumimoji="0" lang="it-IT" sz="1200" b="0" i="0" u="none" strike="noStrike" kern="0" cap="none" spc="0" normalizeH="0" baseline="0" noProof="0" dirty="0" err="1" smtClean="0">
                <a:ln>
                  <a:noFill/>
                </a:ln>
                <a:solidFill>
                  <a:srgbClr val="FFFFFF"/>
                </a:solidFill>
                <a:effectLst/>
                <a:uLnTx/>
                <a:uFillTx/>
              </a:rPr>
              <a:t>critical</a:t>
            </a:r>
            <a:r>
              <a:rPr kumimoji="0" lang="it-IT" sz="1200" b="0" i="0" u="none" strike="noStrike" kern="0" cap="none" spc="0" normalizeH="0" baseline="0" noProof="0" dirty="0" smtClean="0">
                <a:ln>
                  <a:noFill/>
                </a:ln>
                <a:solidFill>
                  <a:srgbClr val="FFFFFF"/>
                </a:solidFill>
                <a:effectLst/>
                <a:uLnTx/>
                <a:uFillTx/>
              </a:rPr>
              <a:t>) </a:t>
            </a:r>
            <a:r>
              <a:rPr kumimoji="0" lang="it-IT" sz="1200" b="0" i="0" u="none" strike="noStrike" kern="0" cap="none" spc="0" normalizeH="0" baseline="0" noProof="0" dirty="0" err="1" smtClean="0">
                <a:ln>
                  <a:noFill/>
                </a:ln>
                <a:solidFill>
                  <a:srgbClr val="FFFFFF"/>
                </a:solidFill>
                <a:effectLst/>
                <a:uLnTx/>
                <a:uFillTx/>
              </a:rPr>
              <a:t>areas</a:t>
            </a:r>
            <a:endParaRPr kumimoji="0" lang="it-IT" sz="1200" b="0" i="0" u="none" strike="noStrike" kern="0" cap="none" spc="0" normalizeH="0" baseline="0" noProof="0" dirty="0">
              <a:ln>
                <a:noFill/>
              </a:ln>
              <a:solidFill>
                <a:srgbClr val="FFFFFF"/>
              </a:solidFill>
              <a:effectLst/>
              <a:uLnTx/>
              <a:uFillTx/>
            </a:endParaRPr>
          </a:p>
        </p:txBody>
      </p:sp>
      <p:sp>
        <p:nvSpPr>
          <p:cNvPr id="139" name="Rectangle 5"/>
          <p:cNvSpPr>
            <a:spLocks noChangeAspect="1" noChangeArrowheads="1"/>
          </p:cNvSpPr>
          <p:nvPr/>
        </p:nvSpPr>
        <p:spPr bwMode="auto">
          <a:xfrm>
            <a:off x="3968773" y="2658075"/>
            <a:ext cx="2192338" cy="257175"/>
          </a:xfrm>
          <a:prstGeom prst="rect">
            <a:avLst/>
          </a:prstGeom>
          <a:solidFill>
            <a:srgbClr val="FF7A00"/>
          </a:solidFill>
          <a:ln w="12700" algn="ctr">
            <a:solidFill>
              <a:srgbClr val="C0C0C0"/>
            </a:solidFill>
            <a:miter lim="800000"/>
            <a:headEnd/>
            <a:tailEnd/>
          </a:ln>
        </p:spPr>
        <p:txBody>
          <a:bodyPr lIns="80650" tIns="40325" rIns="80650" bIns="40325">
            <a:spAutoFit/>
          </a:bodyPr>
          <a:lstStyle/>
          <a:p>
            <a:pPr marL="0" marR="0" lvl="0" indent="0" algn="ctr" defTabSz="806450" eaLnBrk="1" fontAlgn="auto" latinLnBrk="0" hangingPunct="1">
              <a:lnSpc>
                <a:spcPct val="90000"/>
              </a:lnSpc>
              <a:spcBef>
                <a:spcPts val="500"/>
              </a:spcBef>
              <a:spcAft>
                <a:spcPts val="0"/>
              </a:spcAft>
              <a:buClrTx/>
              <a:buSzPct val="100000"/>
              <a:buFont typeface="Times" pitchFamily="18" charset="0"/>
              <a:buNone/>
              <a:tabLst/>
              <a:defRPr/>
            </a:pPr>
            <a:r>
              <a:rPr kumimoji="0" lang="it-IT" sz="1200" b="0" i="0" u="none" strike="noStrike" kern="0" cap="none" spc="0" normalizeH="0" baseline="0" noProof="0" dirty="0" smtClean="0">
                <a:ln>
                  <a:noFill/>
                </a:ln>
                <a:solidFill>
                  <a:srgbClr val="FFFFFF"/>
                </a:solidFill>
                <a:effectLst/>
                <a:uLnTx/>
                <a:uFillTx/>
              </a:rPr>
              <a:t>57 Orange </a:t>
            </a:r>
            <a:r>
              <a:rPr kumimoji="0" lang="it-IT" sz="1200" b="0" i="0" u="none" strike="noStrike" kern="0" cap="none" spc="0" normalizeH="0" baseline="0" noProof="0" dirty="0" err="1" smtClean="0">
                <a:ln>
                  <a:noFill/>
                </a:ln>
                <a:solidFill>
                  <a:srgbClr val="FFFFFF"/>
                </a:solidFill>
                <a:effectLst/>
                <a:uLnTx/>
                <a:uFillTx/>
              </a:rPr>
              <a:t>areas</a:t>
            </a:r>
            <a:endParaRPr kumimoji="0" lang="it-IT" sz="1200" b="0" i="0" u="none" strike="noStrike" kern="0" cap="none" spc="0" normalizeH="0" baseline="0" noProof="0" dirty="0">
              <a:ln>
                <a:noFill/>
              </a:ln>
              <a:solidFill>
                <a:srgbClr val="FFFFFF"/>
              </a:solidFill>
              <a:effectLst/>
              <a:uLnTx/>
              <a:uFillTx/>
            </a:endParaRPr>
          </a:p>
        </p:txBody>
      </p:sp>
      <p:sp>
        <p:nvSpPr>
          <p:cNvPr id="140" name="Rectangle 6"/>
          <p:cNvSpPr>
            <a:spLocks noChangeAspect="1" noChangeArrowheads="1"/>
          </p:cNvSpPr>
          <p:nvPr/>
        </p:nvSpPr>
        <p:spPr bwMode="auto">
          <a:xfrm>
            <a:off x="3970361" y="3199413"/>
            <a:ext cx="2181225" cy="257175"/>
          </a:xfrm>
          <a:prstGeom prst="rect">
            <a:avLst/>
          </a:prstGeom>
          <a:solidFill>
            <a:srgbClr val="FFFF00"/>
          </a:solidFill>
          <a:ln w="12700" algn="ctr">
            <a:solidFill>
              <a:srgbClr val="C0C0C0"/>
            </a:solidFill>
            <a:miter lim="800000"/>
            <a:headEnd/>
            <a:tailEnd/>
          </a:ln>
        </p:spPr>
        <p:txBody>
          <a:bodyPr lIns="80650" tIns="40325" rIns="80650" bIns="40325">
            <a:spAutoFit/>
          </a:bodyPr>
          <a:lstStyle/>
          <a:p>
            <a:pPr marL="0" marR="0" lvl="0" indent="0" algn="ctr" defTabSz="806450" eaLnBrk="1" fontAlgn="auto" latinLnBrk="0" hangingPunct="1">
              <a:lnSpc>
                <a:spcPct val="90000"/>
              </a:lnSpc>
              <a:spcBef>
                <a:spcPts val="500"/>
              </a:spcBef>
              <a:spcAft>
                <a:spcPts val="0"/>
              </a:spcAft>
              <a:buClrTx/>
              <a:buSzPct val="100000"/>
              <a:buFont typeface="Times" pitchFamily="18" charset="0"/>
              <a:buNone/>
              <a:tabLst/>
              <a:defRPr/>
            </a:pPr>
            <a:r>
              <a:rPr kumimoji="0" lang="it-IT" sz="1200" b="0" i="0" u="none" strike="noStrike" kern="0" cap="none" spc="0" normalizeH="0" baseline="0" noProof="0" dirty="0" smtClean="0">
                <a:ln>
                  <a:noFill/>
                </a:ln>
                <a:solidFill>
                  <a:srgbClr val="808080"/>
                </a:solidFill>
                <a:effectLst/>
                <a:uLnTx/>
                <a:uFillTx/>
              </a:rPr>
              <a:t>25 Yellow</a:t>
            </a:r>
            <a:r>
              <a:rPr kumimoji="0" lang="it-IT" sz="1200" b="0" i="0" u="none" strike="noStrike" kern="0" cap="none" spc="0" normalizeH="0" noProof="0" dirty="0" smtClean="0">
                <a:ln>
                  <a:noFill/>
                </a:ln>
                <a:solidFill>
                  <a:srgbClr val="808080"/>
                </a:solidFill>
                <a:effectLst/>
                <a:uLnTx/>
                <a:uFillTx/>
              </a:rPr>
              <a:t> </a:t>
            </a:r>
            <a:r>
              <a:rPr kumimoji="0" lang="it-IT" sz="1200" b="0" i="0" u="none" strike="noStrike" kern="0" cap="none" spc="0" normalizeH="0" noProof="0" dirty="0" err="1" smtClean="0">
                <a:ln>
                  <a:noFill/>
                </a:ln>
                <a:solidFill>
                  <a:srgbClr val="808080"/>
                </a:solidFill>
                <a:effectLst/>
                <a:uLnTx/>
                <a:uFillTx/>
              </a:rPr>
              <a:t>areas</a:t>
            </a:r>
            <a:endParaRPr kumimoji="0" lang="it-IT" sz="1200" b="0" i="0" u="none" strike="noStrike" kern="0" cap="none" spc="0" normalizeH="0" baseline="0" noProof="0" dirty="0">
              <a:ln>
                <a:noFill/>
              </a:ln>
              <a:solidFill>
                <a:srgbClr val="808080"/>
              </a:solidFill>
              <a:effectLst/>
              <a:uLnTx/>
              <a:uFillTx/>
            </a:endParaRPr>
          </a:p>
        </p:txBody>
      </p:sp>
      <p:sp>
        <p:nvSpPr>
          <p:cNvPr id="141" name="Rectangle 7"/>
          <p:cNvSpPr>
            <a:spLocks noChangeAspect="1" noChangeArrowheads="1"/>
          </p:cNvSpPr>
          <p:nvPr/>
        </p:nvSpPr>
        <p:spPr bwMode="auto">
          <a:xfrm>
            <a:off x="3970361" y="3726463"/>
            <a:ext cx="2181225" cy="257175"/>
          </a:xfrm>
          <a:prstGeom prst="rect">
            <a:avLst/>
          </a:prstGeom>
          <a:noFill/>
          <a:ln w="12700" algn="ctr">
            <a:solidFill>
              <a:srgbClr val="C0C0C0"/>
            </a:solidFill>
            <a:miter lim="800000"/>
            <a:headEnd/>
            <a:tailEnd/>
          </a:ln>
        </p:spPr>
        <p:txBody>
          <a:bodyPr lIns="80650" tIns="40325" rIns="80650" bIns="40325">
            <a:spAutoFit/>
          </a:bodyPr>
          <a:lstStyle/>
          <a:p>
            <a:pPr marL="0" marR="0" lvl="0" indent="0" algn="ctr" defTabSz="806450" eaLnBrk="1" fontAlgn="auto" latinLnBrk="0" hangingPunct="1">
              <a:lnSpc>
                <a:spcPct val="90000"/>
              </a:lnSpc>
              <a:spcBef>
                <a:spcPts val="500"/>
              </a:spcBef>
              <a:spcAft>
                <a:spcPts val="0"/>
              </a:spcAft>
              <a:buClrTx/>
              <a:buSzPct val="100000"/>
              <a:buFont typeface="Times" pitchFamily="18" charset="0"/>
              <a:buNone/>
              <a:tabLst/>
              <a:defRPr/>
            </a:pPr>
            <a:r>
              <a:rPr kumimoji="0" lang="it-IT" sz="1200" b="0" i="0" u="none" strike="noStrike" kern="0" cap="none" spc="0" normalizeH="0" baseline="0" noProof="0" dirty="0" smtClean="0">
                <a:ln>
                  <a:noFill/>
                </a:ln>
                <a:solidFill>
                  <a:srgbClr val="808080"/>
                </a:solidFill>
                <a:effectLst/>
                <a:uLnTx/>
                <a:uFillTx/>
              </a:rPr>
              <a:t>12 White </a:t>
            </a:r>
            <a:r>
              <a:rPr kumimoji="0" lang="it-IT" sz="1200" b="0" i="0" u="none" strike="noStrike" kern="0" cap="none" spc="0" normalizeH="0" baseline="0" noProof="0" dirty="0" err="1" smtClean="0">
                <a:ln>
                  <a:noFill/>
                </a:ln>
                <a:solidFill>
                  <a:srgbClr val="808080"/>
                </a:solidFill>
                <a:effectLst/>
                <a:uLnTx/>
                <a:uFillTx/>
              </a:rPr>
              <a:t>areas</a:t>
            </a:r>
            <a:endParaRPr kumimoji="0" lang="it-IT" sz="1200" b="0" i="0" u="none" strike="noStrike" kern="0" cap="none" spc="0" normalizeH="0" baseline="0" noProof="0" dirty="0">
              <a:ln>
                <a:noFill/>
              </a:ln>
              <a:solidFill>
                <a:srgbClr val="808080"/>
              </a:solidFill>
              <a:effectLst/>
              <a:uLnTx/>
              <a:uFillTx/>
            </a:endParaRPr>
          </a:p>
        </p:txBody>
      </p:sp>
      <p:sp>
        <p:nvSpPr>
          <p:cNvPr id="142" name="Text Box 8"/>
          <p:cNvSpPr txBox="1">
            <a:spLocks noChangeArrowheads="1"/>
          </p:cNvSpPr>
          <p:nvPr/>
        </p:nvSpPr>
        <p:spPr bwMode="auto">
          <a:xfrm>
            <a:off x="6250011" y="2118325"/>
            <a:ext cx="1679575" cy="261938"/>
          </a:xfrm>
          <a:prstGeom prst="rect">
            <a:avLst/>
          </a:prstGeom>
          <a:noFill/>
          <a:ln w="12700" algn="ctr">
            <a:noFill/>
            <a:miter lim="800000"/>
            <a:headEnd/>
            <a:tailEnd/>
          </a:ln>
        </p:spPr>
        <p:txBody>
          <a:bodyPr wrap="none" lIns="80650" tIns="40325" rIns="80650" bIns="40325">
            <a:spAutoFit/>
          </a:bodyPr>
          <a:lstStyle/>
          <a:p>
            <a:pPr marL="0" marR="0" lvl="0" indent="0" defTabSz="806450" eaLnBrk="1" fontAlgn="auto" latinLnBrk="0" hangingPunct="1">
              <a:lnSpc>
                <a:spcPct val="100000"/>
              </a:lnSpc>
              <a:spcBef>
                <a:spcPts val="0"/>
              </a:spcBef>
              <a:spcAft>
                <a:spcPts val="0"/>
              </a:spcAft>
              <a:buClrTx/>
              <a:buSzTx/>
              <a:buFontTx/>
              <a:buNone/>
              <a:tabLst/>
              <a:defRPr/>
            </a:pPr>
            <a:r>
              <a:rPr kumimoji="0" lang="it-IT" sz="1200" b="1" i="0" u="none" strike="noStrike" kern="0" cap="none" spc="0" normalizeH="0" baseline="0" noProof="0">
                <a:ln>
                  <a:noFill/>
                </a:ln>
                <a:solidFill>
                  <a:sysClr val="windowText" lastClr="000000"/>
                </a:solidFill>
                <a:effectLst/>
                <a:uLnTx/>
                <a:uFillTx/>
                <a:sym typeface="Verdana" pitchFamily="34" charset="0"/>
              </a:rPr>
              <a:t>P</a:t>
            </a:r>
            <a:r>
              <a:rPr kumimoji="0" lang="it-IT" sz="1200" b="1" i="0" u="none" strike="noStrike" kern="0" cap="none" spc="0" normalizeH="0" baseline="-20000" noProof="0">
                <a:ln>
                  <a:noFill/>
                </a:ln>
                <a:solidFill>
                  <a:sysClr val="windowText" lastClr="000000"/>
                </a:solidFill>
                <a:effectLst/>
                <a:uLnTx/>
                <a:uFillTx/>
                <a:sym typeface="Verdana" pitchFamily="34" charset="0"/>
              </a:rPr>
              <a:t>imm</a:t>
            </a:r>
            <a:r>
              <a:rPr kumimoji="0" lang="it-IT" sz="1200" b="1" i="0" u="none" strike="noStrike" kern="0" cap="none" spc="0" normalizeH="0" baseline="0" noProof="0">
                <a:ln>
                  <a:noFill/>
                </a:ln>
                <a:solidFill>
                  <a:sysClr val="windowText" lastClr="000000"/>
                </a:solidFill>
                <a:effectLst/>
                <a:uLnTx/>
                <a:uFillTx/>
                <a:sym typeface="Verdana" pitchFamily="34" charset="0"/>
              </a:rPr>
              <a:t>-P</a:t>
            </a:r>
            <a:r>
              <a:rPr kumimoji="0" lang="it-IT" sz="1200" b="1" i="0" u="none" strike="noStrike" kern="0" cap="none" spc="0" normalizeH="0" baseline="-20000" noProof="0">
                <a:ln>
                  <a:noFill/>
                </a:ln>
                <a:solidFill>
                  <a:sysClr val="windowText" lastClr="000000"/>
                </a:solidFill>
                <a:effectLst/>
                <a:uLnTx/>
                <a:uFillTx/>
                <a:sym typeface="Verdana" pitchFamily="34" charset="0"/>
              </a:rPr>
              <a:t>cmin</a:t>
            </a:r>
            <a:r>
              <a:rPr kumimoji="0" lang="it-IT" sz="1200" b="1" i="0" u="none" strike="noStrike" kern="0" cap="none" spc="0" normalizeH="0" baseline="0" noProof="0">
                <a:ln>
                  <a:noFill/>
                </a:ln>
                <a:solidFill>
                  <a:sysClr val="windowText" lastClr="000000"/>
                </a:solidFill>
                <a:effectLst/>
                <a:uLnTx/>
                <a:uFillTx/>
                <a:sym typeface="Verdana" pitchFamily="34" charset="0"/>
              </a:rPr>
              <a:t>&gt;0,9*P</a:t>
            </a:r>
            <a:r>
              <a:rPr kumimoji="0" lang="it-IT" sz="1200" b="1" i="0" u="none" strike="noStrike" kern="0" cap="none" spc="0" normalizeH="0" baseline="-20000" noProof="0">
                <a:ln>
                  <a:noFill/>
                </a:ln>
                <a:solidFill>
                  <a:sysClr val="windowText" lastClr="000000"/>
                </a:solidFill>
                <a:effectLst/>
                <a:uLnTx/>
                <a:uFillTx/>
                <a:sym typeface="Verdana" pitchFamily="34" charset="0"/>
              </a:rPr>
              <a:t>n</a:t>
            </a:r>
          </a:p>
        </p:txBody>
      </p:sp>
      <p:sp>
        <p:nvSpPr>
          <p:cNvPr id="143" name="Text Box 9"/>
          <p:cNvSpPr txBox="1">
            <a:spLocks noChangeArrowheads="1"/>
          </p:cNvSpPr>
          <p:nvPr/>
        </p:nvSpPr>
        <p:spPr bwMode="auto">
          <a:xfrm>
            <a:off x="6250011" y="2656488"/>
            <a:ext cx="1042987" cy="261937"/>
          </a:xfrm>
          <a:prstGeom prst="rect">
            <a:avLst/>
          </a:prstGeom>
          <a:noFill/>
          <a:ln w="12700" algn="ctr">
            <a:noFill/>
            <a:miter lim="800000"/>
            <a:headEnd/>
            <a:tailEnd/>
          </a:ln>
        </p:spPr>
        <p:txBody>
          <a:bodyPr wrap="none" lIns="80650" tIns="40325" rIns="80650" bIns="40325">
            <a:spAutoFit/>
          </a:bodyPr>
          <a:lstStyle/>
          <a:p>
            <a:pPr marL="0" marR="0" lvl="0" indent="0" defTabSz="806450" eaLnBrk="1" fontAlgn="auto" latinLnBrk="0" hangingPunct="1">
              <a:lnSpc>
                <a:spcPct val="100000"/>
              </a:lnSpc>
              <a:spcBef>
                <a:spcPts val="0"/>
              </a:spcBef>
              <a:spcAft>
                <a:spcPts val="0"/>
              </a:spcAft>
              <a:buClrTx/>
              <a:buSzTx/>
              <a:buFontTx/>
              <a:buNone/>
              <a:tabLst/>
              <a:defRPr/>
            </a:pPr>
            <a:r>
              <a:rPr kumimoji="0" lang="it-IT" sz="1200" b="1" i="0" u="none" strike="noStrike" kern="0" cap="none" spc="0" normalizeH="0" baseline="0" noProof="0">
                <a:ln>
                  <a:noFill/>
                </a:ln>
                <a:solidFill>
                  <a:sysClr val="windowText" lastClr="000000"/>
                </a:solidFill>
                <a:effectLst/>
                <a:uLnTx/>
                <a:uFillTx/>
                <a:sym typeface="Verdana" pitchFamily="34" charset="0"/>
              </a:rPr>
              <a:t>P</a:t>
            </a:r>
            <a:r>
              <a:rPr kumimoji="0" lang="it-IT" sz="1200" b="1" i="0" u="none" strike="noStrike" kern="0" cap="none" spc="0" normalizeH="0" baseline="-20000" noProof="0">
                <a:ln>
                  <a:noFill/>
                </a:ln>
                <a:solidFill>
                  <a:sysClr val="windowText" lastClr="000000"/>
                </a:solidFill>
                <a:effectLst/>
                <a:uLnTx/>
                <a:uFillTx/>
                <a:sym typeface="Verdana" pitchFamily="34" charset="0"/>
              </a:rPr>
              <a:t>imm</a:t>
            </a:r>
            <a:r>
              <a:rPr kumimoji="0" lang="it-IT" sz="1200" b="1" i="0" u="none" strike="noStrike" kern="0" cap="none" spc="0" normalizeH="0" baseline="0" noProof="0">
                <a:ln>
                  <a:noFill/>
                </a:ln>
                <a:solidFill>
                  <a:sysClr val="windowText" lastClr="000000"/>
                </a:solidFill>
                <a:effectLst/>
                <a:uLnTx/>
                <a:uFillTx/>
                <a:sym typeface="Verdana" pitchFamily="34" charset="0"/>
              </a:rPr>
              <a:t>&gt;P</a:t>
            </a:r>
            <a:r>
              <a:rPr kumimoji="0" lang="it-IT" sz="1200" b="1" i="0" u="none" strike="noStrike" kern="0" cap="none" spc="0" normalizeH="0" baseline="-20000" noProof="0">
                <a:ln>
                  <a:noFill/>
                </a:ln>
                <a:solidFill>
                  <a:sysClr val="windowText" lastClr="000000"/>
                </a:solidFill>
                <a:effectLst/>
                <a:uLnTx/>
                <a:uFillTx/>
                <a:sym typeface="Verdana" pitchFamily="34" charset="0"/>
              </a:rPr>
              <a:t>cmin</a:t>
            </a:r>
          </a:p>
        </p:txBody>
      </p:sp>
      <p:sp>
        <p:nvSpPr>
          <p:cNvPr id="144" name="Text Box 10"/>
          <p:cNvSpPr txBox="1">
            <a:spLocks noChangeArrowheads="1"/>
          </p:cNvSpPr>
          <p:nvPr/>
        </p:nvSpPr>
        <p:spPr bwMode="auto">
          <a:xfrm>
            <a:off x="6259536" y="3175600"/>
            <a:ext cx="1422400" cy="261938"/>
          </a:xfrm>
          <a:prstGeom prst="rect">
            <a:avLst/>
          </a:prstGeom>
          <a:noFill/>
          <a:ln w="12700" algn="ctr">
            <a:noFill/>
            <a:miter lim="800000"/>
            <a:headEnd/>
            <a:tailEnd/>
          </a:ln>
        </p:spPr>
        <p:txBody>
          <a:bodyPr wrap="none" lIns="80650" tIns="40325" rIns="80650" bIns="40325">
            <a:spAutoFit/>
          </a:bodyPr>
          <a:lstStyle/>
          <a:p>
            <a:pPr marL="0" marR="0" lvl="0" indent="0" defTabSz="806450" eaLnBrk="1" fontAlgn="auto" latinLnBrk="0" hangingPunct="1">
              <a:lnSpc>
                <a:spcPct val="100000"/>
              </a:lnSpc>
              <a:spcBef>
                <a:spcPts val="0"/>
              </a:spcBef>
              <a:spcAft>
                <a:spcPts val="0"/>
              </a:spcAft>
              <a:buClrTx/>
              <a:buSzTx/>
              <a:buFontTx/>
              <a:buNone/>
              <a:tabLst/>
              <a:defRPr/>
            </a:pPr>
            <a:r>
              <a:rPr kumimoji="0" lang="it-IT" sz="1200" b="1" i="0" u="none" strike="noStrike" kern="0" cap="none" spc="0" normalizeH="0" baseline="0" noProof="0">
                <a:ln>
                  <a:noFill/>
                </a:ln>
                <a:solidFill>
                  <a:sysClr val="windowText" lastClr="000000"/>
                </a:solidFill>
                <a:effectLst/>
                <a:uLnTx/>
                <a:uFillTx/>
                <a:sym typeface="Verdana" pitchFamily="34" charset="0"/>
              </a:rPr>
              <a:t>P</a:t>
            </a:r>
            <a:r>
              <a:rPr kumimoji="0" lang="it-IT" sz="1200" b="1" i="0" u="none" strike="noStrike" kern="0" cap="none" spc="0" normalizeH="0" baseline="-20000" noProof="0">
                <a:ln>
                  <a:noFill/>
                </a:ln>
                <a:solidFill>
                  <a:sysClr val="windowText" lastClr="000000"/>
                </a:solidFill>
                <a:effectLst/>
                <a:uLnTx/>
                <a:uFillTx/>
                <a:sym typeface="Verdana" pitchFamily="34" charset="0"/>
              </a:rPr>
              <a:t>imm</a:t>
            </a:r>
            <a:r>
              <a:rPr kumimoji="0" lang="it-IT" sz="1200" b="1" i="0" u="none" strike="noStrike" kern="0" cap="none" spc="0" normalizeH="0" baseline="0" noProof="0">
                <a:ln>
                  <a:noFill/>
                </a:ln>
                <a:solidFill>
                  <a:sysClr val="windowText" lastClr="000000"/>
                </a:solidFill>
                <a:effectLst/>
                <a:uLnTx/>
                <a:uFillTx/>
                <a:sym typeface="Verdana" pitchFamily="34" charset="0"/>
              </a:rPr>
              <a:t>&gt;0,5*P</a:t>
            </a:r>
            <a:r>
              <a:rPr kumimoji="0" lang="it-IT" sz="1200" b="1" i="0" u="none" strike="noStrike" kern="0" cap="none" spc="0" normalizeH="0" baseline="-20000" noProof="0">
                <a:ln>
                  <a:noFill/>
                </a:ln>
                <a:solidFill>
                  <a:sysClr val="windowText" lastClr="000000"/>
                </a:solidFill>
                <a:effectLst/>
                <a:uLnTx/>
                <a:uFillTx/>
                <a:sym typeface="Verdana" pitchFamily="34" charset="0"/>
              </a:rPr>
              <a:t>cmin</a:t>
            </a:r>
          </a:p>
        </p:txBody>
      </p:sp>
      <p:sp>
        <p:nvSpPr>
          <p:cNvPr id="145" name="Rectangle 11"/>
          <p:cNvSpPr>
            <a:spLocks noChangeArrowheads="1"/>
          </p:cNvSpPr>
          <p:nvPr/>
        </p:nvSpPr>
        <p:spPr bwMode="auto">
          <a:xfrm>
            <a:off x="6250011" y="3734400"/>
            <a:ext cx="1484312" cy="266104"/>
          </a:xfrm>
          <a:prstGeom prst="rect">
            <a:avLst/>
          </a:prstGeom>
          <a:noFill/>
          <a:ln w="12700" algn="ctr">
            <a:noFill/>
            <a:miter lim="800000"/>
            <a:headEnd/>
            <a:tailEnd/>
          </a:ln>
        </p:spPr>
        <p:txBody>
          <a:bodyPr lIns="80650" tIns="40325" rIns="80650" bIns="40325">
            <a:spAutoFit/>
          </a:bodyPr>
          <a:lstStyle/>
          <a:p>
            <a:pPr marL="0" marR="0" lvl="0" indent="0" defTabSz="806450" eaLnBrk="1" fontAlgn="auto" latinLnBrk="0" hangingPunct="1">
              <a:lnSpc>
                <a:spcPct val="100000"/>
              </a:lnSpc>
              <a:spcBef>
                <a:spcPts val="0"/>
              </a:spcBef>
              <a:spcAft>
                <a:spcPts val="0"/>
              </a:spcAft>
              <a:buClrTx/>
              <a:buSzTx/>
              <a:buFontTx/>
              <a:buNone/>
              <a:tabLst/>
              <a:defRPr/>
            </a:pPr>
            <a:r>
              <a:rPr kumimoji="0" lang="it-IT" sz="1200" b="0" i="0" u="none" strike="noStrike" kern="0" cap="none" spc="0" normalizeH="0" baseline="0" noProof="0" dirty="0" err="1" smtClean="0">
                <a:ln>
                  <a:noFill/>
                </a:ln>
                <a:solidFill>
                  <a:sysClr val="windowText" lastClr="000000"/>
                </a:solidFill>
                <a:effectLst/>
                <a:uLnTx/>
                <a:uFillTx/>
                <a:sym typeface="Verdana" pitchFamily="34" charset="0"/>
              </a:rPr>
              <a:t>remaining</a:t>
            </a:r>
            <a:r>
              <a:rPr kumimoji="0" lang="it-IT" sz="1200" b="0" i="0" u="none" strike="noStrike" kern="0" cap="none" spc="0" normalizeH="0" noProof="0" dirty="0" smtClean="0">
                <a:ln>
                  <a:noFill/>
                </a:ln>
                <a:solidFill>
                  <a:sysClr val="windowText" lastClr="000000"/>
                </a:solidFill>
                <a:effectLst/>
                <a:uLnTx/>
                <a:uFillTx/>
                <a:sym typeface="Verdana" pitchFamily="34" charset="0"/>
              </a:rPr>
              <a:t> </a:t>
            </a:r>
            <a:r>
              <a:rPr kumimoji="0" lang="it-IT" sz="1200" b="0" i="0" u="none" strike="noStrike" kern="0" cap="none" spc="0" normalizeH="0" noProof="0" dirty="0" err="1" smtClean="0">
                <a:ln>
                  <a:noFill/>
                </a:ln>
                <a:solidFill>
                  <a:sysClr val="windowText" lastClr="000000"/>
                </a:solidFill>
                <a:effectLst/>
                <a:uLnTx/>
                <a:uFillTx/>
                <a:sym typeface="Verdana" pitchFamily="34" charset="0"/>
              </a:rPr>
              <a:t>areas</a:t>
            </a:r>
            <a:endParaRPr kumimoji="0" lang="it-IT" sz="1200" b="0" i="0" u="none" strike="noStrike" kern="0" cap="none" spc="0" normalizeH="0" baseline="0" noProof="0" dirty="0">
              <a:ln>
                <a:noFill/>
              </a:ln>
              <a:solidFill>
                <a:sysClr val="windowText" lastClr="000000"/>
              </a:solidFill>
              <a:effectLst/>
              <a:uLnTx/>
              <a:uFillTx/>
              <a:sym typeface="Verdana" pitchFamily="34" charset="0"/>
            </a:endParaRPr>
          </a:p>
        </p:txBody>
      </p:sp>
      <p:grpSp>
        <p:nvGrpSpPr>
          <p:cNvPr id="146" name="Group 12"/>
          <p:cNvGrpSpPr>
            <a:grpSpLocks noChangeAspect="1"/>
          </p:cNvGrpSpPr>
          <p:nvPr/>
        </p:nvGrpSpPr>
        <p:grpSpPr bwMode="auto">
          <a:xfrm>
            <a:off x="357158" y="1785926"/>
            <a:ext cx="3437114" cy="4054496"/>
            <a:chOff x="1316" y="17"/>
            <a:chExt cx="3533" cy="4167"/>
          </a:xfrm>
        </p:grpSpPr>
        <p:sp>
          <p:nvSpPr>
            <p:cNvPr id="147" name="Line 13"/>
            <p:cNvSpPr>
              <a:spLocks noChangeAspect="1" noChangeShapeType="1"/>
            </p:cNvSpPr>
            <p:nvPr/>
          </p:nvSpPr>
          <p:spPr bwMode="auto">
            <a:xfrm flipH="1">
              <a:off x="2383" y="442"/>
              <a:ext cx="10" cy="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48" name="Line 14"/>
            <p:cNvSpPr>
              <a:spLocks noChangeAspect="1" noChangeShapeType="1"/>
            </p:cNvSpPr>
            <p:nvPr/>
          </p:nvSpPr>
          <p:spPr bwMode="auto">
            <a:xfrm flipH="1">
              <a:off x="3378" y="535"/>
              <a:ext cx="10" cy="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49" name="Line 15"/>
            <p:cNvSpPr>
              <a:spLocks noChangeAspect="1" noChangeShapeType="1"/>
            </p:cNvSpPr>
            <p:nvPr/>
          </p:nvSpPr>
          <p:spPr bwMode="auto">
            <a:xfrm flipH="1">
              <a:off x="3388" y="535"/>
              <a:ext cx="10" cy="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0" name="Line 16"/>
            <p:cNvSpPr>
              <a:spLocks noChangeAspect="1" noChangeShapeType="1"/>
            </p:cNvSpPr>
            <p:nvPr/>
          </p:nvSpPr>
          <p:spPr bwMode="auto">
            <a:xfrm flipV="1">
              <a:off x="3046" y="898"/>
              <a:ext cx="1" cy="10"/>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1" name="Line 17"/>
            <p:cNvSpPr>
              <a:spLocks noChangeAspect="1" noChangeShapeType="1"/>
            </p:cNvSpPr>
            <p:nvPr/>
          </p:nvSpPr>
          <p:spPr bwMode="auto">
            <a:xfrm flipH="1">
              <a:off x="3046" y="1292"/>
              <a:ext cx="10" cy="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2" name="Freeform 18"/>
            <p:cNvSpPr>
              <a:spLocks noChangeAspect="1"/>
            </p:cNvSpPr>
            <p:nvPr/>
          </p:nvSpPr>
          <p:spPr bwMode="auto">
            <a:xfrm>
              <a:off x="2424" y="17"/>
              <a:ext cx="612" cy="342"/>
            </a:xfrm>
            <a:custGeom>
              <a:avLst/>
              <a:gdLst>
                <a:gd name="T0" fmla="*/ 0 w 3668"/>
                <a:gd name="T1" fmla="*/ 0 h 2053"/>
                <a:gd name="T2" fmla="*/ 0 w 3668"/>
                <a:gd name="T3" fmla="*/ 0 h 2053"/>
                <a:gd name="T4" fmla="*/ 0 w 3668"/>
                <a:gd name="T5" fmla="*/ 0 h 2053"/>
                <a:gd name="T6" fmla="*/ 0 w 3668"/>
                <a:gd name="T7" fmla="*/ 0 h 2053"/>
                <a:gd name="T8" fmla="*/ 0 w 3668"/>
                <a:gd name="T9" fmla="*/ 0 h 2053"/>
                <a:gd name="T10" fmla="*/ 0 w 3668"/>
                <a:gd name="T11" fmla="*/ 0 h 2053"/>
                <a:gd name="T12" fmla="*/ 0 w 3668"/>
                <a:gd name="T13" fmla="*/ 0 h 2053"/>
                <a:gd name="T14" fmla="*/ 0 w 3668"/>
                <a:gd name="T15" fmla="*/ 0 h 2053"/>
                <a:gd name="T16" fmla="*/ 0 w 3668"/>
                <a:gd name="T17" fmla="*/ 0 h 2053"/>
                <a:gd name="T18" fmla="*/ 0 w 3668"/>
                <a:gd name="T19" fmla="*/ 0 h 2053"/>
                <a:gd name="T20" fmla="*/ 0 w 3668"/>
                <a:gd name="T21" fmla="*/ 0 h 2053"/>
                <a:gd name="T22" fmla="*/ 0 w 3668"/>
                <a:gd name="T23" fmla="*/ 0 h 2053"/>
                <a:gd name="T24" fmla="*/ 0 w 3668"/>
                <a:gd name="T25" fmla="*/ 0 h 2053"/>
                <a:gd name="T26" fmla="*/ 0 w 3668"/>
                <a:gd name="T27" fmla="*/ 0 h 2053"/>
                <a:gd name="T28" fmla="*/ 0 w 3668"/>
                <a:gd name="T29" fmla="*/ 0 h 2053"/>
                <a:gd name="T30" fmla="*/ 0 w 3668"/>
                <a:gd name="T31" fmla="*/ 0 h 2053"/>
                <a:gd name="T32" fmla="*/ 0 w 3668"/>
                <a:gd name="T33" fmla="*/ 0 h 2053"/>
                <a:gd name="T34" fmla="*/ 0 w 3668"/>
                <a:gd name="T35" fmla="*/ 0 h 2053"/>
                <a:gd name="T36" fmla="*/ 0 w 3668"/>
                <a:gd name="T37" fmla="*/ 0 h 2053"/>
                <a:gd name="T38" fmla="*/ 0 w 3668"/>
                <a:gd name="T39" fmla="*/ 0 h 2053"/>
                <a:gd name="T40" fmla="*/ 0 w 3668"/>
                <a:gd name="T41" fmla="*/ 0 h 2053"/>
                <a:gd name="T42" fmla="*/ 0 w 3668"/>
                <a:gd name="T43" fmla="*/ 0 h 2053"/>
                <a:gd name="T44" fmla="*/ 0 w 3668"/>
                <a:gd name="T45" fmla="*/ 0 h 2053"/>
                <a:gd name="T46" fmla="*/ 0 w 3668"/>
                <a:gd name="T47" fmla="*/ 0 h 2053"/>
                <a:gd name="T48" fmla="*/ 0 w 3668"/>
                <a:gd name="T49" fmla="*/ 0 h 2053"/>
                <a:gd name="T50" fmla="*/ 0 w 3668"/>
                <a:gd name="T51" fmla="*/ 0 h 2053"/>
                <a:gd name="T52" fmla="*/ 0 w 3668"/>
                <a:gd name="T53" fmla="*/ 0 h 2053"/>
                <a:gd name="T54" fmla="*/ 0 w 3668"/>
                <a:gd name="T55" fmla="*/ 0 h 2053"/>
                <a:gd name="T56" fmla="*/ 0 w 3668"/>
                <a:gd name="T57" fmla="*/ 0 h 2053"/>
                <a:gd name="T58" fmla="*/ 0 w 3668"/>
                <a:gd name="T59" fmla="*/ 0 h 2053"/>
                <a:gd name="T60" fmla="*/ 0 w 3668"/>
                <a:gd name="T61" fmla="*/ 0 h 2053"/>
                <a:gd name="T62" fmla="*/ 0 w 3668"/>
                <a:gd name="T63" fmla="*/ 0 h 2053"/>
                <a:gd name="T64" fmla="*/ 0 w 3668"/>
                <a:gd name="T65" fmla="*/ 0 h 2053"/>
                <a:gd name="T66" fmla="*/ 0 w 3668"/>
                <a:gd name="T67" fmla="*/ 0 h 2053"/>
                <a:gd name="T68" fmla="*/ 0 w 3668"/>
                <a:gd name="T69" fmla="*/ 0 h 2053"/>
                <a:gd name="T70" fmla="*/ 0 w 3668"/>
                <a:gd name="T71" fmla="*/ 0 h 2053"/>
                <a:gd name="T72" fmla="*/ 0 w 3668"/>
                <a:gd name="T73" fmla="*/ 0 h 2053"/>
                <a:gd name="T74" fmla="*/ 0 w 3668"/>
                <a:gd name="T75" fmla="*/ 0 h 2053"/>
                <a:gd name="T76" fmla="*/ 0 w 3668"/>
                <a:gd name="T77" fmla="*/ 0 h 2053"/>
                <a:gd name="T78" fmla="*/ 0 w 3668"/>
                <a:gd name="T79" fmla="*/ 0 h 2053"/>
                <a:gd name="T80" fmla="*/ 0 w 3668"/>
                <a:gd name="T81" fmla="*/ 0 h 2053"/>
                <a:gd name="T82" fmla="*/ 0 w 3668"/>
                <a:gd name="T83" fmla="*/ 0 h 2053"/>
                <a:gd name="T84" fmla="*/ 0 w 3668"/>
                <a:gd name="T85" fmla="*/ 0 h 2053"/>
                <a:gd name="T86" fmla="*/ 0 w 3668"/>
                <a:gd name="T87" fmla="*/ 0 h 2053"/>
                <a:gd name="T88" fmla="*/ 0 w 3668"/>
                <a:gd name="T89" fmla="*/ 0 h 2053"/>
                <a:gd name="T90" fmla="*/ 0 w 3668"/>
                <a:gd name="T91" fmla="*/ 0 h 2053"/>
                <a:gd name="T92" fmla="*/ 0 w 3668"/>
                <a:gd name="T93" fmla="*/ 0 h 2053"/>
                <a:gd name="T94" fmla="*/ 0 w 3668"/>
                <a:gd name="T95" fmla="*/ 0 h 2053"/>
                <a:gd name="T96" fmla="*/ 0 w 3668"/>
                <a:gd name="T97" fmla="*/ 0 h 2053"/>
                <a:gd name="T98" fmla="*/ 0 w 3668"/>
                <a:gd name="T99" fmla="*/ 0 h 2053"/>
                <a:gd name="T100" fmla="*/ 0 w 3668"/>
                <a:gd name="T101" fmla="*/ 0 h 2053"/>
                <a:gd name="T102" fmla="*/ 0 w 3668"/>
                <a:gd name="T103" fmla="*/ 0 h 2053"/>
                <a:gd name="T104" fmla="*/ 0 w 3668"/>
                <a:gd name="T105" fmla="*/ 0 h 2053"/>
                <a:gd name="T106" fmla="*/ 0 w 3668"/>
                <a:gd name="T107" fmla="*/ 0 h 2053"/>
                <a:gd name="T108" fmla="*/ 0 w 3668"/>
                <a:gd name="T109" fmla="*/ 0 h 2053"/>
                <a:gd name="T110" fmla="*/ 0 w 3668"/>
                <a:gd name="T111" fmla="*/ 0 h 2053"/>
                <a:gd name="T112" fmla="*/ 0 w 3668"/>
                <a:gd name="T113" fmla="*/ 0 h 2053"/>
                <a:gd name="T114" fmla="*/ 0 w 3668"/>
                <a:gd name="T115" fmla="*/ 0 h 2053"/>
                <a:gd name="T116" fmla="*/ 0 w 3668"/>
                <a:gd name="T117" fmla="*/ 0 h 2053"/>
                <a:gd name="T118" fmla="*/ 0 w 3668"/>
                <a:gd name="T119" fmla="*/ 0 h 2053"/>
                <a:gd name="T120" fmla="*/ 0 w 3668"/>
                <a:gd name="T121" fmla="*/ 0 h 2053"/>
                <a:gd name="T122" fmla="*/ 0 w 3668"/>
                <a:gd name="T123" fmla="*/ 0 h 2053"/>
                <a:gd name="T124" fmla="*/ 0 w 3668"/>
                <a:gd name="T125" fmla="*/ 0 h 205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3668"/>
                <a:gd name="T190" fmla="*/ 0 h 2053"/>
                <a:gd name="T191" fmla="*/ 3668 w 3668"/>
                <a:gd name="T192" fmla="*/ 2053 h 205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3668" h="2053">
                  <a:moveTo>
                    <a:pt x="1307" y="1430"/>
                  </a:moveTo>
                  <a:lnTo>
                    <a:pt x="1431" y="1430"/>
                  </a:lnTo>
                  <a:lnTo>
                    <a:pt x="1493" y="1493"/>
                  </a:lnTo>
                  <a:lnTo>
                    <a:pt x="1431" y="1866"/>
                  </a:lnTo>
                  <a:lnTo>
                    <a:pt x="1368" y="1929"/>
                  </a:lnTo>
                  <a:lnTo>
                    <a:pt x="1493" y="2053"/>
                  </a:lnTo>
                  <a:lnTo>
                    <a:pt x="2177" y="1680"/>
                  </a:lnTo>
                  <a:lnTo>
                    <a:pt x="2177" y="1617"/>
                  </a:lnTo>
                  <a:lnTo>
                    <a:pt x="2363" y="1369"/>
                  </a:lnTo>
                  <a:lnTo>
                    <a:pt x="2550" y="1369"/>
                  </a:lnTo>
                  <a:lnTo>
                    <a:pt x="2612" y="1430"/>
                  </a:lnTo>
                  <a:lnTo>
                    <a:pt x="2736" y="1306"/>
                  </a:lnTo>
                  <a:lnTo>
                    <a:pt x="2861" y="1306"/>
                  </a:lnTo>
                  <a:lnTo>
                    <a:pt x="2985" y="1181"/>
                  </a:lnTo>
                  <a:lnTo>
                    <a:pt x="3047" y="1057"/>
                  </a:lnTo>
                  <a:lnTo>
                    <a:pt x="3295" y="1120"/>
                  </a:lnTo>
                  <a:lnTo>
                    <a:pt x="3668" y="995"/>
                  </a:lnTo>
                  <a:lnTo>
                    <a:pt x="3668" y="933"/>
                  </a:lnTo>
                  <a:lnTo>
                    <a:pt x="3607" y="871"/>
                  </a:lnTo>
                  <a:lnTo>
                    <a:pt x="3544" y="747"/>
                  </a:lnTo>
                  <a:lnTo>
                    <a:pt x="3482" y="747"/>
                  </a:lnTo>
                  <a:lnTo>
                    <a:pt x="3358" y="435"/>
                  </a:lnTo>
                  <a:lnTo>
                    <a:pt x="3234" y="435"/>
                  </a:lnTo>
                  <a:lnTo>
                    <a:pt x="3109" y="249"/>
                  </a:lnTo>
                  <a:lnTo>
                    <a:pt x="3171" y="125"/>
                  </a:lnTo>
                  <a:lnTo>
                    <a:pt x="3295" y="62"/>
                  </a:lnTo>
                  <a:lnTo>
                    <a:pt x="3234" y="0"/>
                  </a:lnTo>
                  <a:lnTo>
                    <a:pt x="2550" y="186"/>
                  </a:lnTo>
                  <a:lnTo>
                    <a:pt x="2488" y="249"/>
                  </a:lnTo>
                  <a:lnTo>
                    <a:pt x="2363" y="249"/>
                  </a:lnTo>
                  <a:lnTo>
                    <a:pt x="2302" y="186"/>
                  </a:lnTo>
                  <a:lnTo>
                    <a:pt x="1493" y="249"/>
                  </a:lnTo>
                  <a:lnTo>
                    <a:pt x="1431" y="311"/>
                  </a:lnTo>
                  <a:lnTo>
                    <a:pt x="1307" y="374"/>
                  </a:lnTo>
                  <a:lnTo>
                    <a:pt x="1307" y="435"/>
                  </a:lnTo>
                  <a:lnTo>
                    <a:pt x="1120" y="747"/>
                  </a:lnTo>
                  <a:lnTo>
                    <a:pt x="809" y="747"/>
                  </a:lnTo>
                  <a:lnTo>
                    <a:pt x="622" y="560"/>
                  </a:lnTo>
                  <a:lnTo>
                    <a:pt x="561" y="560"/>
                  </a:lnTo>
                  <a:lnTo>
                    <a:pt x="436" y="498"/>
                  </a:lnTo>
                  <a:lnTo>
                    <a:pt x="373" y="560"/>
                  </a:lnTo>
                  <a:lnTo>
                    <a:pt x="188" y="560"/>
                  </a:lnTo>
                  <a:lnTo>
                    <a:pt x="125" y="622"/>
                  </a:lnTo>
                  <a:lnTo>
                    <a:pt x="125" y="808"/>
                  </a:lnTo>
                  <a:lnTo>
                    <a:pt x="0" y="933"/>
                  </a:lnTo>
                  <a:lnTo>
                    <a:pt x="0" y="995"/>
                  </a:lnTo>
                  <a:lnTo>
                    <a:pt x="63" y="1057"/>
                  </a:lnTo>
                  <a:lnTo>
                    <a:pt x="188" y="1120"/>
                  </a:lnTo>
                  <a:lnTo>
                    <a:pt x="188" y="1244"/>
                  </a:lnTo>
                  <a:lnTo>
                    <a:pt x="125" y="1306"/>
                  </a:lnTo>
                  <a:lnTo>
                    <a:pt x="373" y="1493"/>
                  </a:lnTo>
                  <a:lnTo>
                    <a:pt x="436" y="1493"/>
                  </a:lnTo>
                  <a:lnTo>
                    <a:pt x="498" y="1493"/>
                  </a:lnTo>
                  <a:lnTo>
                    <a:pt x="622" y="1493"/>
                  </a:lnTo>
                  <a:lnTo>
                    <a:pt x="685" y="1430"/>
                  </a:lnTo>
                  <a:lnTo>
                    <a:pt x="809" y="1556"/>
                  </a:lnTo>
                  <a:lnTo>
                    <a:pt x="934" y="1493"/>
                  </a:lnTo>
                  <a:lnTo>
                    <a:pt x="995" y="1493"/>
                  </a:lnTo>
                  <a:lnTo>
                    <a:pt x="1058" y="1430"/>
                  </a:lnTo>
                  <a:lnTo>
                    <a:pt x="1120" y="1493"/>
                  </a:lnTo>
                  <a:lnTo>
                    <a:pt x="1182" y="1493"/>
                  </a:lnTo>
                  <a:lnTo>
                    <a:pt x="1244" y="1493"/>
                  </a:lnTo>
                  <a:lnTo>
                    <a:pt x="1307" y="1430"/>
                  </a:lnTo>
                  <a:close/>
                </a:path>
              </a:pathLst>
            </a:custGeom>
            <a:solidFill>
              <a:srgbClr val="FFFFFF">
                <a:lumMod val="50000"/>
              </a:srgbClr>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3" name="Freeform 19"/>
            <p:cNvSpPr>
              <a:spLocks noChangeAspect="1"/>
            </p:cNvSpPr>
            <p:nvPr/>
          </p:nvSpPr>
          <p:spPr bwMode="auto">
            <a:xfrm>
              <a:off x="2093" y="203"/>
              <a:ext cx="404" cy="239"/>
            </a:xfrm>
            <a:custGeom>
              <a:avLst/>
              <a:gdLst>
                <a:gd name="T0" fmla="*/ 0 w 2424"/>
                <a:gd name="T1" fmla="*/ 0 h 1431"/>
                <a:gd name="T2" fmla="*/ 0 w 2424"/>
                <a:gd name="T3" fmla="*/ 0 h 1431"/>
                <a:gd name="T4" fmla="*/ 0 w 2424"/>
                <a:gd name="T5" fmla="*/ 0 h 1431"/>
                <a:gd name="T6" fmla="*/ 0 w 2424"/>
                <a:gd name="T7" fmla="*/ 0 h 1431"/>
                <a:gd name="T8" fmla="*/ 0 w 2424"/>
                <a:gd name="T9" fmla="*/ 0 h 1431"/>
                <a:gd name="T10" fmla="*/ 0 w 2424"/>
                <a:gd name="T11" fmla="*/ 0 h 1431"/>
                <a:gd name="T12" fmla="*/ 0 w 2424"/>
                <a:gd name="T13" fmla="*/ 0 h 1431"/>
                <a:gd name="T14" fmla="*/ 0 w 2424"/>
                <a:gd name="T15" fmla="*/ 0 h 1431"/>
                <a:gd name="T16" fmla="*/ 0 w 2424"/>
                <a:gd name="T17" fmla="*/ 0 h 1431"/>
                <a:gd name="T18" fmla="*/ 0 w 2424"/>
                <a:gd name="T19" fmla="*/ 0 h 1431"/>
                <a:gd name="T20" fmla="*/ 0 w 2424"/>
                <a:gd name="T21" fmla="*/ 0 h 1431"/>
                <a:gd name="T22" fmla="*/ 0 w 2424"/>
                <a:gd name="T23" fmla="*/ 0 h 1431"/>
                <a:gd name="T24" fmla="*/ 0 w 2424"/>
                <a:gd name="T25" fmla="*/ 0 h 1431"/>
                <a:gd name="T26" fmla="*/ 0 w 2424"/>
                <a:gd name="T27" fmla="*/ 0 h 1431"/>
                <a:gd name="T28" fmla="*/ 0 w 2424"/>
                <a:gd name="T29" fmla="*/ 0 h 1431"/>
                <a:gd name="T30" fmla="*/ 0 w 2424"/>
                <a:gd name="T31" fmla="*/ 0 h 1431"/>
                <a:gd name="T32" fmla="*/ 0 w 2424"/>
                <a:gd name="T33" fmla="*/ 0 h 1431"/>
                <a:gd name="T34" fmla="*/ 0 w 2424"/>
                <a:gd name="T35" fmla="*/ 0 h 1431"/>
                <a:gd name="T36" fmla="*/ 0 w 2424"/>
                <a:gd name="T37" fmla="*/ 0 h 1431"/>
                <a:gd name="T38" fmla="*/ 0 w 2424"/>
                <a:gd name="T39" fmla="*/ 0 h 1431"/>
                <a:gd name="T40" fmla="*/ 0 w 2424"/>
                <a:gd name="T41" fmla="*/ 0 h 1431"/>
                <a:gd name="T42" fmla="*/ 0 w 2424"/>
                <a:gd name="T43" fmla="*/ 0 h 1431"/>
                <a:gd name="T44" fmla="*/ 0 w 2424"/>
                <a:gd name="T45" fmla="*/ 0 h 1431"/>
                <a:gd name="T46" fmla="*/ 0 w 2424"/>
                <a:gd name="T47" fmla="*/ 0 h 1431"/>
                <a:gd name="T48" fmla="*/ 0 w 2424"/>
                <a:gd name="T49" fmla="*/ 0 h 1431"/>
                <a:gd name="T50" fmla="*/ 0 w 2424"/>
                <a:gd name="T51" fmla="*/ 0 h 1431"/>
                <a:gd name="T52" fmla="*/ 0 w 2424"/>
                <a:gd name="T53" fmla="*/ 0 h 1431"/>
                <a:gd name="T54" fmla="*/ 0 w 2424"/>
                <a:gd name="T55" fmla="*/ 0 h 1431"/>
                <a:gd name="T56" fmla="*/ 0 w 2424"/>
                <a:gd name="T57" fmla="*/ 0 h 1431"/>
                <a:gd name="T58" fmla="*/ 0 w 2424"/>
                <a:gd name="T59" fmla="*/ 0 h 1431"/>
                <a:gd name="T60" fmla="*/ 0 w 2424"/>
                <a:gd name="T61" fmla="*/ 0 h 1431"/>
                <a:gd name="T62" fmla="*/ 0 w 2424"/>
                <a:gd name="T63" fmla="*/ 0 h 1431"/>
                <a:gd name="T64" fmla="*/ 0 w 2424"/>
                <a:gd name="T65" fmla="*/ 0 h 1431"/>
                <a:gd name="T66" fmla="*/ 0 w 2424"/>
                <a:gd name="T67" fmla="*/ 0 h 1431"/>
                <a:gd name="T68" fmla="*/ 0 w 2424"/>
                <a:gd name="T69" fmla="*/ 0 h 1431"/>
                <a:gd name="T70" fmla="*/ 0 w 2424"/>
                <a:gd name="T71" fmla="*/ 0 h 1431"/>
                <a:gd name="T72" fmla="*/ 0 w 2424"/>
                <a:gd name="T73" fmla="*/ 0 h 1431"/>
                <a:gd name="T74" fmla="*/ 0 w 2424"/>
                <a:gd name="T75" fmla="*/ 0 h 1431"/>
                <a:gd name="T76" fmla="*/ 0 w 2424"/>
                <a:gd name="T77" fmla="*/ 0 h 1431"/>
                <a:gd name="T78" fmla="*/ 0 w 2424"/>
                <a:gd name="T79" fmla="*/ 0 h 1431"/>
                <a:gd name="T80" fmla="*/ 0 w 2424"/>
                <a:gd name="T81" fmla="*/ 0 h 1431"/>
                <a:gd name="T82" fmla="*/ 0 w 2424"/>
                <a:gd name="T83" fmla="*/ 0 h 1431"/>
                <a:gd name="T84" fmla="*/ 0 w 2424"/>
                <a:gd name="T85" fmla="*/ 0 h 1431"/>
                <a:gd name="T86" fmla="*/ 0 w 2424"/>
                <a:gd name="T87" fmla="*/ 0 h 1431"/>
                <a:gd name="T88" fmla="*/ 0 w 2424"/>
                <a:gd name="T89" fmla="*/ 0 h 1431"/>
                <a:gd name="T90" fmla="*/ 0 w 2424"/>
                <a:gd name="T91" fmla="*/ 0 h 1431"/>
                <a:gd name="T92" fmla="*/ 0 w 2424"/>
                <a:gd name="T93" fmla="*/ 0 h 1431"/>
                <a:gd name="T94" fmla="*/ 0 w 2424"/>
                <a:gd name="T95" fmla="*/ 0 h 1431"/>
                <a:gd name="T96" fmla="*/ 0 w 2424"/>
                <a:gd name="T97" fmla="*/ 0 h 1431"/>
                <a:gd name="T98" fmla="*/ 0 w 2424"/>
                <a:gd name="T99" fmla="*/ 0 h 1431"/>
                <a:gd name="T100" fmla="*/ 0 w 2424"/>
                <a:gd name="T101" fmla="*/ 0 h 1431"/>
                <a:gd name="T102" fmla="*/ 0 w 2424"/>
                <a:gd name="T103" fmla="*/ 0 h 1431"/>
                <a:gd name="T104" fmla="*/ 0 w 2424"/>
                <a:gd name="T105" fmla="*/ 0 h 1431"/>
                <a:gd name="T106" fmla="*/ 0 w 2424"/>
                <a:gd name="T107" fmla="*/ 0 h 1431"/>
                <a:gd name="T108" fmla="*/ 0 w 2424"/>
                <a:gd name="T109" fmla="*/ 0 h 1431"/>
                <a:gd name="T110" fmla="*/ 0 w 2424"/>
                <a:gd name="T111" fmla="*/ 0 h 1431"/>
                <a:gd name="T112" fmla="*/ 0 w 2424"/>
                <a:gd name="T113" fmla="*/ 0 h 1431"/>
                <a:gd name="T114" fmla="*/ 0 w 2424"/>
                <a:gd name="T115" fmla="*/ 0 h 1431"/>
                <a:gd name="T116" fmla="*/ 0 w 2424"/>
                <a:gd name="T117" fmla="*/ 0 h 14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24"/>
                <a:gd name="T178" fmla="*/ 0 h 1431"/>
                <a:gd name="T179" fmla="*/ 2424 w 2424"/>
                <a:gd name="T180" fmla="*/ 1431 h 14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24" h="1431">
                  <a:moveTo>
                    <a:pt x="496" y="1431"/>
                  </a:moveTo>
                  <a:lnTo>
                    <a:pt x="869" y="1306"/>
                  </a:lnTo>
                  <a:lnTo>
                    <a:pt x="932" y="1368"/>
                  </a:lnTo>
                  <a:lnTo>
                    <a:pt x="1181" y="1368"/>
                  </a:lnTo>
                  <a:lnTo>
                    <a:pt x="1242" y="1306"/>
                  </a:lnTo>
                  <a:lnTo>
                    <a:pt x="1367" y="1306"/>
                  </a:lnTo>
                  <a:lnTo>
                    <a:pt x="1429" y="1244"/>
                  </a:lnTo>
                  <a:lnTo>
                    <a:pt x="1491" y="1306"/>
                  </a:lnTo>
                  <a:lnTo>
                    <a:pt x="1615" y="1306"/>
                  </a:lnTo>
                  <a:lnTo>
                    <a:pt x="1678" y="1244"/>
                  </a:lnTo>
                  <a:lnTo>
                    <a:pt x="1615" y="1119"/>
                  </a:lnTo>
                  <a:lnTo>
                    <a:pt x="1927" y="746"/>
                  </a:lnTo>
                  <a:lnTo>
                    <a:pt x="2176" y="622"/>
                  </a:lnTo>
                  <a:lnTo>
                    <a:pt x="2237" y="684"/>
                  </a:lnTo>
                  <a:lnTo>
                    <a:pt x="2300" y="684"/>
                  </a:lnTo>
                  <a:lnTo>
                    <a:pt x="2300" y="622"/>
                  </a:lnTo>
                  <a:lnTo>
                    <a:pt x="2424" y="497"/>
                  </a:lnTo>
                  <a:lnTo>
                    <a:pt x="2424" y="436"/>
                  </a:lnTo>
                  <a:lnTo>
                    <a:pt x="2424" y="373"/>
                  </a:lnTo>
                  <a:lnTo>
                    <a:pt x="2361" y="373"/>
                  </a:lnTo>
                  <a:lnTo>
                    <a:pt x="2113" y="186"/>
                  </a:lnTo>
                  <a:lnTo>
                    <a:pt x="1927" y="186"/>
                  </a:lnTo>
                  <a:lnTo>
                    <a:pt x="1802" y="61"/>
                  </a:lnTo>
                  <a:lnTo>
                    <a:pt x="1740" y="0"/>
                  </a:lnTo>
                  <a:lnTo>
                    <a:pt x="1554" y="0"/>
                  </a:lnTo>
                  <a:lnTo>
                    <a:pt x="1367" y="186"/>
                  </a:lnTo>
                  <a:lnTo>
                    <a:pt x="1367" y="249"/>
                  </a:lnTo>
                  <a:lnTo>
                    <a:pt x="1615" y="560"/>
                  </a:lnTo>
                  <a:lnTo>
                    <a:pt x="1491" y="684"/>
                  </a:lnTo>
                  <a:lnTo>
                    <a:pt x="1615" y="809"/>
                  </a:lnTo>
                  <a:lnTo>
                    <a:pt x="1615" y="870"/>
                  </a:lnTo>
                  <a:lnTo>
                    <a:pt x="1491" y="933"/>
                  </a:lnTo>
                  <a:lnTo>
                    <a:pt x="1429" y="933"/>
                  </a:lnTo>
                  <a:lnTo>
                    <a:pt x="1429" y="870"/>
                  </a:lnTo>
                  <a:lnTo>
                    <a:pt x="1429" y="809"/>
                  </a:lnTo>
                  <a:lnTo>
                    <a:pt x="1367" y="809"/>
                  </a:lnTo>
                  <a:lnTo>
                    <a:pt x="1305" y="809"/>
                  </a:lnTo>
                  <a:lnTo>
                    <a:pt x="1305" y="746"/>
                  </a:lnTo>
                  <a:lnTo>
                    <a:pt x="1305" y="622"/>
                  </a:lnTo>
                  <a:lnTo>
                    <a:pt x="1242" y="560"/>
                  </a:lnTo>
                  <a:lnTo>
                    <a:pt x="559" y="746"/>
                  </a:lnTo>
                  <a:lnTo>
                    <a:pt x="373" y="560"/>
                  </a:lnTo>
                  <a:lnTo>
                    <a:pt x="373" y="373"/>
                  </a:lnTo>
                  <a:lnTo>
                    <a:pt x="124" y="249"/>
                  </a:lnTo>
                  <a:lnTo>
                    <a:pt x="0" y="373"/>
                  </a:lnTo>
                  <a:lnTo>
                    <a:pt x="0" y="497"/>
                  </a:lnTo>
                  <a:lnTo>
                    <a:pt x="61" y="560"/>
                  </a:lnTo>
                  <a:lnTo>
                    <a:pt x="61" y="746"/>
                  </a:lnTo>
                  <a:lnTo>
                    <a:pt x="0" y="809"/>
                  </a:lnTo>
                  <a:lnTo>
                    <a:pt x="61" y="870"/>
                  </a:lnTo>
                  <a:lnTo>
                    <a:pt x="124" y="933"/>
                  </a:lnTo>
                  <a:lnTo>
                    <a:pt x="249" y="933"/>
                  </a:lnTo>
                  <a:lnTo>
                    <a:pt x="310" y="933"/>
                  </a:lnTo>
                  <a:lnTo>
                    <a:pt x="310" y="995"/>
                  </a:lnTo>
                  <a:lnTo>
                    <a:pt x="310" y="1119"/>
                  </a:lnTo>
                  <a:lnTo>
                    <a:pt x="249" y="1182"/>
                  </a:lnTo>
                  <a:lnTo>
                    <a:pt x="435" y="1368"/>
                  </a:lnTo>
                  <a:lnTo>
                    <a:pt x="435" y="1431"/>
                  </a:lnTo>
                  <a:lnTo>
                    <a:pt x="496" y="143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4" name="Freeform 20"/>
            <p:cNvSpPr>
              <a:spLocks noChangeAspect="1"/>
            </p:cNvSpPr>
            <p:nvPr/>
          </p:nvSpPr>
          <p:spPr bwMode="auto">
            <a:xfrm>
              <a:off x="2808" y="172"/>
              <a:ext cx="321" cy="321"/>
            </a:xfrm>
            <a:custGeom>
              <a:avLst/>
              <a:gdLst>
                <a:gd name="T0" fmla="*/ 0 w 1927"/>
                <a:gd name="T1" fmla="*/ 0 h 1928"/>
                <a:gd name="T2" fmla="*/ 0 w 1927"/>
                <a:gd name="T3" fmla="*/ 0 h 1928"/>
                <a:gd name="T4" fmla="*/ 0 w 1927"/>
                <a:gd name="T5" fmla="*/ 0 h 1928"/>
                <a:gd name="T6" fmla="*/ 0 w 1927"/>
                <a:gd name="T7" fmla="*/ 0 h 1928"/>
                <a:gd name="T8" fmla="*/ 0 w 1927"/>
                <a:gd name="T9" fmla="*/ 0 h 1928"/>
                <a:gd name="T10" fmla="*/ 0 w 1927"/>
                <a:gd name="T11" fmla="*/ 0 h 1928"/>
                <a:gd name="T12" fmla="*/ 0 w 1927"/>
                <a:gd name="T13" fmla="*/ 0 h 1928"/>
                <a:gd name="T14" fmla="*/ 0 w 1927"/>
                <a:gd name="T15" fmla="*/ 0 h 1928"/>
                <a:gd name="T16" fmla="*/ 0 w 1927"/>
                <a:gd name="T17" fmla="*/ 0 h 1928"/>
                <a:gd name="T18" fmla="*/ 0 w 1927"/>
                <a:gd name="T19" fmla="*/ 0 h 1928"/>
                <a:gd name="T20" fmla="*/ 0 w 1927"/>
                <a:gd name="T21" fmla="*/ 0 h 1928"/>
                <a:gd name="T22" fmla="*/ 0 w 1927"/>
                <a:gd name="T23" fmla="*/ 0 h 1928"/>
                <a:gd name="T24" fmla="*/ 0 w 1927"/>
                <a:gd name="T25" fmla="*/ 0 h 1928"/>
                <a:gd name="T26" fmla="*/ 0 w 1927"/>
                <a:gd name="T27" fmla="*/ 0 h 1928"/>
                <a:gd name="T28" fmla="*/ 0 w 1927"/>
                <a:gd name="T29" fmla="*/ 0 h 1928"/>
                <a:gd name="T30" fmla="*/ 0 w 1927"/>
                <a:gd name="T31" fmla="*/ 0 h 1928"/>
                <a:gd name="T32" fmla="*/ 0 w 1927"/>
                <a:gd name="T33" fmla="*/ 0 h 1928"/>
                <a:gd name="T34" fmla="*/ 0 w 1927"/>
                <a:gd name="T35" fmla="*/ 0 h 1928"/>
                <a:gd name="T36" fmla="*/ 0 w 1927"/>
                <a:gd name="T37" fmla="*/ 0 h 1928"/>
                <a:gd name="T38" fmla="*/ 0 w 1927"/>
                <a:gd name="T39" fmla="*/ 0 h 1928"/>
                <a:gd name="T40" fmla="*/ 0 w 1927"/>
                <a:gd name="T41" fmla="*/ 0 h 1928"/>
                <a:gd name="T42" fmla="*/ 0 w 1927"/>
                <a:gd name="T43" fmla="*/ 0 h 1928"/>
                <a:gd name="T44" fmla="*/ 0 w 1927"/>
                <a:gd name="T45" fmla="*/ 0 h 1928"/>
                <a:gd name="T46" fmla="*/ 0 w 1927"/>
                <a:gd name="T47" fmla="*/ 0 h 1928"/>
                <a:gd name="T48" fmla="*/ 0 w 1927"/>
                <a:gd name="T49" fmla="*/ 0 h 1928"/>
                <a:gd name="T50" fmla="*/ 0 w 1927"/>
                <a:gd name="T51" fmla="*/ 0 h 1928"/>
                <a:gd name="T52" fmla="*/ 0 w 1927"/>
                <a:gd name="T53" fmla="*/ 0 h 1928"/>
                <a:gd name="T54" fmla="*/ 0 w 1927"/>
                <a:gd name="T55" fmla="*/ 0 h 1928"/>
                <a:gd name="T56" fmla="*/ 0 w 1927"/>
                <a:gd name="T57" fmla="*/ 0 h 1928"/>
                <a:gd name="T58" fmla="*/ 0 w 1927"/>
                <a:gd name="T59" fmla="*/ 0 h 1928"/>
                <a:gd name="T60" fmla="*/ 0 w 1927"/>
                <a:gd name="T61" fmla="*/ 0 h 1928"/>
                <a:gd name="T62" fmla="*/ 0 w 1927"/>
                <a:gd name="T63" fmla="*/ 0 h 1928"/>
                <a:gd name="T64" fmla="*/ 0 w 1927"/>
                <a:gd name="T65" fmla="*/ 0 h 1928"/>
                <a:gd name="T66" fmla="*/ 0 w 1927"/>
                <a:gd name="T67" fmla="*/ 0 h 1928"/>
                <a:gd name="T68" fmla="*/ 0 w 1927"/>
                <a:gd name="T69" fmla="*/ 0 h 1928"/>
                <a:gd name="T70" fmla="*/ 0 w 1927"/>
                <a:gd name="T71" fmla="*/ 0 h 1928"/>
                <a:gd name="T72" fmla="*/ 0 w 1927"/>
                <a:gd name="T73" fmla="*/ 0 h 1928"/>
                <a:gd name="T74" fmla="*/ 0 w 1927"/>
                <a:gd name="T75" fmla="*/ 0 h 1928"/>
                <a:gd name="T76" fmla="*/ 0 w 1927"/>
                <a:gd name="T77" fmla="*/ 0 h 1928"/>
                <a:gd name="T78" fmla="*/ 0 w 1927"/>
                <a:gd name="T79" fmla="*/ 0 h 1928"/>
                <a:gd name="T80" fmla="*/ 0 w 1927"/>
                <a:gd name="T81" fmla="*/ 0 h 1928"/>
                <a:gd name="T82" fmla="*/ 0 w 1927"/>
                <a:gd name="T83" fmla="*/ 0 h 1928"/>
                <a:gd name="T84" fmla="*/ 0 w 1927"/>
                <a:gd name="T85" fmla="*/ 0 h 1928"/>
                <a:gd name="T86" fmla="*/ 0 w 1927"/>
                <a:gd name="T87" fmla="*/ 0 h 1928"/>
                <a:gd name="T88" fmla="*/ 0 w 1927"/>
                <a:gd name="T89" fmla="*/ 0 h 192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927"/>
                <a:gd name="T136" fmla="*/ 0 h 1928"/>
                <a:gd name="T137" fmla="*/ 1927 w 1927"/>
                <a:gd name="T138" fmla="*/ 1928 h 192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927" h="1928">
                  <a:moveTo>
                    <a:pt x="434" y="1928"/>
                  </a:moveTo>
                  <a:lnTo>
                    <a:pt x="496" y="1928"/>
                  </a:lnTo>
                  <a:lnTo>
                    <a:pt x="496" y="1866"/>
                  </a:lnTo>
                  <a:lnTo>
                    <a:pt x="496" y="1804"/>
                  </a:lnTo>
                  <a:lnTo>
                    <a:pt x="496" y="1742"/>
                  </a:lnTo>
                  <a:lnTo>
                    <a:pt x="559" y="1742"/>
                  </a:lnTo>
                  <a:lnTo>
                    <a:pt x="745" y="1742"/>
                  </a:lnTo>
                  <a:lnTo>
                    <a:pt x="1180" y="1431"/>
                  </a:lnTo>
                  <a:lnTo>
                    <a:pt x="1242" y="1493"/>
                  </a:lnTo>
                  <a:lnTo>
                    <a:pt x="1305" y="1493"/>
                  </a:lnTo>
                  <a:lnTo>
                    <a:pt x="1491" y="1369"/>
                  </a:lnTo>
                  <a:lnTo>
                    <a:pt x="1180" y="996"/>
                  </a:lnTo>
                  <a:lnTo>
                    <a:pt x="1491" y="747"/>
                  </a:lnTo>
                  <a:lnTo>
                    <a:pt x="1491" y="623"/>
                  </a:lnTo>
                  <a:lnTo>
                    <a:pt x="1615" y="497"/>
                  </a:lnTo>
                  <a:lnTo>
                    <a:pt x="1678" y="560"/>
                  </a:lnTo>
                  <a:lnTo>
                    <a:pt x="1739" y="436"/>
                  </a:lnTo>
                  <a:lnTo>
                    <a:pt x="1864" y="373"/>
                  </a:lnTo>
                  <a:lnTo>
                    <a:pt x="1927" y="373"/>
                  </a:lnTo>
                  <a:lnTo>
                    <a:pt x="1927" y="311"/>
                  </a:lnTo>
                  <a:lnTo>
                    <a:pt x="1927" y="187"/>
                  </a:lnTo>
                  <a:lnTo>
                    <a:pt x="1927" y="124"/>
                  </a:lnTo>
                  <a:lnTo>
                    <a:pt x="1864" y="124"/>
                  </a:lnTo>
                  <a:lnTo>
                    <a:pt x="1429" y="0"/>
                  </a:lnTo>
                  <a:lnTo>
                    <a:pt x="1366" y="0"/>
                  </a:lnTo>
                  <a:lnTo>
                    <a:pt x="1366" y="62"/>
                  </a:lnTo>
                  <a:lnTo>
                    <a:pt x="993" y="187"/>
                  </a:lnTo>
                  <a:lnTo>
                    <a:pt x="745" y="124"/>
                  </a:lnTo>
                  <a:lnTo>
                    <a:pt x="683" y="248"/>
                  </a:lnTo>
                  <a:lnTo>
                    <a:pt x="559" y="373"/>
                  </a:lnTo>
                  <a:lnTo>
                    <a:pt x="434" y="373"/>
                  </a:lnTo>
                  <a:lnTo>
                    <a:pt x="310" y="497"/>
                  </a:lnTo>
                  <a:lnTo>
                    <a:pt x="372" y="560"/>
                  </a:lnTo>
                  <a:lnTo>
                    <a:pt x="186" y="809"/>
                  </a:lnTo>
                  <a:lnTo>
                    <a:pt x="434" y="1057"/>
                  </a:lnTo>
                  <a:lnTo>
                    <a:pt x="496" y="1245"/>
                  </a:lnTo>
                  <a:lnTo>
                    <a:pt x="372" y="1369"/>
                  </a:lnTo>
                  <a:lnTo>
                    <a:pt x="124" y="1431"/>
                  </a:lnTo>
                  <a:lnTo>
                    <a:pt x="61" y="1431"/>
                  </a:lnTo>
                  <a:lnTo>
                    <a:pt x="61" y="1493"/>
                  </a:lnTo>
                  <a:lnTo>
                    <a:pt x="0" y="1679"/>
                  </a:lnTo>
                  <a:lnTo>
                    <a:pt x="0" y="1742"/>
                  </a:lnTo>
                  <a:lnTo>
                    <a:pt x="61" y="1742"/>
                  </a:lnTo>
                  <a:lnTo>
                    <a:pt x="248" y="1928"/>
                  </a:lnTo>
                  <a:lnTo>
                    <a:pt x="434" y="192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5" name="Freeform 21"/>
            <p:cNvSpPr>
              <a:spLocks noChangeAspect="1"/>
            </p:cNvSpPr>
            <p:nvPr/>
          </p:nvSpPr>
          <p:spPr bwMode="auto">
            <a:xfrm>
              <a:off x="1678" y="265"/>
              <a:ext cx="259" cy="270"/>
            </a:xfrm>
            <a:custGeom>
              <a:avLst/>
              <a:gdLst>
                <a:gd name="T0" fmla="*/ 0 w 1554"/>
                <a:gd name="T1" fmla="*/ 0 h 1617"/>
                <a:gd name="T2" fmla="*/ 0 w 1554"/>
                <a:gd name="T3" fmla="*/ 0 h 1617"/>
                <a:gd name="T4" fmla="*/ 0 w 1554"/>
                <a:gd name="T5" fmla="*/ 0 h 1617"/>
                <a:gd name="T6" fmla="*/ 0 w 1554"/>
                <a:gd name="T7" fmla="*/ 0 h 1617"/>
                <a:gd name="T8" fmla="*/ 0 w 1554"/>
                <a:gd name="T9" fmla="*/ 0 h 1617"/>
                <a:gd name="T10" fmla="*/ 0 w 1554"/>
                <a:gd name="T11" fmla="*/ 0 h 1617"/>
                <a:gd name="T12" fmla="*/ 0 w 1554"/>
                <a:gd name="T13" fmla="*/ 0 h 1617"/>
                <a:gd name="T14" fmla="*/ 0 w 1554"/>
                <a:gd name="T15" fmla="*/ 0 h 1617"/>
                <a:gd name="T16" fmla="*/ 0 w 1554"/>
                <a:gd name="T17" fmla="*/ 0 h 1617"/>
                <a:gd name="T18" fmla="*/ 0 w 1554"/>
                <a:gd name="T19" fmla="*/ 0 h 1617"/>
                <a:gd name="T20" fmla="*/ 0 w 1554"/>
                <a:gd name="T21" fmla="*/ 0 h 1617"/>
                <a:gd name="T22" fmla="*/ 0 w 1554"/>
                <a:gd name="T23" fmla="*/ 0 h 1617"/>
                <a:gd name="T24" fmla="*/ 0 w 1554"/>
                <a:gd name="T25" fmla="*/ 0 h 1617"/>
                <a:gd name="T26" fmla="*/ 0 w 1554"/>
                <a:gd name="T27" fmla="*/ 0 h 1617"/>
                <a:gd name="T28" fmla="*/ 0 w 1554"/>
                <a:gd name="T29" fmla="*/ 0 h 1617"/>
                <a:gd name="T30" fmla="*/ 0 w 1554"/>
                <a:gd name="T31" fmla="*/ 0 h 1617"/>
                <a:gd name="T32" fmla="*/ 0 w 1554"/>
                <a:gd name="T33" fmla="*/ 0 h 1617"/>
                <a:gd name="T34" fmla="*/ 0 w 1554"/>
                <a:gd name="T35" fmla="*/ 0 h 1617"/>
                <a:gd name="T36" fmla="*/ 0 w 1554"/>
                <a:gd name="T37" fmla="*/ 0 h 1617"/>
                <a:gd name="T38" fmla="*/ 0 w 1554"/>
                <a:gd name="T39" fmla="*/ 0 h 1617"/>
                <a:gd name="T40" fmla="*/ 0 w 1554"/>
                <a:gd name="T41" fmla="*/ 0 h 1617"/>
                <a:gd name="T42" fmla="*/ 0 w 1554"/>
                <a:gd name="T43" fmla="*/ 0 h 1617"/>
                <a:gd name="T44" fmla="*/ 0 w 1554"/>
                <a:gd name="T45" fmla="*/ 0 h 1617"/>
                <a:gd name="T46" fmla="*/ 0 w 1554"/>
                <a:gd name="T47" fmla="*/ 0 h 1617"/>
                <a:gd name="T48" fmla="*/ 0 w 1554"/>
                <a:gd name="T49" fmla="*/ 0 h 1617"/>
                <a:gd name="T50" fmla="*/ 0 w 1554"/>
                <a:gd name="T51" fmla="*/ 0 h 1617"/>
                <a:gd name="T52" fmla="*/ 0 w 1554"/>
                <a:gd name="T53" fmla="*/ 0 h 1617"/>
                <a:gd name="T54" fmla="*/ 0 w 1554"/>
                <a:gd name="T55" fmla="*/ 0 h 1617"/>
                <a:gd name="T56" fmla="*/ 0 w 1554"/>
                <a:gd name="T57" fmla="*/ 0 h 1617"/>
                <a:gd name="T58" fmla="*/ 0 w 1554"/>
                <a:gd name="T59" fmla="*/ 0 h 1617"/>
                <a:gd name="T60" fmla="*/ 0 w 1554"/>
                <a:gd name="T61" fmla="*/ 0 h 1617"/>
                <a:gd name="T62" fmla="*/ 0 w 1554"/>
                <a:gd name="T63" fmla="*/ 0 h 1617"/>
                <a:gd name="T64" fmla="*/ 0 w 1554"/>
                <a:gd name="T65" fmla="*/ 0 h 16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54"/>
                <a:gd name="T100" fmla="*/ 0 h 1617"/>
                <a:gd name="T101" fmla="*/ 1554 w 1554"/>
                <a:gd name="T102" fmla="*/ 1617 h 161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54" h="1617">
                  <a:moveTo>
                    <a:pt x="870" y="1617"/>
                  </a:moveTo>
                  <a:lnTo>
                    <a:pt x="1056" y="1431"/>
                  </a:lnTo>
                  <a:lnTo>
                    <a:pt x="1181" y="1492"/>
                  </a:lnTo>
                  <a:lnTo>
                    <a:pt x="1243" y="1492"/>
                  </a:lnTo>
                  <a:lnTo>
                    <a:pt x="1243" y="1431"/>
                  </a:lnTo>
                  <a:lnTo>
                    <a:pt x="1243" y="1306"/>
                  </a:lnTo>
                  <a:lnTo>
                    <a:pt x="1368" y="1244"/>
                  </a:lnTo>
                  <a:lnTo>
                    <a:pt x="1492" y="1119"/>
                  </a:lnTo>
                  <a:lnTo>
                    <a:pt x="1492" y="1058"/>
                  </a:lnTo>
                  <a:lnTo>
                    <a:pt x="1554" y="995"/>
                  </a:lnTo>
                  <a:lnTo>
                    <a:pt x="1492" y="871"/>
                  </a:lnTo>
                  <a:lnTo>
                    <a:pt x="1368" y="809"/>
                  </a:lnTo>
                  <a:lnTo>
                    <a:pt x="995" y="373"/>
                  </a:lnTo>
                  <a:lnTo>
                    <a:pt x="1056" y="311"/>
                  </a:lnTo>
                  <a:lnTo>
                    <a:pt x="1056" y="63"/>
                  </a:lnTo>
                  <a:lnTo>
                    <a:pt x="1056" y="0"/>
                  </a:lnTo>
                  <a:lnTo>
                    <a:pt x="995" y="0"/>
                  </a:lnTo>
                  <a:lnTo>
                    <a:pt x="497" y="373"/>
                  </a:lnTo>
                  <a:lnTo>
                    <a:pt x="434" y="497"/>
                  </a:lnTo>
                  <a:lnTo>
                    <a:pt x="559" y="622"/>
                  </a:lnTo>
                  <a:lnTo>
                    <a:pt x="186" y="1119"/>
                  </a:lnTo>
                  <a:lnTo>
                    <a:pt x="61" y="1119"/>
                  </a:lnTo>
                  <a:lnTo>
                    <a:pt x="0" y="1182"/>
                  </a:lnTo>
                  <a:lnTo>
                    <a:pt x="0" y="1244"/>
                  </a:lnTo>
                  <a:lnTo>
                    <a:pt x="61" y="1306"/>
                  </a:lnTo>
                  <a:lnTo>
                    <a:pt x="248" y="1306"/>
                  </a:lnTo>
                  <a:lnTo>
                    <a:pt x="310" y="1244"/>
                  </a:lnTo>
                  <a:lnTo>
                    <a:pt x="373" y="1306"/>
                  </a:lnTo>
                  <a:lnTo>
                    <a:pt x="434" y="1306"/>
                  </a:lnTo>
                  <a:lnTo>
                    <a:pt x="559" y="1182"/>
                  </a:lnTo>
                  <a:lnTo>
                    <a:pt x="807" y="1431"/>
                  </a:lnTo>
                  <a:lnTo>
                    <a:pt x="807" y="1555"/>
                  </a:lnTo>
                  <a:lnTo>
                    <a:pt x="870" y="161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6" name="Freeform 22"/>
            <p:cNvSpPr>
              <a:spLocks noChangeAspect="1"/>
            </p:cNvSpPr>
            <p:nvPr/>
          </p:nvSpPr>
          <p:spPr bwMode="auto">
            <a:xfrm>
              <a:off x="3005" y="297"/>
              <a:ext cx="196" cy="238"/>
            </a:xfrm>
            <a:custGeom>
              <a:avLst/>
              <a:gdLst>
                <a:gd name="T0" fmla="*/ 0 w 1181"/>
                <a:gd name="T1" fmla="*/ 0 h 1430"/>
                <a:gd name="T2" fmla="*/ 0 w 1181"/>
                <a:gd name="T3" fmla="*/ 0 h 1430"/>
                <a:gd name="T4" fmla="*/ 0 w 1181"/>
                <a:gd name="T5" fmla="*/ 0 h 1430"/>
                <a:gd name="T6" fmla="*/ 0 w 1181"/>
                <a:gd name="T7" fmla="*/ 0 h 1430"/>
                <a:gd name="T8" fmla="*/ 0 w 1181"/>
                <a:gd name="T9" fmla="*/ 0 h 1430"/>
                <a:gd name="T10" fmla="*/ 0 w 1181"/>
                <a:gd name="T11" fmla="*/ 0 h 1430"/>
                <a:gd name="T12" fmla="*/ 0 w 1181"/>
                <a:gd name="T13" fmla="*/ 0 h 1430"/>
                <a:gd name="T14" fmla="*/ 0 w 1181"/>
                <a:gd name="T15" fmla="*/ 0 h 1430"/>
                <a:gd name="T16" fmla="*/ 0 w 1181"/>
                <a:gd name="T17" fmla="*/ 0 h 1430"/>
                <a:gd name="T18" fmla="*/ 0 w 1181"/>
                <a:gd name="T19" fmla="*/ 0 h 1430"/>
                <a:gd name="T20" fmla="*/ 0 w 1181"/>
                <a:gd name="T21" fmla="*/ 0 h 1430"/>
                <a:gd name="T22" fmla="*/ 0 w 1181"/>
                <a:gd name="T23" fmla="*/ 0 h 1430"/>
                <a:gd name="T24" fmla="*/ 0 w 1181"/>
                <a:gd name="T25" fmla="*/ 0 h 1430"/>
                <a:gd name="T26" fmla="*/ 0 w 1181"/>
                <a:gd name="T27" fmla="*/ 0 h 1430"/>
                <a:gd name="T28" fmla="*/ 0 w 1181"/>
                <a:gd name="T29" fmla="*/ 0 h 1430"/>
                <a:gd name="T30" fmla="*/ 0 w 1181"/>
                <a:gd name="T31" fmla="*/ 0 h 1430"/>
                <a:gd name="T32" fmla="*/ 0 w 1181"/>
                <a:gd name="T33" fmla="*/ 0 h 1430"/>
                <a:gd name="T34" fmla="*/ 0 w 1181"/>
                <a:gd name="T35" fmla="*/ 0 h 1430"/>
                <a:gd name="T36" fmla="*/ 0 w 1181"/>
                <a:gd name="T37" fmla="*/ 0 h 1430"/>
                <a:gd name="T38" fmla="*/ 0 w 1181"/>
                <a:gd name="T39" fmla="*/ 0 h 1430"/>
                <a:gd name="T40" fmla="*/ 0 w 1181"/>
                <a:gd name="T41" fmla="*/ 0 h 1430"/>
                <a:gd name="T42" fmla="*/ 0 w 1181"/>
                <a:gd name="T43" fmla="*/ 0 h 1430"/>
                <a:gd name="T44" fmla="*/ 0 w 1181"/>
                <a:gd name="T45" fmla="*/ 0 h 1430"/>
                <a:gd name="T46" fmla="*/ 0 w 1181"/>
                <a:gd name="T47" fmla="*/ 0 h 1430"/>
                <a:gd name="T48" fmla="*/ 0 w 1181"/>
                <a:gd name="T49" fmla="*/ 0 h 1430"/>
                <a:gd name="T50" fmla="*/ 0 w 1181"/>
                <a:gd name="T51" fmla="*/ 0 h 1430"/>
                <a:gd name="T52" fmla="*/ 0 w 1181"/>
                <a:gd name="T53" fmla="*/ 0 h 1430"/>
                <a:gd name="T54" fmla="*/ 0 w 1181"/>
                <a:gd name="T55" fmla="*/ 0 h 1430"/>
                <a:gd name="T56" fmla="*/ 0 w 1181"/>
                <a:gd name="T57" fmla="*/ 0 h 14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181"/>
                <a:gd name="T88" fmla="*/ 0 h 1430"/>
                <a:gd name="T89" fmla="*/ 1181 w 1181"/>
                <a:gd name="T90" fmla="*/ 1430 h 14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181" h="1430">
                  <a:moveTo>
                    <a:pt x="622" y="1430"/>
                  </a:moveTo>
                  <a:lnTo>
                    <a:pt x="747" y="1305"/>
                  </a:lnTo>
                  <a:lnTo>
                    <a:pt x="932" y="1305"/>
                  </a:lnTo>
                  <a:lnTo>
                    <a:pt x="995" y="1305"/>
                  </a:lnTo>
                  <a:lnTo>
                    <a:pt x="1120" y="1368"/>
                  </a:lnTo>
                  <a:lnTo>
                    <a:pt x="1181" y="1368"/>
                  </a:lnTo>
                  <a:lnTo>
                    <a:pt x="1181" y="1305"/>
                  </a:lnTo>
                  <a:lnTo>
                    <a:pt x="1181" y="1244"/>
                  </a:lnTo>
                  <a:lnTo>
                    <a:pt x="1181" y="1181"/>
                  </a:lnTo>
                  <a:lnTo>
                    <a:pt x="1120" y="1181"/>
                  </a:lnTo>
                  <a:lnTo>
                    <a:pt x="1057" y="1181"/>
                  </a:lnTo>
                  <a:lnTo>
                    <a:pt x="1057" y="1119"/>
                  </a:lnTo>
                  <a:lnTo>
                    <a:pt x="995" y="995"/>
                  </a:lnTo>
                  <a:lnTo>
                    <a:pt x="1120" y="559"/>
                  </a:lnTo>
                  <a:lnTo>
                    <a:pt x="1120" y="310"/>
                  </a:lnTo>
                  <a:lnTo>
                    <a:pt x="1181" y="249"/>
                  </a:lnTo>
                  <a:lnTo>
                    <a:pt x="932" y="62"/>
                  </a:lnTo>
                  <a:lnTo>
                    <a:pt x="747" y="62"/>
                  </a:lnTo>
                  <a:lnTo>
                    <a:pt x="684" y="124"/>
                  </a:lnTo>
                  <a:lnTo>
                    <a:pt x="435" y="0"/>
                  </a:lnTo>
                  <a:lnTo>
                    <a:pt x="373" y="62"/>
                  </a:lnTo>
                  <a:lnTo>
                    <a:pt x="311" y="0"/>
                  </a:lnTo>
                  <a:lnTo>
                    <a:pt x="0" y="249"/>
                  </a:lnTo>
                  <a:lnTo>
                    <a:pt x="311" y="622"/>
                  </a:lnTo>
                  <a:lnTo>
                    <a:pt x="125" y="746"/>
                  </a:lnTo>
                  <a:lnTo>
                    <a:pt x="125" y="808"/>
                  </a:lnTo>
                  <a:lnTo>
                    <a:pt x="186" y="932"/>
                  </a:lnTo>
                  <a:lnTo>
                    <a:pt x="498" y="1368"/>
                  </a:lnTo>
                  <a:lnTo>
                    <a:pt x="622" y="1430"/>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7" name="Freeform 23"/>
            <p:cNvSpPr>
              <a:spLocks noChangeAspect="1"/>
            </p:cNvSpPr>
            <p:nvPr/>
          </p:nvSpPr>
          <p:spPr bwMode="auto">
            <a:xfrm>
              <a:off x="2445" y="245"/>
              <a:ext cx="445" cy="331"/>
            </a:xfrm>
            <a:custGeom>
              <a:avLst/>
              <a:gdLst>
                <a:gd name="T0" fmla="*/ 0 w 2673"/>
                <a:gd name="T1" fmla="*/ 0 h 1990"/>
                <a:gd name="T2" fmla="*/ 0 w 2673"/>
                <a:gd name="T3" fmla="*/ 0 h 1990"/>
                <a:gd name="T4" fmla="*/ 0 w 2673"/>
                <a:gd name="T5" fmla="*/ 0 h 1990"/>
                <a:gd name="T6" fmla="*/ 0 w 2673"/>
                <a:gd name="T7" fmla="*/ 0 h 1990"/>
                <a:gd name="T8" fmla="*/ 0 w 2673"/>
                <a:gd name="T9" fmla="*/ 0 h 1990"/>
                <a:gd name="T10" fmla="*/ 0 w 2673"/>
                <a:gd name="T11" fmla="*/ 0 h 1990"/>
                <a:gd name="T12" fmla="*/ 0 w 2673"/>
                <a:gd name="T13" fmla="*/ 0 h 1990"/>
                <a:gd name="T14" fmla="*/ 0 w 2673"/>
                <a:gd name="T15" fmla="*/ 0 h 1990"/>
                <a:gd name="T16" fmla="*/ 0 w 2673"/>
                <a:gd name="T17" fmla="*/ 0 h 1990"/>
                <a:gd name="T18" fmla="*/ 0 w 2673"/>
                <a:gd name="T19" fmla="*/ 0 h 1990"/>
                <a:gd name="T20" fmla="*/ 0 w 2673"/>
                <a:gd name="T21" fmla="*/ 0 h 1990"/>
                <a:gd name="T22" fmla="*/ 0 w 2673"/>
                <a:gd name="T23" fmla="*/ 0 h 1990"/>
                <a:gd name="T24" fmla="*/ 0 w 2673"/>
                <a:gd name="T25" fmla="*/ 0 h 1990"/>
                <a:gd name="T26" fmla="*/ 0 w 2673"/>
                <a:gd name="T27" fmla="*/ 0 h 1990"/>
                <a:gd name="T28" fmla="*/ 0 w 2673"/>
                <a:gd name="T29" fmla="*/ 0 h 1990"/>
                <a:gd name="T30" fmla="*/ 0 w 2673"/>
                <a:gd name="T31" fmla="*/ 0 h 1990"/>
                <a:gd name="T32" fmla="*/ 0 w 2673"/>
                <a:gd name="T33" fmla="*/ 0 h 1990"/>
                <a:gd name="T34" fmla="*/ 0 w 2673"/>
                <a:gd name="T35" fmla="*/ 0 h 1990"/>
                <a:gd name="T36" fmla="*/ 0 w 2673"/>
                <a:gd name="T37" fmla="*/ 0 h 1990"/>
                <a:gd name="T38" fmla="*/ 0 w 2673"/>
                <a:gd name="T39" fmla="*/ 0 h 1990"/>
                <a:gd name="T40" fmla="*/ 0 w 2673"/>
                <a:gd name="T41" fmla="*/ 0 h 1990"/>
                <a:gd name="T42" fmla="*/ 0 w 2673"/>
                <a:gd name="T43" fmla="*/ 0 h 1990"/>
                <a:gd name="T44" fmla="*/ 0 w 2673"/>
                <a:gd name="T45" fmla="*/ 0 h 1990"/>
                <a:gd name="T46" fmla="*/ 0 w 2673"/>
                <a:gd name="T47" fmla="*/ 0 h 1990"/>
                <a:gd name="T48" fmla="*/ 0 w 2673"/>
                <a:gd name="T49" fmla="*/ 0 h 1990"/>
                <a:gd name="T50" fmla="*/ 0 w 2673"/>
                <a:gd name="T51" fmla="*/ 0 h 1990"/>
                <a:gd name="T52" fmla="*/ 0 w 2673"/>
                <a:gd name="T53" fmla="*/ 0 h 1990"/>
                <a:gd name="T54" fmla="*/ 0 w 2673"/>
                <a:gd name="T55" fmla="*/ 0 h 1990"/>
                <a:gd name="T56" fmla="*/ 0 w 2673"/>
                <a:gd name="T57" fmla="*/ 0 h 1990"/>
                <a:gd name="T58" fmla="*/ 0 w 2673"/>
                <a:gd name="T59" fmla="*/ 0 h 1990"/>
                <a:gd name="T60" fmla="*/ 0 w 2673"/>
                <a:gd name="T61" fmla="*/ 0 h 1990"/>
                <a:gd name="T62" fmla="*/ 0 w 2673"/>
                <a:gd name="T63" fmla="*/ 0 h 1990"/>
                <a:gd name="T64" fmla="*/ 0 w 2673"/>
                <a:gd name="T65" fmla="*/ 0 h 199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73"/>
                <a:gd name="T100" fmla="*/ 0 h 1990"/>
                <a:gd name="T101" fmla="*/ 2673 w 2673"/>
                <a:gd name="T102" fmla="*/ 1990 h 199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73" h="1990">
                  <a:moveTo>
                    <a:pt x="684" y="1616"/>
                  </a:moveTo>
                  <a:lnTo>
                    <a:pt x="809" y="1741"/>
                  </a:lnTo>
                  <a:lnTo>
                    <a:pt x="746" y="1865"/>
                  </a:lnTo>
                  <a:lnTo>
                    <a:pt x="870" y="1990"/>
                  </a:lnTo>
                  <a:lnTo>
                    <a:pt x="995" y="1928"/>
                  </a:lnTo>
                  <a:lnTo>
                    <a:pt x="1057" y="1928"/>
                  </a:lnTo>
                  <a:lnTo>
                    <a:pt x="1119" y="1865"/>
                  </a:lnTo>
                  <a:lnTo>
                    <a:pt x="1182" y="1928"/>
                  </a:lnTo>
                  <a:lnTo>
                    <a:pt x="1243" y="1928"/>
                  </a:lnTo>
                  <a:lnTo>
                    <a:pt x="1430" y="1492"/>
                  </a:lnTo>
                  <a:lnTo>
                    <a:pt x="1430" y="1430"/>
                  </a:lnTo>
                  <a:lnTo>
                    <a:pt x="1492" y="1430"/>
                  </a:lnTo>
                  <a:lnTo>
                    <a:pt x="1616" y="1430"/>
                  </a:lnTo>
                  <a:lnTo>
                    <a:pt x="1679" y="1306"/>
                  </a:lnTo>
                  <a:lnTo>
                    <a:pt x="1679" y="1243"/>
                  </a:lnTo>
                  <a:lnTo>
                    <a:pt x="1741" y="1243"/>
                  </a:lnTo>
                  <a:lnTo>
                    <a:pt x="1865" y="1243"/>
                  </a:lnTo>
                  <a:lnTo>
                    <a:pt x="1989" y="1182"/>
                  </a:lnTo>
                  <a:lnTo>
                    <a:pt x="2114" y="1306"/>
                  </a:lnTo>
                  <a:lnTo>
                    <a:pt x="2177" y="1306"/>
                  </a:lnTo>
                  <a:lnTo>
                    <a:pt x="2177" y="1243"/>
                  </a:lnTo>
                  <a:lnTo>
                    <a:pt x="2238" y="1057"/>
                  </a:lnTo>
                  <a:lnTo>
                    <a:pt x="2238" y="995"/>
                  </a:lnTo>
                  <a:lnTo>
                    <a:pt x="2301" y="995"/>
                  </a:lnTo>
                  <a:lnTo>
                    <a:pt x="2549" y="933"/>
                  </a:lnTo>
                  <a:lnTo>
                    <a:pt x="2673" y="809"/>
                  </a:lnTo>
                  <a:lnTo>
                    <a:pt x="2611" y="621"/>
                  </a:lnTo>
                  <a:lnTo>
                    <a:pt x="2363" y="373"/>
                  </a:lnTo>
                  <a:lnTo>
                    <a:pt x="2549" y="124"/>
                  </a:lnTo>
                  <a:lnTo>
                    <a:pt x="2487" y="61"/>
                  </a:lnTo>
                  <a:lnTo>
                    <a:pt x="2425" y="0"/>
                  </a:lnTo>
                  <a:lnTo>
                    <a:pt x="2238" y="0"/>
                  </a:lnTo>
                  <a:lnTo>
                    <a:pt x="2052" y="248"/>
                  </a:lnTo>
                  <a:lnTo>
                    <a:pt x="2052" y="311"/>
                  </a:lnTo>
                  <a:lnTo>
                    <a:pt x="1368" y="684"/>
                  </a:lnTo>
                  <a:lnTo>
                    <a:pt x="1243" y="560"/>
                  </a:lnTo>
                  <a:lnTo>
                    <a:pt x="1306" y="497"/>
                  </a:lnTo>
                  <a:lnTo>
                    <a:pt x="1368" y="124"/>
                  </a:lnTo>
                  <a:lnTo>
                    <a:pt x="1306" y="61"/>
                  </a:lnTo>
                  <a:lnTo>
                    <a:pt x="1182" y="61"/>
                  </a:lnTo>
                  <a:lnTo>
                    <a:pt x="1119" y="124"/>
                  </a:lnTo>
                  <a:lnTo>
                    <a:pt x="1057" y="124"/>
                  </a:lnTo>
                  <a:lnTo>
                    <a:pt x="995" y="124"/>
                  </a:lnTo>
                  <a:lnTo>
                    <a:pt x="933" y="61"/>
                  </a:lnTo>
                  <a:lnTo>
                    <a:pt x="870" y="124"/>
                  </a:lnTo>
                  <a:lnTo>
                    <a:pt x="809" y="124"/>
                  </a:lnTo>
                  <a:lnTo>
                    <a:pt x="684" y="187"/>
                  </a:lnTo>
                  <a:lnTo>
                    <a:pt x="560" y="61"/>
                  </a:lnTo>
                  <a:lnTo>
                    <a:pt x="497" y="124"/>
                  </a:lnTo>
                  <a:lnTo>
                    <a:pt x="373" y="124"/>
                  </a:lnTo>
                  <a:lnTo>
                    <a:pt x="311" y="124"/>
                  </a:lnTo>
                  <a:lnTo>
                    <a:pt x="311" y="187"/>
                  </a:lnTo>
                  <a:lnTo>
                    <a:pt x="311" y="248"/>
                  </a:lnTo>
                  <a:lnTo>
                    <a:pt x="187" y="373"/>
                  </a:lnTo>
                  <a:lnTo>
                    <a:pt x="187" y="435"/>
                  </a:lnTo>
                  <a:lnTo>
                    <a:pt x="248" y="497"/>
                  </a:lnTo>
                  <a:lnTo>
                    <a:pt x="248" y="684"/>
                  </a:lnTo>
                  <a:lnTo>
                    <a:pt x="187" y="746"/>
                  </a:lnTo>
                  <a:lnTo>
                    <a:pt x="187" y="995"/>
                  </a:lnTo>
                  <a:lnTo>
                    <a:pt x="0" y="1243"/>
                  </a:lnTo>
                  <a:lnTo>
                    <a:pt x="124" y="1430"/>
                  </a:lnTo>
                  <a:lnTo>
                    <a:pt x="124" y="1679"/>
                  </a:lnTo>
                  <a:lnTo>
                    <a:pt x="187" y="1741"/>
                  </a:lnTo>
                  <a:lnTo>
                    <a:pt x="436" y="1616"/>
                  </a:lnTo>
                  <a:lnTo>
                    <a:pt x="560" y="1616"/>
                  </a:lnTo>
                  <a:lnTo>
                    <a:pt x="622" y="1616"/>
                  </a:lnTo>
                  <a:lnTo>
                    <a:pt x="684" y="1616"/>
                  </a:lnTo>
                  <a:close/>
                </a:path>
              </a:pathLst>
            </a:custGeom>
            <a:solidFill>
              <a:srgbClr val="80808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8" name="Freeform 24"/>
            <p:cNvSpPr>
              <a:spLocks noChangeAspect="1"/>
            </p:cNvSpPr>
            <p:nvPr/>
          </p:nvSpPr>
          <p:spPr bwMode="auto">
            <a:xfrm>
              <a:off x="3056" y="193"/>
              <a:ext cx="363" cy="383"/>
            </a:xfrm>
            <a:custGeom>
              <a:avLst/>
              <a:gdLst>
                <a:gd name="T0" fmla="*/ 0 w 2177"/>
                <a:gd name="T1" fmla="*/ 0 h 2302"/>
                <a:gd name="T2" fmla="*/ 0 w 2177"/>
                <a:gd name="T3" fmla="*/ 0 h 2302"/>
                <a:gd name="T4" fmla="*/ 0 w 2177"/>
                <a:gd name="T5" fmla="*/ 0 h 2302"/>
                <a:gd name="T6" fmla="*/ 0 w 2177"/>
                <a:gd name="T7" fmla="*/ 0 h 2302"/>
                <a:gd name="T8" fmla="*/ 0 w 2177"/>
                <a:gd name="T9" fmla="*/ 0 h 2302"/>
                <a:gd name="T10" fmla="*/ 0 w 2177"/>
                <a:gd name="T11" fmla="*/ 0 h 2302"/>
                <a:gd name="T12" fmla="*/ 0 w 2177"/>
                <a:gd name="T13" fmla="*/ 0 h 2302"/>
                <a:gd name="T14" fmla="*/ 0 w 2177"/>
                <a:gd name="T15" fmla="*/ 0 h 2302"/>
                <a:gd name="T16" fmla="*/ 0 w 2177"/>
                <a:gd name="T17" fmla="*/ 0 h 2302"/>
                <a:gd name="T18" fmla="*/ 0 w 2177"/>
                <a:gd name="T19" fmla="*/ 0 h 2302"/>
                <a:gd name="T20" fmla="*/ 0 w 2177"/>
                <a:gd name="T21" fmla="*/ 0 h 2302"/>
                <a:gd name="T22" fmla="*/ 0 w 2177"/>
                <a:gd name="T23" fmla="*/ 0 h 2302"/>
                <a:gd name="T24" fmla="*/ 0 w 2177"/>
                <a:gd name="T25" fmla="*/ 0 h 2302"/>
                <a:gd name="T26" fmla="*/ 0 w 2177"/>
                <a:gd name="T27" fmla="*/ 0 h 2302"/>
                <a:gd name="T28" fmla="*/ 0 w 2177"/>
                <a:gd name="T29" fmla="*/ 0 h 2302"/>
                <a:gd name="T30" fmla="*/ 0 w 2177"/>
                <a:gd name="T31" fmla="*/ 0 h 2302"/>
                <a:gd name="T32" fmla="*/ 0 w 2177"/>
                <a:gd name="T33" fmla="*/ 0 h 2302"/>
                <a:gd name="T34" fmla="*/ 0 w 2177"/>
                <a:gd name="T35" fmla="*/ 0 h 2302"/>
                <a:gd name="T36" fmla="*/ 0 w 2177"/>
                <a:gd name="T37" fmla="*/ 0 h 2302"/>
                <a:gd name="T38" fmla="*/ 0 w 2177"/>
                <a:gd name="T39" fmla="*/ 0 h 2302"/>
                <a:gd name="T40" fmla="*/ 0 w 2177"/>
                <a:gd name="T41" fmla="*/ 0 h 2302"/>
                <a:gd name="T42" fmla="*/ 0 w 2177"/>
                <a:gd name="T43" fmla="*/ 0 h 2302"/>
                <a:gd name="T44" fmla="*/ 0 w 2177"/>
                <a:gd name="T45" fmla="*/ 0 h 2302"/>
                <a:gd name="T46" fmla="*/ 0 w 2177"/>
                <a:gd name="T47" fmla="*/ 0 h 2302"/>
                <a:gd name="T48" fmla="*/ 0 w 2177"/>
                <a:gd name="T49" fmla="*/ 0 h 2302"/>
                <a:gd name="T50" fmla="*/ 0 w 2177"/>
                <a:gd name="T51" fmla="*/ 0 h 2302"/>
                <a:gd name="T52" fmla="*/ 0 w 2177"/>
                <a:gd name="T53" fmla="*/ 0 h 2302"/>
                <a:gd name="T54" fmla="*/ 0 w 2177"/>
                <a:gd name="T55" fmla="*/ 0 h 2302"/>
                <a:gd name="T56" fmla="*/ 0 w 2177"/>
                <a:gd name="T57" fmla="*/ 0 h 2302"/>
                <a:gd name="T58" fmla="*/ 0 w 2177"/>
                <a:gd name="T59" fmla="*/ 0 h 2302"/>
                <a:gd name="T60" fmla="*/ 0 w 2177"/>
                <a:gd name="T61" fmla="*/ 0 h 2302"/>
                <a:gd name="T62" fmla="*/ 0 w 2177"/>
                <a:gd name="T63" fmla="*/ 0 h 2302"/>
                <a:gd name="T64" fmla="*/ 0 w 2177"/>
                <a:gd name="T65" fmla="*/ 0 h 2302"/>
                <a:gd name="T66" fmla="*/ 0 w 2177"/>
                <a:gd name="T67" fmla="*/ 0 h 2302"/>
                <a:gd name="T68" fmla="*/ 0 w 2177"/>
                <a:gd name="T69" fmla="*/ 0 h 2302"/>
                <a:gd name="T70" fmla="*/ 0 w 2177"/>
                <a:gd name="T71" fmla="*/ 0 h 2302"/>
                <a:gd name="T72" fmla="*/ 0 w 2177"/>
                <a:gd name="T73" fmla="*/ 0 h 2302"/>
                <a:gd name="T74" fmla="*/ 0 w 2177"/>
                <a:gd name="T75" fmla="*/ 0 h 2302"/>
                <a:gd name="T76" fmla="*/ 0 w 2177"/>
                <a:gd name="T77" fmla="*/ 0 h 2302"/>
                <a:gd name="T78" fmla="*/ 0 w 2177"/>
                <a:gd name="T79" fmla="*/ 0 h 2302"/>
                <a:gd name="T80" fmla="*/ 0 w 2177"/>
                <a:gd name="T81" fmla="*/ 0 h 2302"/>
                <a:gd name="T82" fmla="*/ 0 w 2177"/>
                <a:gd name="T83" fmla="*/ 0 h 2302"/>
                <a:gd name="T84" fmla="*/ 0 w 2177"/>
                <a:gd name="T85" fmla="*/ 0 h 2302"/>
                <a:gd name="T86" fmla="*/ 0 w 2177"/>
                <a:gd name="T87" fmla="*/ 0 h 2302"/>
                <a:gd name="T88" fmla="*/ 0 w 2177"/>
                <a:gd name="T89" fmla="*/ 0 h 2302"/>
                <a:gd name="T90" fmla="*/ 0 w 2177"/>
                <a:gd name="T91" fmla="*/ 0 h 2302"/>
                <a:gd name="T92" fmla="*/ 0 w 2177"/>
                <a:gd name="T93" fmla="*/ 0 h 2302"/>
                <a:gd name="T94" fmla="*/ 0 w 2177"/>
                <a:gd name="T95" fmla="*/ 0 h 2302"/>
                <a:gd name="T96" fmla="*/ 0 w 2177"/>
                <a:gd name="T97" fmla="*/ 0 h 2302"/>
                <a:gd name="T98" fmla="*/ 0 w 2177"/>
                <a:gd name="T99" fmla="*/ 0 h 2302"/>
                <a:gd name="T100" fmla="*/ 0 w 2177"/>
                <a:gd name="T101" fmla="*/ 0 h 2302"/>
                <a:gd name="T102" fmla="*/ 0 w 2177"/>
                <a:gd name="T103" fmla="*/ 0 h 2302"/>
                <a:gd name="T104" fmla="*/ 0 w 2177"/>
                <a:gd name="T105" fmla="*/ 0 h 2302"/>
                <a:gd name="T106" fmla="*/ 0 w 2177"/>
                <a:gd name="T107" fmla="*/ 0 h 2302"/>
                <a:gd name="T108" fmla="*/ 0 w 2177"/>
                <a:gd name="T109" fmla="*/ 0 h 2302"/>
                <a:gd name="T110" fmla="*/ 0 w 2177"/>
                <a:gd name="T111" fmla="*/ 0 h 2302"/>
                <a:gd name="T112" fmla="*/ 0 w 2177"/>
                <a:gd name="T113" fmla="*/ 0 h 230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177"/>
                <a:gd name="T172" fmla="*/ 0 h 2302"/>
                <a:gd name="T173" fmla="*/ 2177 w 2177"/>
                <a:gd name="T174" fmla="*/ 2302 h 230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177" h="2302">
                  <a:moveTo>
                    <a:pt x="1057" y="2302"/>
                  </a:moveTo>
                  <a:lnTo>
                    <a:pt x="1119" y="2177"/>
                  </a:lnTo>
                  <a:lnTo>
                    <a:pt x="1243" y="2053"/>
                  </a:lnTo>
                  <a:lnTo>
                    <a:pt x="1368" y="2177"/>
                  </a:lnTo>
                  <a:lnTo>
                    <a:pt x="1492" y="2177"/>
                  </a:lnTo>
                  <a:lnTo>
                    <a:pt x="1555" y="2177"/>
                  </a:lnTo>
                  <a:lnTo>
                    <a:pt x="1616" y="2177"/>
                  </a:lnTo>
                  <a:lnTo>
                    <a:pt x="1679" y="2116"/>
                  </a:lnTo>
                  <a:lnTo>
                    <a:pt x="1679" y="2053"/>
                  </a:lnTo>
                  <a:lnTo>
                    <a:pt x="1616" y="1680"/>
                  </a:lnTo>
                  <a:lnTo>
                    <a:pt x="1741" y="1555"/>
                  </a:lnTo>
                  <a:lnTo>
                    <a:pt x="1803" y="1369"/>
                  </a:lnTo>
                  <a:lnTo>
                    <a:pt x="2052" y="1182"/>
                  </a:lnTo>
                  <a:lnTo>
                    <a:pt x="1803" y="996"/>
                  </a:lnTo>
                  <a:lnTo>
                    <a:pt x="1741" y="996"/>
                  </a:lnTo>
                  <a:lnTo>
                    <a:pt x="1679" y="1058"/>
                  </a:lnTo>
                  <a:lnTo>
                    <a:pt x="1616" y="996"/>
                  </a:lnTo>
                  <a:lnTo>
                    <a:pt x="1616" y="809"/>
                  </a:lnTo>
                  <a:lnTo>
                    <a:pt x="1679" y="685"/>
                  </a:lnTo>
                  <a:lnTo>
                    <a:pt x="1803" y="623"/>
                  </a:lnTo>
                  <a:lnTo>
                    <a:pt x="2052" y="499"/>
                  </a:lnTo>
                  <a:lnTo>
                    <a:pt x="2114" y="499"/>
                  </a:lnTo>
                  <a:lnTo>
                    <a:pt x="2114" y="436"/>
                  </a:lnTo>
                  <a:lnTo>
                    <a:pt x="2114" y="373"/>
                  </a:lnTo>
                  <a:lnTo>
                    <a:pt x="2177" y="312"/>
                  </a:lnTo>
                  <a:lnTo>
                    <a:pt x="2114" y="249"/>
                  </a:lnTo>
                  <a:lnTo>
                    <a:pt x="870" y="124"/>
                  </a:lnTo>
                  <a:lnTo>
                    <a:pt x="497" y="0"/>
                  </a:lnTo>
                  <a:lnTo>
                    <a:pt x="436" y="0"/>
                  </a:lnTo>
                  <a:lnTo>
                    <a:pt x="436" y="63"/>
                  </a:lnTo>
                  <a:lnTo>
                    <a:pt x="436" y="187"/>
                  </a:lnTo>
                  <a:lnTo>
                    <a:pt x="436" y="249"/>
                  </a:lnTo>
                  <a:lnTo>
                    <a:pt x="373" y="249"/>
                  </a:lnTo>
                  <a:lnTo>
                    <a:pt x="248" y="312"/>
                  </a:lnTo>
                  <a:lnTo>
                    <a:pt x="187" y="436"/>
                  </a:lnTo>
                  <a:lnTo>
                    <a:pt x="124" y="373"/>
                  </a:lnTo>
                  <a:lnTo>
                    <a:pt x="0" y="499"/>
                  </a:lnTo>
                  <a:lnTo>
                    <a:pt x="0" y="623"/>
                  </a:lnTo>
                  <a:lnTo>
                    <a:pt x="62" y="685"/>
                  </a:lnTo>
                  <a:lnTo>
                    <a:pt x="124" y="623"/>
                  </a:lnTo>
                  <a:lnTo>
                    <a:pt x="373" y="747"/>
                  </a:lnTo>
                  <a:lnTo>
                    <a:pt x="436" y="685"/>
                  </a:lnTo>
                  <a:lnTo>
                    <a:pt x="621" y="685"/>
                  </a:lnTo>
                  <a:lnTo>
                    <a:pt x="870" y="872"/>
                  </a:lnTo>
                  <a:lnTo>
                    <a:pt x="809" y="933"/>
                  </a:lnTo>
                  <a:lnTo>
                    <a:pt x="809" y="1182"/>
                  </a:lnTo>
                  <a:lnTo>
                    <a:pt x="684" y="1618"/>
                  </a:lnTo>
                  <a:lnTo>
                    <a:pt x="746" y="1742"/>
                  </a:lnTo>
                  <a:lnTo>
                    <a:pt x="746" y="1804"/>
                  </a:lnTo>
                  <a:lnTo>
                    <a:pt x="809" y="1804"/>
                  </a:lnTo>
                  <a:lnTo>
                    <a:pt x="870" y="1804"/>
                  </a:lnTo>
                  <a:lnTo>
                    <a:pt x="870" y="1867"/>
                  </a:lnTo>
                  <a:lnTo>
                    <a:pt x="870" y="1928"/>
                  </a:lnTo>
                  <a:lnTo>
                    <a:pt x="870" y="1991"/>
                  </a:lnTo>
                  <a:lnTo>
                    <a:pt x="870" y="2053"/>
                  </a:lnTo>
                  <a:lnTo>
                    <a:pt x="995" y="2302"/>
                  </a:lnTo>
                  <a:lnTo>
                    <a:pt x="1057" y="2302"/>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59" name="Freeform 25"/>
            <p:cNvSpPr>
              <a:spLocks noChangeAspect="1"/>
            </p:cNvSpPr>
            <p:nvPr/>
          </p:nvSpPr>
          <p:spPr bwMode="auto">
            <a:xfrm>
              <a:off x="3315" y="452"/>
              <a:ext cx="73" cy="124"/>
            </a:xfrm>
            <a:custGeom>
              <a:avLst/>
              <a:gdLst>
                <a:gd name="T0" fmla="*/ 0 w 434"/>
                <a:gd name="T1" fmla="*/ 0 h 747"/>
                <a:gd name="T2" fmla="*/ 0 w 434"/>
                <a:gd name="T3" fmla="*/ 0 h 747"/>
                <a:gd name="T4" fmla="*/ 0 w 434"/>
                <a:gd name="T5" fmla="*/ 0 h 747"/>
                <a:gd name="T6" fmla="*/ 0 w 434"/>
                <a:gd name="T7" fmla="*/ 0 h 747"/>
                <a:gd name="T8" fmla="*/ 0 w 434"/>
                <a:gd name="T9" fmla="*/ 0 h 747"/>
                <a:gd name="T10" fmla="*/ 0 w 434"/>
                <a:gd name="T11" fmla="*/ 0 h 747"/>
                <a:gd name="T12" fmla="*/ 0 w 434"/>
                <a:gd name="T13" fmla="*/ 0 h 747"/>
                <a:gd name="T14" fmla="*/ 0 w 434"/>
                <a:gd name="T15" fmla="*/ 0 h 747"/>
                <a:gd name="T16" fmla="*/ 0 w 434"/>
                <a:gd name="T17" fmla="*/ 0 h 747"/>
                <a:gd name="T18" fmla="*/ 0 w 434"/>
                <a:gd name="T19" fmla="*/ 0 h 747"/>
                <a:gd name="T20" fmla="*/ 0 w 434"/>
                <a:gd name="T21" fmla="*/ 0 h 747"/>
                <a:gd name="T22" fmla="*/ 0 w 434"/>
                <a:gd name="T23" fmla="*/ 0 h 747"/>
                <a:gd name="T24" fmla="*/ 0 w 434"/>
                <a:gd name="T25" fmla="*/ 0 h 747"/>
                <a:gd name="T26" fmla="*/ 0 w 434"/>
                <a:gd name="T27" fmla="*/ 0 h 747"/>
                <a:gd name="T28" fmla="*/ 0 w 434"/>
                <a:gd name="T29" fmla="*/ 0 h 747"/>
                <a:gd name="T30" fmla="*/ 0 w 434"/>
                <a:gd name="T31" fmla="*/ 0 h 747"/>
                <a:gd name="T32" fmla="*/ 0 w 434"/>
                <a:gd name="T33" fmla="*/ 0 h 747"/>
                <a:gd name="T34" fmla="*/ 0 w 434"/>
                <a:gd name="T35" fmla="*/ 0 h 747"/>
                <a:gd name="T36" fmla="*/ 0 w 434"/>
                <a:gd name="T37" fmla="*/ 0 h 747"/>
                <a:gd name="T38" fmla="*/ 0 w 434"/>
                <a:gd name="T39" fmla="*/ 0 h 74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34"/>
                <a:gd name="T61" fmla="*/ 0 h 747"/>
                <a:gd name="T62" fmla="*/ 434 w 434"/>
                <a:gd name="T63" fmla="*/ 747 h 74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34" h="747">
                  <a:moveTo>
                    <a:pt x="61" y="747"/>
                  </a:moveTo>
                  <a:lnTo>
                    <a:pt x="124" y="747"/>
                  </a:lnTo>
                  <a:lnTo>
                    <a:pt x="310" y="622"/>
                  </a:lnTo>
                  <a:lnTo>
                    <a:pt x="248" y="561"/>
                  </a:lnTo>
                  <a:lnTo>
                    <a:pt x="310" y="498"/>
                  </a:lnTo>
                  <a:lnTo>
                    <a:pt x="373" y="498"/>
                  </a:lnTo>
                  <a:lnTo>
                    <a:pt x="373" y="436"/>
                  </a:lnTo>
                  <a:lnTo>
                    <a:pt x="373" y="249"/>
                  </a:lnTo>
                  <a:lnTo>
                    <a:pt x="434" y="187"/>
                  </a:lnTo>
                  <a:lnTo>
                    <a:pt x="373" y="63"/>
                  </a:lnTo>
                  <a:lnTo>
                    <a:pt x="248" y="63"/>
                  </a:lnTo>
                  <a:lnTo>
                    <a:pt x="186" y="0"/>
                  </a:lnTo>
                  <a:lnTo>
                    <a:pt x="61" y="125"/>
                  </a:lnTo>
                  <a:lnTo>
                    <a:pt x="124" y="498"/>
                  </a:lnTo>
                  <a:lnTo>
                    <a:pt x="124" y="561"/>
                  </a:lnTo>
                  <a:lnTo>
                    <a:pt x="61" y="622"/>
                  </a:lnTo>
                  <a:lnTo>
                    <a:pt x="0" y="622"/>
                  </a:lnTo>
                  <a:lnTo>
                    <a:pt x="0" y="685"/>
                  </a:lnTo>
                  <a:lnTo>
                    <a:pt x="0" y="747"/>
                  </a:lnTo>
                  <a:lnTo>
                    <a:pt x="61" y="74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0" name="Freeform 26"/>
            <p:cNvSpPr>
              <a:spLocks noChangeAspect="1"/>
            </p:cNvSpPr>
            <p:nvPr/>
          </p:nvSpPr>
          <p:spPr bwMode="auto">
            <a:xfrm>
              <a:off x="1989" y="348"/>
              <a:ext cx="156" cy="239"/>
            </a:xfrm>
            <a:custGeom>
              <a:avLst/>
              <a:gdLst>
                <a:gd name="T0" fmla="*/ 0 w 932"/>
                <a:gd name="T1" fmla="*/ 0 h 1431"/>
                <a:gd name="T2" fmla="*/ 0 w 932"/>
                <a:gd name="T3" fmla="*/ 0 h 1431"/>
                <a:gd name="T4" fmla="*/ 0 w 932"/>
                <a:gd name="T5" fmla="*/ 0 h 1431"/>
                <a:gd name="T6" fmla="*/ 0 w 932"/>
                <a:gd name="T7" fmla="*/ 0 h 1431"/>
                <a:gd name="T8" fmla="*/ 0 w 932"/>
                <a:gd name="T9" fmla="*/ 0 h 1431"/>
                <a:gd name="T10" fmla="*/ 0 w 932"/>
                <a:gd name="T11" fmla="*/ 0 h 1431"/>
                <a:gd name="T12" fmla="*/ 0 w 932"/>
                <a:gd name="T13" fmla="*/ 0 h 1431"/>
                <a:gd name="T14" fmla="*/ 0 w 932"/>
                <a:gd name="T15" fmla="*/ 0 h 1431"/>
                <a:gd name="T16" fmla="*/ 0 w 932"/>
                <a:gd name="T17" fmla="*/ 0 h 1431"/>
                <a:gd name="T18" fmla="*/ 0 w 932"/>
                <a:gd name="T19" fmla="*/ 0 h 1431"/>
                <a:gd name="T20" fmla="*/ 0 w 932"/>
                <a:gd name="T21" fmla="*/ 0 h 1431"/>
                <a:gd name="T22" fmla="*/ 0 w 932"/>
                <a:gd name="T23" fmla="*/ 0 h 1431"/>
                <a:gd name="T24" fmla="*/ 0 w 932"/>
                <a:gd name="T25" fmla="*/ 0 h 1431"/>
                <a:gd name="T26" fmla="*/ 0 w 932"/>
                <a:gd name="T27" fmla="*/ 0 h 1431"/>
                <a:gd name="T28" fmla="*/ 0 w 932"/>
                <a:gd name="T29" fmla="*/ 0 h 1431"/>
                <a:gd name="T30" fmla="*/ 0 w 932"/>
                <a:gd name="T31" fmla="*/ 0 h 1431"/>
                <a:gd name="T32" fmla="*/ 0 w 932"/>
                <a:gd name="T33" fmla="*/ 0 h 1431"/>
                <a:gd name="T34" fmla="*/ 0 w 932"/>
                <a:gd name="T35" fmla="*/ 0 h 1431"/>
                <a:gd name="T36" fmla="*/ 0 w 932"/>
                <a:gd name="T37" fmla="*/ 0 h 1431"/>
                <a:gd name="T38" fmla="*/ 0 w 932"/>
                <a:gd name="T39" fmla="*/ 0 h 1431"/>
                <a:gd name="T40" fmla="*/ 0 w 932"/>
                <a:gd name="T41" fmla="*/ 0 h 1431"/>
                <a:gd name="T42" fmla="*/ 0 w 932"/>
                <a:gd name="T43" fmla="*/ 0 h 1431"/>
                <a:gd name="T44" fmla="*/ 0 w 932"/>
                <a:gd name="T45" fmla="*/ 0 h 1431"/>
                <a:gd name="T46" fmla="*/ 0 w 932"/>
                <a:gd name="T47" fmla="*/ 0 h 1431"/>
                <a:gd name="T48" fmla="*/ 0 w 932"/>
                <a:gd name="T49" fmla="*/ 0 h 1431"/>
                <a:gd name="T50" fmla="*/ 0 w 932"/>
                <a:gd name="T51" fmla="*/ 0 h 1431"/>
                <a:gd name="T52" fmla="*/ 0 w 932"/>
                <a:gd name="T53" fmla="*/ 0 h 1431"/>
                <a:gd name="T54" fmla="*/ 0 w 932"/>
                <a:gd name="T55" fmla="*/ 0 h 1431"/>
                <a:gd name="T56" fmla="*/ 0 w 932"/>
                <a:gd name="T57" fmla="*/ 0 h 1431"/>
                <a:gd name="T58" fmla="*/ 0 w 932"/>
                <a:gd name="T59" fmla="*/ 0 h 1431"/>
                <a:gd name="T60" fmla="*/ 0 w 932"/>
                <a:gd name="T61" fmla="*/ 0 h 1431"/>
                <a:gd name="T62" fmla="*/ 0 w 932"/>
                <a:gd name="T63" fmla="*/ 0 h 1431"/>
                <a:gd name="T64" fmla="*/ 0 w 932"/>
                <a:gd name="T65" fmla="*/ 0 h 1431"/>
                <a:gd name="T66" fmla="*/ 0 w 932"/>
                <a:gd name="T67" fmla="*/ 0 h 1431"/>
                <a:gd name="T68" fmla="*/ 0 w 932"/>
                <a:gd name="T69" fmla="*/ 0 h 1431"/>
                <a:gd name="T70" fmla="*/ 0 w 932"/>
                <a:gd name="T71" fmla="*/ 0 h 143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32"/>
                <a:gd name="T109" fmla="*/ 0 h 1431"/>
                <a:gd name="T110" fmla="*/ 932 w 932"/>
                <a:gd name="T111" fmla="*/ 1431 h 143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32" h="1431">
                  <a:moveTo>
                    <a:pt x="124" y="1431"/>
                  </a:moveTo>
                  <a:lnTo>
                    <a:pt x="249" y="1431"/>
                  </a:lnTo>
                  <a:lnTo>
                    <a:pt x="498" y="1183"/>
                  </a:lnTo>
                  <a:lnTo>
                    <a:pt x="559" y="1244"/>
                  </a:lnTo>
                  <a:lnTo>
                    <a:pt x="622" y="1244"/>
                  </a:lnTo>
                  <a:lnTo>
                    <a:pt x="622" y="1183"/>
                  </a:lnTo>
                  <a:lnTo>
                    <a:pt x="622" y="1120"/>
                  </a:lnTo>
                  <a:lnTo>
                    <a:pt x="746" y="995"/>
                  </a:lnTo>
                  <a:lnTo>
                    <a:pt x="746" y="934"/>
                  </a:lnTo>
                  <a:lnTo>
                    <a:pt x="622" y="809"/>
                  </a:lnTo>
                  <a:lnTo>
                    <a:pt x="683" y="685"/>
                  </a:lnTo>
                  <a:lnTo>
                    <a:pt x="622" y="561"/>
                  </a:lnTo>
                  <a:lnTo>
                    <a:pt x="622" y="498"/>
                  </a:lnTo>
                  <a:lnTo>
                    <a:pt x="746" y="249"/>
                  </a:lnTo>
                  <a:lnTo>
                    <a:pt x="871" y="312"/>
                  </a:lnTo>
                  <a:lnTo>
                    <a:pt x="932" y="249"/>
                  </a:lnTo>
                  <a:lnTo>
                    <a:pt x="932" y="125"/>
                  </a:lnTo>
                  <a:lnTo>
                    <a:pt x="932" y="63"/>
                  </a:lnTo>
                  <a:lnTo>
                    <a:pt x="871" y="63"/>
                  </a:lnTo>
                  <a:lnTo>
                    <a:pt x="746" y="63"/>
                  </a:lnTo>
                  <a:lnTo>
                    <a:pt x="683" y="0"/>
                  </a:lnTo>
                  <a:lnTo>
                    <a:pt x="310" y="312"/>
                  </a:lnTo>
                  <a:lnTo>
                    <a:pt x="310" y="436"/>
                  </a:lnTo>
                  <a:lnTo>
                    <a:pt x="186" y="561"/>
                  </a:lnTo>
                  <a:lnTo>
                    <a:pt x="186" y="622"/>
                  </a:lnTo>
                  <a:lnTo>
                    <a:pt x="186" y="685"/>
                  </a:lnTo>
                  <a:lnTo>
                    <a:pt x="186" y="747"/>
                  </a:lnTo>
                  <a:lnTo>
                    <a:pt x="249" y="809"/>
                  </a:lnTo>
                  <a:lnTo>
                    <a:pt x="249" y="995"/>
                  </a:lnTo>
                  <a:lnTo>
                    <a:pt x="186" y="1058"/>
                  </a:lnTo>
                  <a:lnTo>
                    <a:pt x="124" y="995"/>
                  </a:lnTo>
                  <a:lnTo>
                    <a:pt x="62" y="995"/>
                  </a:lnTo>
                  <a:lnTo>
                    <a:pt x="0" y="1058"/>
                  </a:lnTo>
                  <a:lnTo>
                    <a:pt x="62" y="1369"/>
                  </a:lnTo>
                  <a:lnTo>
                    <a:pt x="62" y="1431"/>
                  </a:lnTo>
                  <a:lnTo>
                    <a:pt x="124" y="1431"/>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1" name="Freeform 27"/>
            <p:cNvSpPr>
              <a:spLocks noChangeAspect="1"/>
            </p:cNvSpPr>
            <p:nvPr/>
          </p:nvSpPr>
          <p:spPr bwMode="auto">
            <a:xfrm>
              <a:off x="2093" y="390"/>
              <a:ext cx="83" cy="197"/>
            </a:xfrm>
            <a:custGeom>
              <a:avLst/>
              <a:gdLst>
                <a:gd name="T0" fmla="*/ 0 w 496"/>
                <a:gd name="T1" fmla="*/ 0 h 1182"/>
                <a:gd name="T2" fmla="*/ 0 w 496"/>
                <a:gd name="T3" fmla="*/ 0 h 1182"/>
                <a:gd name="T4" fmla="*/ 0 w 496"/>
                <a:gd name="T5" fmla="*/ 0 h 1182"/>
                <a:gd name="T6" fmla="*/ 0 w 496"/>
                <a:gd name="T7" fmla="*/ 0 h 1182"/>
                <a:gd name="T8" fmla="*/ 0 w 496"/>
                <a:gd name="T9" fmla="*/ 0 h 1182"/>
                <a:gd name="T10" fmla="*/ 0 w 496"/>
                <a:gd name="T11" fmla="*/ 0 h 1182"/>
                <a:gd name="T12" fmla="*/ 0 w 496"/>
                <a:gd name="T13" fmla="*/ 0 h 1182"/>
                <a:gd name="T14" fmla="*/ 0 w 496"/>
                <a:gd name="T15" fmla="*/ 0 h 1182"/>
                <a:gd name="T16" fmla="*/ 0 w 496"/>
                <a:gd name="T17" fmla="*/ 0 h 1182"/>
                <a:gd name="T18" fmla="*/ 0 w 496"/>
                <a:gd name="T19" fmla="*/ 0 h 1182"/>
                <a:gd name="T20" fmla="*/ 0 w 496"/>
                <a:gd name="T21" fmla="*/ 0 h 1182"/>
                <a:gd name="T22" fmla="*/ 0 w 496"/>
                <a:gd name="T23" fmla="*/ 0 h 1182"/>
                <a:gd name="T24" fmla="*/ 0 w 496"/>
                <a:gd name="T25" fmla="*/ 0 h 1182"/>
                <a:gd name="T26" fmla="*/ 0 w 496"/>
                <a:gd name="T27" fmla="*/ 0 h 1182"/>
                <a:gd name="T28" fmla="*/ 0 w 496"/>
                <a:gd name="T29" fmla="*/ 0 h 1182"/>
                <a:gd name="T30" fmla="*/ 0 w 496"/>
                <a:gd name="T31" fmla="*/ 0 h 1182"/>
                <a:gd name="T32" fmla="*/ 0 w 496"/>
                <a:gd name="T33" fmla="*/ 0 h 1182"/>
                <a:gd name="T34" fmla="*/ 0 w 496"/>
                <a:gd name="T35" fmla="*/ 0 h 1182"/>
                <a:gd name="T36" fmla="*/ 0 w 496"/>
                <a:gd name="T37" fmla="*/ 0 h 1182"/>
                <a:gd name="T38" fmla="*/ 0 w 496"/>
                <a:gd name="T39" fmla="*/ 0 h 1182"/>
                <a:gd name="T40" fmla="*/ 0 w 496"/>
                <a:gd name="T41" fmla="*/ 0 h 1182"/>
                <a:gd name="T42" fmla="*/ 0 w 496"/>
                <a:gd name="T43" fmla="*/ 0 h 1182"/>
                <a:gd name="T44" fmla="*/ 0 w 496"/>
                <a:gd name="T45" fmla="*/ 0 h 1182"/>
                <a:gd name="T46" fmla="*/ 0 w 496"/>
                <a:gd name="T47" fmla="*/ 0 h 1182"/>
                <a:gd name="T48" fmla="*/ 0 w 496"/>
                <a:gd name="T49" fmla="*/ 0 h 118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96"/>
                <a:gd name="T76" fmla="*/ 0 h 1182"/>
                <a:gd name="T77" fmla="*/ 496 w 496"/>
                <a:gd name="T78" fmla="*/ 1182 h 118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96" h="1182">
                  <a:moveTo>
                    <a:pt x="373" y="1182"/>
                  </a:moveTo>
                  <a:lnTo>
                    <a:pt x="373" y="1120"/>
                  </a:lnTo>
                  <a:lnTo>
                    <a:pt x="373" y="1058"/>
                  </a:lnTo>
                  <a:lnTo>
                    <a:pt x="310" y="995"/>
                  </a:lnTo>
                  <a:lnTo>
                    <a:pt x="435" y="871"/>
                  </a:lnTo>
                  <a:lnTo>
                    <a:pt x="373" y="809"/>
                  </a:lnTo>
                  <a:lnTo>
                    <a:pt x="435" y="685"/>
                  </a:lnTo>
                  <a:lnTo>
                    <a:pt x="435" y="560"/>
                  </a:lnTo>
                  <a:lnTo>
                    <a:pt x="496" y="498"/>
                  </a:lnTo>
                  <a:lnTo>
                    <a:pt x="435" y="373"/>
                  </a:lnTo>
                  <a:lnTo>
                    <a:pt x="435" y="312"/>
                  </a:lnTo>
                  <a:lnTo>
                    <a:pt x="435" y="249"/>
                  </a:lnTo>
                  <a:lnTo>
                    <a:pt x="249" y="63"/>
                  </a:lnTo>
                  <a:lnTo>
                    <a:pt x="124" y="0"/>
                  </a:lnTo>
                  <a:lnTo>
                    <a:pt x="0" y="249"/>
                  </a:lnTo>
                  <a:lnTo>
                    <a:pt x="0" y="312"/>
                  </a:lnTo>
                  <a:lnTo>
                    <a:pt x="61" y="436"/>
                  </a:lnTo>
                  <a:lnTo>
                    <a:pt x="0" y="560"/>
                  </a:lnTo>
                  <a:lnTo>
                    <a:pt x="124" y="685"/>
                  </a:lnTo>
                  <a:lnTo>
                    <a:pt x="124" y="746"/>
                  </a:lnTo>
                  <a:lnTo>
                    <a:pt x="0" y="871"/>
                  </a:lnTo>
                  <a:lnTo>
                    <a:pt x="0" y="934"/>
                  </a:lnTo>
                  <a:lnTo>
                    <a:pt x="0" y="995"/>
                  </a:lnTo>
                  <a:lnTo>
                    <a:pt x="310" y="1182"/>
                  </a:lnTo>
                  <a:lnTo>
                    <a:pt x="373" y="1182"/>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2" name="Freeform 28"/>
            <p:cNvSpPr>
              <a:spLocks noChangeAspect="1"/>
            </p:cNvSpPr>
            <p:nvPr/>
          </p:nvSpPr>
          <p:spPr bwMode="auto">
            <a:xfrm>
              <a:off x="1886" y="400"/>
              <a:ext cx="113" cy="228"/>
            </a:xfrm>
            <a:custGeom>
              <a:avLst/>
              <a:gdLst>
                <a:gd name="T0" fmla="*/ 0 w 684"/>
                <a:gd name="T1" fmla="*/ 0 h 1368"/>
                <a:gd name="T2" fmla="*/ 0 w 684"/>
                <a:gd name="T3" fmla="*/ 0 h 1368"/>
                <a:gd name="T4" fmla="*/ 0 w 684"/>
                <a:gd name="T5" fmla="*/ 0 h 1368"/>
                <a:gd name="T6" fmla="*/ 0 w 684"/>
                <a:gd name="T7" fmla="*/ 0 h 1368"/>
                <a:gd name="T8" fmla="*/ 0 w 684"/>
                <a:gd name="T9" fmla="*/ 0 h 1368"/>
                <a:gd name="T10" fmla="*/ 0 w 684"/>
                <a:gd name="T11" fmla="*/ 0 h 1368"/>
                <a:gd name="T12" fmla="*/ 0 w 684"/>
                <a:gd name="T13" fmla="*/ 0 h 1368"/>
                <a:gd name="T14" fmla="*/ 0 w 684"/>
                <a:gd name="T15" fmla="*/ 0 h 1368"/>
                <a:gd name="T16" fmla="*/ 0 w 684"/>
                <a:gd name="T17" fmla="*/ 0 h 1368"/>
                <a:gd name="T18" fmla="*/ 0 w 684"/>
                <a:gd name="T19" fmla="*/ 0 h 1368"/>
                <a:gd name="T20" fmla="*/ 0 w 684"/>
                <a:gd name="T21" fmla="*/ 0 h 1368"/>
                <a:gd name="T22" fmla="*/ 0 w 684"/>
                <a:gd name="T23" fmla="*/ 0 h 1368"/>
                <a:gd name="T24" fmla="*/ 0 w 684"/>
                <a:gd name="T25" fmla="*/ 0 h 1368"/>
                <a:gd name="T26" fmla="*/ 0 w 684"/>
                <a:gd name="T27" fmla="*/ 0 h 1368"/>
                <a:gd name="T28" fmla="*/ 0 w 684"/>
                <a:gd name="T29" fmla="*/ 0 h 1368"/>
                <a:gd name="T30" fmla="*/ 0 w 684"/>
                <a:gd name="T31" fmla="*/ 0 h 1368"/>
                <a:gd name="T32" fmla="*/ 0 w 684"/>
                <a:gd name="T33" fmla="*/ 0 h 1368"/>
                <a:gd name="T34" fmla="*/ 0 w 684"/>
                <a:gd name="T35" fmla="*/ 0 h 1368"/>
                <a:gd name="T36" fmla="*/ 0 w 684"/>
                <a:gd name="T37" fmla="*/ 0 h 1368"/>
                <a:gd name="T38" fmla="*/ 0 w 684"/>
                <a:gd name="T39" fmla="*/ 0 h 1368"/>
                <a:gd name="T40" fmla="*/ 0 w 684"/>
                <a:gd name="T41" fmla="*/ 0 h 1368"/>
                <a:gd name="T42" fmla="*/ 0 w 684"/>
                <a:gd name="T43" fmla="*/ 0 h 1368"/>
                <a:gd name="T44" fmla="*/ 0 w 684"/>
                <a:gd name="T45" fmla="*/ 0 h 1368"/>
                <a:gd name="T46" fmla="*/ 0 w 684"/>
                <a:gd name="T47" fmla="*/ 0 h 1368"/>
                <a:gd name="T48" fmla="*/ 0 w 684"/>
                <a:gd name="T49" fmla="*/ 0 h 1368"/>
                <a:gd name="T50" fmla="*/ 0 w 684"/>
                <a:gd name="T51" fmla="*/ 0 h 1368"/>
                <a:gd name="T52" fmla="*/ 0 w 684"/>
                <a:gd name="T53" fmla="*/ 0 h 1368"/>
                <a:gd name="T54" fmla="*/ 0 w 684"/>
                <a:gd name="T55" fmla="*/ 0 h 13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84"/>
                <a:gd name="T85" fmla="*/ 0 h 1368"/>
                <a:gd name="T86" fmla="*/ 684 w 684"/>
                <a:gd name="T87" fmla="*/ 1368 h 13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84" h="1368">
                  <a:moveTo>
                    <a:pt x="311" y="1368"/>
                  </a:moveTo>
                  <a:lnTo>
                    <a:pt x="373" y="1305"/>
                  </a:lnTo>
                  <a:lnTo>
                    <a:pt x="559" y="1305"/>
                  </a:lnTo>
                  <a:lnTo>
                    <a:pt x="684" y="1181"/>
                  </a:lnTo>
                  <a:lnTo>
                    <a:pt x="684" y="1119"/>
                  </a:lnTo>
                  <a:lnTo>
                    <a:pt x="684" y="1057"/>
                  </a:lnTo>
                  <a:lnTo>
                    <a:pt x="622" y="746"/>
                  </a:lnTo>
                  <a:lnTo>
                    <a:pt x="684" y="683"/>
                  </a:lnTo>
                  <a:lnTo>
                    <a:pt x="684" y="622"/>
                  </a:lnTo>
                  <a:lnTo>
                    <a:pt x="622" y="559"/>
                  </a:lnTo>
                  <a:lnTo>
                    <a:pt x="622" y="435"/>
                  </a:lnTo>
                  <a:lnTo>
                    <a:pt x="498" y="373"/>
                  </a:lnTo>
                  <a:lnTo>
                    <a:pt x="435" y="62"/>
                  </a:lnTo>
                  <a:lnTo>
                    <a:pt x="373" y="62"/>
                  </a:lnTo>
                  <a:lnTo>
                    <a:pt x="311" y="0"/>
                  </a:lnTo>
                  <a:lnTo>
                    <a:pt x="249" y="62"/>
                  </a:lnTo>
                  <a:lnTo>
                    <a:pt x="311" y="186"/>
                  </a:lnTo>
                  <a:lnTo>
                    <a:pt x="249" y="249"/>
                  </a:lnTo>
                  <a:lnTo>
                    <a:pt x="249" y="310"/>
                  </a:lnTo>
                  <a:lnTo>
                    <a:pt x="125" y="435"/>
                  </a:lnTo>
                  <a:lnTo>
                    <a:pt x="0" y="497"/>
                  </a:lnTo>
                  <a:lnTo>
                    <a:pt x="0" y="622"/>
                  </a:lnTo>
                  <a:lnTo>
                    <a:pt x="0" y="683"/>
                  </a:lnTo>
                  <a:lnTo>
                    <a:pt x="0" y="746"/>
                  </a:lnTo>
                  <a:lnTo>
                    <a:pt x="0" y="808"/>
                  </a:lnTo>
                  <a:lnTo>
                    <a:pt x="186" y="995"/>
                  </a:lnTo>
                  <a:lnTo>
                    <a:pt x="249" y="1305"/>
                  </a:lnTo>
                  <a:lnTo>
                    <a:pt x="311" y="1368"/>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3" name="Freeform 29"/>
            <p:cNvSpPr>
              <a:spLocks noChangeAspect="1"/>
            </p:cNvSpPr>
            <p:nvPr/>
          </p:nvSpPr>
          <p:spPr bwMode="auto">
            <a:xfrm>
              <a:off x="1999" y="545"/>
              <a:ext cx="146" cy="94"/>
            </a:xfrm>
            <a:custGeom>
              <a:avLst/>
              <a:gdLst>
                <a:gd name="T0" fmla="*/ 0 w 870"/>
                <a:gd name="T1" fmla="*/ 0 h 560"/>
                <a:gd name="T2" fmla="*/ 0 w 870"/>
                <a:gd name="T3" fmla="*/ 0 h 560"/>
                <a:gd name="T4" fmla="*/ 0 w 870"/>
                <a:gd name="T5" fmla="*/ 0 h 560"/>
                <a:gd name="T6" fmla="*/ 0 w 870"/>
                <a:gd name="T7" fmla="*/ 0 h 560"/>
                <a:gd name="T8" fmla="*/ 0 w 870"/>
                <a:gd name="T9" fmla="*/ 0 h 560"/>
                <a:gd name="T10" fmla="*/ 0 w 870"/>
                <a:gd name="T11" fmla="*/ 0 h 560"/>
                <a:gd name="T12" fmla="*/ 0 w 870"/>
                <a:gd name="T13" fmla="*/ 0 h 560"/>
                <a:gd name="T14" fmla="*/ 0 w 870"/>
                <a:gd name="T15" fmla="*/ 0 h 560"/>
                <a:gd name="T16" fmla="*/ 0 w 870"/>
                <a:gd name="T17" fmla="*/ 0 h 560"/>
                <a:gd name="T18" fmla="*/ 0 w 870"/>
                <a:gd name="T19" fmla="*/ 0 h 560"/>
                <a:gd name="T20" fmla="*/ 0 w 870"/>
                <a:gd name="T21" fmla="*/ 0 h 560"/>
                <a:gd name="T22" fmla="*/ 0 w 870"/>
                <a:gd name="T23" fmla="*/ 0 h 5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70"/>
                <a:gd name="T37" fmla="*/ 0 h 560"/>
                <a:gd name="T38" fmla="*/ 870 w 870"/>
                <a:gd name="T39" fmla="*/ 560 h 56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70" h="560">
                  <a:moveTo>
                    <a:pt x="0" y="310"/>
                  </a:moveTo>
                  <a:lnTo>
                    <a:pt x="248" y="497"/>
                  </a:lnTo>
                  <a:lnTo>
                    <a:pt x="373" y="497"/>
                  </a:lnTo>
                  <a:lnTo>
                    <a:pt x="436" y="560"/>
                  </a:lnTo>
                  <a:lnTo>
                    <a:pt x="870" y="248"/>
                  </a:lnTo>
                  <a:lnTo>
                    <a:pt x="560" y="61"/>
                  </a:lnTo>
                  <a:lnTo>
                    <a:pt x="497" y="61"/>
                  </a:lnTo>
                  <a:lnTo>
                    <a:pt x="436" y="0"/>
                  </a:lnTo>
                  <a:lnTo>
                    <a:pt x="187" y="248"/>
                  </a:lnTo>
                  <a:lnTo>
                    <a:pt x="62" y="248"/>
                  </a:lnTo>
                  <a:lnTo>
                    <a:pt x="0" y="248"/>
                  </a:lnTo>
                  <a:lnTo>
                    <a:pt x="0" y="310"/>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4" name="Freeform 30"/>
            <p:cNvSpPr>
              <a:spLocks noChangeAspect="1"/>
            </p:cNvSpPr>
            <p:nvPr/>
          </p:nvSpPr>
          <p:spPr bwMode="auto">
            <a:xfrm>
              <a:off x="2839" y="410"/>
              <a:ext cx="269" cy="229"/>
            </a:xfrm>
            <a:custGeom>
              <a:avLst/>
              <a:gdLst>
                <a:gd name="T0" fmla="*/ 0 w 1616"/>
                <a:gd name="T1" fmla="*/ 0 h 1369"/>
                <a:gd name="T2" fmla="*/ 0 w 1616"/>
                <a:gd name="T3" fmla="*/ 0 h 1369"/>
                <a:gd name="T4" fmla="*/ 0 w 1616"/>
                <a:gd name="T5" fmla="*/ 0 h 1369"/>
                <a:gd name="T6" fmla="*/ 0 w 1616"/>
                <a:gd name="T7" fmla="*/ 0 h 1369"/>
                <a:gd name="T8" fmla="*/ 0 w 1616"/>
                <a:gd name="T9" fmla="*/ 0 h 1369"/>
                <a:gd name="T10" fmla="*/ 0 w 1616"/>
                <a:gd name="T11" fmla="*/ 0 h 1369"/>
                <a:gd name="T12" fmla="*/ 0 w 1616"/>
                <a:gd name="T13" fmla="*/ 0 h 1369"/>
                <a:gd name="T14" fmla="*/ 0 w 1616"/>
                <a:gd name="T15" fmla="*/ 0 h 1369"/>
                <a:gd name="T16" fmla="*/ 0 w 1616"/>
                <a:gd name="T17" fmla="*/ 0 h 1369"/>
                <a:gd name="T18" fmla="*/ 0 w 1616"/>
                <a:gd name="T19" fmla="*/ 0 h 1369"/>
                <a:gd name="T20" fmla="*/ 0 w 1616"/>
                <a:gd name="T21" fmla="*/ 0 h 1369"/>
                <a:gd name="T22" fmla="*/ 0 w 1616"/>
                <a:gd name="T23" fmla="*/ 0 h 1369"/>
                <a:gd name="T24" fmla="*/ 0 w 1616"/>
                <a:gd name="T25" fmla="*/ 0 h 1369"/>
                <a:gd name="T26" fmla="*/ 0 w 1616"/>
                <a:gd name="T27" fmla="*/ 0 h 1369"/>
                <a:gd name="T28" fmla="*/ 0 w 1616"/>
                <a:gd name="T29" fmla="*/ 0 h 1369"/>
                <a:gd name="T30" fmla="*/ 0 w 1616"/>
                <a:gd name="T31" fmla="*/ 0 h 1369"/>
                <a:gd name="T32" fmla="*/ 0 w 1616"/>
                <a:gd name="T33" fmla="*/ 0 h 1369"/>
                <a:gd name="T34" fmla="*/ 0 w 1616"/>
                <a:gd name="T35" fmla="*/ 0 h 1369"/>
                <a:gd name="T36" fmla="*/ 0 w 1616"/>
                <a:gd name="T37" fmla="*/ 0 h 1369"/>
                <a:gd name="T38" fmla="*/ 0 w 1616"/>
                <a:gd name="T39" fmla="*/ 0 h 1369"/>
                <a:gd name="T40" fmla="*/ 0 w 1616"/>
                <a:gd name="T41" fmla="*/ 0 h 1369"/>
                <a:gd name="T42" fmla="*/ 0 w 1616"/>
                <a:gd name="T43" fmla="*/ 0 h 1369"/>
                <a:gd name="T44" fmla="*/ 0 w 1616"/>
                <a:gd name="T45" fmla="*/ 0 h 1369"/>
                <a:gd name="T46" fmla="*/ 0 w 1616"/>
                <a:gd name="T47" fmla="*/ 0 h 1369"/>
                <a:gd name="T48" fmla="*/ 0 w 1616"/>
                <a:gd name="T49" fmla="*/ 0 h 1369"/>
                <a:gd name="T50" fmla="*/ 0 w 1616"/>
                <a:gd name="T51" fmla="*/ 0 h 1369"/>
                <a:gd name="T52" fmla="*/ 0 w 1616"/>
                <a:gd name="T53" fmla="*/ 0 h 1369"/>
                <a:gd name="T54" fmla="*/ 0 w 1616"/>
                <a:gd name="T55" fmla="*/ 0 h 1369"/>
                <a:gd name="T56" fmla="*/ 0 w 1616"/>
                <a:gd name="T57" fmla="*/ 0 h 1369"/>
                <a:gd name="T58" fmla="*/ 0 w 1616"/>
                <a:gd name="T59" fmla="*/ 0 h 1369"/>
                <a:gd name="T60" fmla="*/ 0 w 1616"/>
                <a:gd name="T61" fmla="*/ 0 h 1369"/>
                <a:gd name="T62" fmla="*/ 0 w 1616"/>
                <a:gd name="T63" fmla="*/ 0 h 1369"/>
                <a:gd name="T64" fmla="*/ 0 w 1616"/>
                <a:gd name="T65" fmla="*/ 0 h 1369"/>
                <a:gd name="T66" fmla="*/ 0 w 1616"/>
                <a:gd name="T67" fmla="*/ 0 h 1369"/>
                <a:gd name="T68" fmla="*/ 0 w 1616"/>
                <a:gd name="T69" fmla="*/ 0 h 1369"/>
                <a:gd name="T70" fmla="*/ 0 w 1616"/>
                <a:gd name="T71" fmla="*/ 0 h 1369"/>
                <a:gd name="T72" fmla="*/ 0 w 1616"/>
                <a:gd name="T73" fmla="*/ 0 h 1369"/>
                <a:gd name="T74" fmla="*/ 0 w 1616"/>
                <a:gd name="T75" fmla="*/ 0 h 1369"/>
                <a:gd name="T76" fmla="*/ 0 w 1616"/>
                <a:gd name="T77" fmla="*/ 0 h 1369"/>
                <a:gd name="T78" fmla="*/ 0 w 1616"/>
                <a:gd name="T79" fmla="*/ 0 h 1369"/>
                <a:gd name="T80" fmla="*/ 0 w 1616"/>
                <a:gd name="T81" fmla="*/ 0 h 1369"/>
                <a:gd name="T82" fmla="*/ 0 w 1616"/>
                <a:gd name="T83" fmla="*/ 0 h 1369"/>
                <a:gd name="T84" fmla="*/ 0 w 1616"/>
                <a:gd name="T85" fmla="*/ 0 h 13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16"/>
                <a:gd name="T130" fmla="*/ 0 h 1369"/>
                <a:gd name="T131" fmla="*/ 1616 w 1616"/>
                <a:gd name="T132" fmla="*/ 1369 h 136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16" h="1369">
                  <a:moveTo>
                    <a:pt x="621" y="1182"/>
                  </a:moveTo>
                  <a:lnTo>
                    <a:pt x="746" y="1306"/>
                  </a:lnTo>
                  <a:lnTo>
                    <a:pt x="807" y="1306"/>
                  </a:lnTo>
                  <a:lnTo>
                    <a:pt x="870" y="1369"/>
                  </a:lnTo>
                  <a:lnTo>
                    <a:pt x="994" y="1243"/>
                  </a:lnTo>
                  <a:lnTo>
                    <a:pt x="1119" y="1243"/>
                  </a:lnTo>
                  <a:lnTo>
                    <a:pt x="1180" y="1243"/>
                  </a:lnTo>
                  <a:lnTo>
                    <a:pt x="1180" y="1182"/>
                  </a:lnTo>
                  <a:lnTo>
                    <a:pt x="1180" y="1119"/>
                  </a:lnTo>
                  <a:lnTo>
                    <a:pt x="1180" y="1057"/>
                  </a:lnTo>
                  <a:lnTo>
                    <a:pt x="1243" y="1057"/>
                  </a:lnTo>
                  <a:lnTo>
                    <a:pt x="1305" y="1057"/>
                  </a:lnTo>
                  <a:lnTo>
                    <a:pt x="1616" y="870"/>
                  </a:lnTo>
                  <a:lnTo>
                    <a:pt x="1616" y="746"/>
                  </a:lnTo>
                  <a:lnTo>
                    <a:pt x="1492" y="684"/>
                  </a:lnTo>
                  <a:lnTo>
                    <a:pt x="1180" y="248"/>
                  </a:lnTo>
                  <a:lnTo>
                    <a:pt x="1119" y="124"/>
                  </a:lnTo>
                  <a:lnTo>
                    <a:pt x="1119" y="62"/>
                  </a:lnTo>
                  <a:lnTo>
                    <a:pt x="1056" y="62"/>
                  </a:lnTo>
                  <a:lnTo>
                    <a:pt x="994" y="0"/>
                  </a:lnTo>
                  <a:lnTo>
                    <a:pt x="559" y="311"/>
                  </a:lnTo>
                  <a:lnTo>
                    <a:pt x="373" y="311"/>
                  </a:lnTo>
                  <a:lnTo>
                    <a:pt x="310" y="311"/>
                  </a:lnTo>
                  <a:lnTo>
                    <a:pt x="310" y="373"/>
                  </a:lnTo>
                  <a:lnTo>
                    <a:pt x="310" y="435"/>
                  </a:lnTo>
                  <a:lnTo>
                    <a:pt x="310" y="497"/>
                  </a:lnTo>
                  <a:lnTo>
                    <a:pt x="248" y="497"/>
                  </a:lnTo>
                  <a:lnTo>
                    <a:pt x="62" y="497"/>
                  </a:lnTo>
                  <a:lnTo>
                    <a:pt x="0" y="621"/>
                  </a:lnTo>
                  <a:lnTo>
                    <a:pt x="0" y="684"/>
                  </a:lnTo>
                  <a:lnTo>
                    <a:pt x="0" y="746"/>
                  </a:lnTo>
                  <a:lnTo>
                    <a:pt x="62" y="809"/>
                  </a:lnTo>
                  <a:lnTo>
                    <a:pt x="124" y="809"/>
                  </a:lnTo>
                  <a:lnTo>
                    <a:pt x="124" y="870"/>
                  </a:lnTo>
                  <a:lnTo>
                    <a:pt x="62" y="933"/>
                  </a:lnTo>
                  <a:lnTo>
                    <a:pt x="62" y="995"/>
                  </a:lnTo>
                  <a:lnTo>
                    <a:pt x="124" y="995"/>
                  </a:lnTo>
                  <a:lnTo>
                    <a:pt x="310" y="1182"/>
                  </a:lnTo>
                  <a:lnTo>
                    <a:pt x="373" y="1182"/>
                  </a:lnTo>
                  <a:lnTo>
                    <a:pt x="497" y="1057"/>
                  </a:lnTo>
                  <a:lnTo>
                    <a:pt x="559" y="1119"/>
                  </a:lnTo>
                  <a:lnTo>
                    <a:pt x="559" y="1182"/>
                  </a:lnTo>
                  <a:lnTo>
                    <a:pt x="621" y="1182"/>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5" name="Freeform 31"/>
            <p:cNvSpPr>
              <a:spLocks noChangeAspect="1"/>
            </p:cNvSpPr>
            <p:nvPr/>
          </p:nvSpPr>
          <p:spPr bwMode="auto">
            <a:xfrm>
              <a:off x="1367" y="452"/>
              <a:ext cx="332" cy="207"/>
            </a:xfrm>
            <a:custGeom>
              <a:avLst/>
              <a:gdLst>
                <a:gd name="T0" fmla="*/ 0 w 1990"/>
                <a:gd name="T1" fmla="*/ 0 h 1245"/>
                <a:gd name="T2" fmla="*/ 0 w 1990"/>
                <a:gd name="T3" fmla="*/ 0 h 1245"/>
                <a:gd name="T4" fmla="*/ 0 w 1990"/>
                <a:gd name="T5" fmla="*/ 0 h 1245"/>
                <a:gd name="T6" fmla="*/ 0 w 1990"/>
                <a:gd name="T7" fmla="*/ 0 h 1245"/>
                <a:gd name="T8" fmla="*/ 0 w 1990"/>
                <a:gd name="T9" fmla="*/ 0 h 1245"/>
                <a:gd name="T10" fmla="*/ 0 w 1990"/>
                <a:gd name="T11" fmla="*/ 0 h 1245"/>
                <a:gd name="T12" fmla="*/ 0 w 1990"/>
                <a:gd name="T13" fmla="*/ 0 h 1245"/>
                <a:gd name="T14" fmla="*/ 0 w 1990"/>
                <a:gd name="T15" fmla="*/ 0 h 1245"/>
                <a:gd name="T16" fmla="*/ 0 w 1990"/>
                <a:gd name="T17" fmla="*/ 0 h 1245"/>
                <a:gd name="T18" fmla="*/ 0 w 1990"/>
                <a:gd name="T19" fmla="*/ 0 h 1245"/>
                <a:gd name="T20" fmla="*/ 0 w 1990"/>
                <a:gd name="T21" fmla="*/ 0 h 1245"/>
                <a:gd name="T22" fmla="*/ 0 w 1990"/>
                <a:gd name="T23" fmla="*/ 0 h 1245"/>
                <a:gd name="T24" fmla="*/ 0 w 1990"/>
                <a:gd name="T25" fmla="*/ 0 h 1245"/>
                <a:gd name="T26" fmla="*/ 0 w 1990"/>
                <a:gd name="T27" fmla="*/ 0 h 1245"/>
                <a:gd name="T28" fmla="*/ 0 w 1990"/>
                <a:gd name="T29" fmla="*/ 0 h 1245"/>
                <a:gd name="T30" fmla="*/ 0 w 1990"/>
                <a:gd name="T31" fmla="*/ 0 h 1245"/>
                <a:gd name="T32" fmla="*/ 0 w 1990"/>
                <a:gd name="T33" fmla="*/ 0 h 1245"/>
                <a:gd name="T34" fmla="*/ 0 w 1990"/>
                <a:gd name="T35" fmla="*/ 0 h 1245"/>
                <a:gd name="T36" fmla="*/ 0 w 1990"/>
                <a:gd name="T37" fmla="*/ 0 h 1245"/>
                <a:gd name="T38" fmla="*/ 0 w 1990"/>
                <a:gd name="T39" fmla="*/ 0 h 1245"/>
                <a:gd name="T40" fmla="*/ 0 w 1990"/>
                <a:gd name="T41" fmla="*/ 0 h 1245"/>
                <a:gd name="T42" fmla="*/ 0 w 1990"/>
                <a:gd name="T43" fmla="*/ 0 h 1245"/>
                <a:gd name="T44" fmla="*/ 0 w 1990"/>
                <a:gd name="T45" fmla="*/ 0 h 1245"/>
                <a:gd name="T46" fmla="*/ 0 w 1990"/>
                <a:gd name="T47" fmla="*/ 0 h 1245"/>
                <a:gd name="T48" fmla="*/ 0 w 1990"/>
                <a:gd name="T49" fmla="*/ 0 h 1245"/>
                <a:gd name="T50" fmla="*/ 0 w 1990"/>
                <a:gd name="T51" fmla="*/ 0 h 1245"/>
                <a:gd name="T52" fmla="*/ 0 w 1990"/>
                <a:gd name="T53" fmla="*/ 0 h 1245"/>
                <a:gd name="T54" fmla="*/ 0 w 1990"/>
                <a:gd name="T55" fmla="*/ 0 h 1245"/>
                <a:gd name="T56" fmla="*/ 0 w 1990"/>
                <a:gd name="T57" fmla="*/ 0 h 1245"/>
                <a:gd name="T58" fmla="*/ 0 w 1990"/>
                <a:gd name="T59" fmla="*/ 0 h 1245"/>
                <a:gd name="T60" fmla="*/ 0 w 1990"/>
                <a:gd name="T61" fmla="*/ 0 h 1245"/>
                <a:gd name="T62" fmla="*/ 0 w 1990"/>
                <a:gd name="T63" fmla="*/ 0 h 1245"/>
                <a:gd name="T64" fmla="*/ 0 w 1990"/>
                <a:gd name="T65" fmla="*/ 0 h 1245"/>
                <a:gd name="T66" fmla="*/ 0 w 1990"/>
                <a:gd name="T67" fmla="*/ 0 h 1245"/>
                <a:gd name="T68" fmla="*/ 0 w 1990"/>
                <a:gd name="T69" fmla="*/ 0 h 1245"/>
                <a:gd name="T70" fmla="*/ 0 w 1990"/>
                <a:gd name="T71" fmla="*/ 0 h 124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90"/>
                <a:gd name="T109" fmla="*/ 0 h 1245"/>
                <a:gd name="T110" fmla="*/ 1990 w 1990"/>
                <a:gd name="T111" fmla="*/ 1245 h 124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90" h="1245">
                  <a:moveTo>
                    <a:pt x="498" y="1245"/>
                  </a:moveTo>
                  <a:lnTo>
                    <a:pt x="559" y="1182"/>
                  </a:lnTo>
                  <a:lnTo>
                    <a:pt x="747" y="1245"/>
                  </a:lnTo>
                  <a:lnTo>
                    <a:pt x="871" y="1121"/>
                  </a:lnTo>
                  <a:lnTo>
                    <a:pt x="995" y="1121"/>
                  </a:lnTo>
                  <a:lnTo>
                    <a:pt x="1306" y="934"/>
                  </a:lnTo>
                  <a:lnTo>
                    <a:pt x="1368" y="995"/>
                  </a:lnTo>
                  <a:lnTo>
                    <a:pt x="1679" y="1058"/>
                  </a:lnTo>
                  <a:lnTo>
                    <a:pt x="1803" y="995"/>
                  </a:lnTo>
                  <a:lnTo>
                    <a:pt x="1866" y="934"/>
                  </a:lnTo>
                  <a:lnTo>
                    <a:pt x="1927" y="934"/>
                  </a:lnTo>
                  <a:lnTo>
                    <a:pt x="1990" y="871"/>
                  </a:lnTo>
                  <a:lnTo>
                    <a:pt x="1990" y="685"/>
                  </a:lnTo>
                  <a:lnTo>
                    <a:pt x="1990" y="622"/>
                  </a:lnTo>
                  <a:lnTo>
                    <a:pt x="1866" y="498"/>
                  </a:lnTo>
                  <a:lnTo>
                    <a:pt x="1866" y="249"/>
                  </a:lnTo>
                  <a:lnTo>
                    <a:pt x="1927" y="187"/>
                  </a:lnTo>
                  <a:lnTo>
                    <a:pt x="1866" y="125"/>
                  </a:lnTo>
                  <a:lnTo>
                    <a:pt x="1803" y="125"/>
                  </a:lnTo>
                  <a:lnTo>
                    <a:pt x="1741" y="187"/>
                  </a:lnTo>
                  <a:lnTo>
                    <a:pt x="1493" y="0"/>
                  </a:lnTo>
                  <a:lnTo>
                    <a:pt x="559" y="312"/>
                  </a:lnTo>
                  <a:lnTo>
                    <a:pt x="436" y="187"/>
                  </a:lnTo>
                  <a:lnTo>
                    <a:pt x="373" y="187"/>
                  </a:lnTo>
                  <a:lnTo>
                    <a:pt x="188" y="373"/>
                  </a:lnTo>
                  <a:lnTo>
                    <a:pt x="63" y="373"/>
                  </a:lnTo>
                  <a:lnTo>
                    <a:pt x="0" y="373"/>
                  </a:lnTo>
                  <a:lnTo>
                    <a:pt x="0" y="436"/>
                  </a:lnTo>
                  <a:lnTo>
                    <a:pt x="0" y="685"/>
                  </a:lnTo>
                  <a:lnTo>
                    <a:pt x="188" y="809"/>
                  </a:lnTo>
                  <a:lnTo>
                    <a:pt x="249" y="809"/>
                  </a:lnTo>
                  <a:lnTo>
                    <a:pt x="312" y="809"/>
                  </a:lnTo>
                  <a:lnTo>
                    <a:pt x="312" y="871"/>
                  </a:lnTo>
                  <a:lnTo>
                    <a:pt x="312" y="1121"/>
                  </a:lnTo>
                  <a:lnTo>
                    <a:pt x="436" y="1245"/>
                  </a:lnTo>
                  <a:lnTo>
                    <a:pt x="498" y="1245"/>
                  </a:lnTo>
                  <a:close/>
                </a:path>
              </a:pathLst>
            </a:custGeom>
            <a:solidFill>
              <a:srgbClr val="80808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6" name="Freeform 32"/>
            <p:cNvSpPr>
              <a:spLocks noChangeAspect="1"/>
            </p:cNvSpPr>
            <p:nvPr/>
          </p:nvSpPr>
          <p:spPr bwMode="auto">
            <a:xfrm>
              <a:off x="2145" y="410"/>
              <a:ext cx="238" cy="270"/>
            </a:xfrm>
            <a:custGeom>
              <a:avLst/>
              <a:gdLst>
                <a:gd name="T0" fmla="*/ 0 w 1430"/>
                <a:gd name="T1" fmla="*/ 0 h 1618"/>
                <a:gd name="T2" fmla="*/ 0 w 1430"/>
                <a:gd name="T3" fmla="*/ 0 h 1618"/>
                <a:gd name="T4" fmla="*/ 0 w 1430"/>
                <a:gd name="T5" fmla="*/ 0 h 1618"/>
                <a:gd name="T6" fmla="*/ 0 w 1430"/>
                <a:gd name="T7" fmla="*/ 0 h 1618"/>
                <a:gd name="T8" fmla="*/ 0 w 1430"/>
                <a:gd name="T9" fmla="*/ 0 h 1618"/>
                <a:gd name="T10" fmla="*/ 0 w 1430"/>
                <a:gd name="T11" fmla="*/ 0 h 1618"/>
                <a:gd name="T12" fmla="*/ 0 w 1430"/>
                <a:gd name="T13" fmla="*/ 0 h 1618"/>
                <a:gd name="T14" fmla="*/ 0 w 1430"/>
                <a:gd name="T15" fmla="*/ 0 h 1618"/>
                <a:gd name="T16" fmla="*/ 0 w 1430"/>
                <a:gd name="T17" fmla="*/ 0 h 1618"/>
                <a:gd name="T18" fmla="*/ 0 w 1430"/>
                <a:gd name="T19" fmla="*/ 0 h 1618"/>
                <a:gd name="T20" fmla="*/ 0 w 1430"/>
                <a:gd name="T21" fmla="*/ 0 h 1618"/>
                <a:gd name="T22" fmla="*/ 0 w 1430"/>
                <a:gd name="T23" fmla="*/ 0 h 1618"/>
                <a:gd name="T24" fmla="*/ 0 w 1430"/>
                <a:gd name="T25" fmla="*/ 0 h 1618"/>
                <a:gd name="T26" fmla="*/ 0 w 1430"/>
                <a:gd name="T27" fmla="*/ 0 h 1618"/>
                <a:gd name="T28" fmla="*/ 0 w 1430"/>
                <a:gd name="T29" fmla="*/ 0 h 1618"/>
                <a:gd name="T30" fmla="*/ 0 w 1430"/>
                <a:gd name="T31" fmla="*/ 0 h 1618"/>
                <a:gd name="T32" fmla="*/ 0 w 1430"/>
                <a:gd name="T33" fmla="*/ 0 h 1618"/>
                <a:gd name="T34" fmla="*/ 0 w 1430"/>
                <a:gd name="T35" fmla="*/ 0 h 1618"/>
                <a:gd name="T36" fmla="*/ 0 w 1430"/>
                <a:gd name="T37" fmla="*/ 0 h 1618"/>
                <a:gd name="T38" fmla="*/ 0 w 1430"/>
                <a:gd name="T39" fmla="*/ 0 h 1618"/>
                <a:gd name="T40" fmla="*/ 0 w 1430"/>
                <a:gd name="T41" fmla="*/ 0 h 1618"/>
                <a:gd name="T42" fmla="*/ 0 w 1430"/>
                <a:gd name="T43" fmla="*/ 0 h 1618"/>
                <a:gd name="T44" fmla="*/ 0 w 1430"/>
                <a:gd name="T45" fmla="*/ 0 h 1618"/>
                <a:gd name="T46" fmla="*/ 0 w 1430"/>
                <a:gd name="T47" fmla="*/ 0 h 1618"/>
                <a:gd name="T48" fmla="*/ 0 w 1430"/>
                <a:gd name="T49" fmla="*/ 0 h 1618"/>
                <a:gd name="T50" fmla="*/ 0 w 1430"/>
                <a:gd name="T51" fmla="*/ 0 h 1618"/>
                <a:gd name="T52" fmla="*/ 0 w 1430"/>
                <a:gd name="T53" fmla="*/ 0 h 1618"/>
                <a:gd name="T54" fmla="*/ 0 w 1430"/>
                <a:gd name="T55" fmla="*/ 0 h 1618"/>
                <a:gd name="T56" fmla="*/ 0 w 1430"/>
                <a:gd name="T57" fmla="*/ 0 h 1618"/>
                <a:gd name="T58" fmla="*/ 0 w 1430"/>
                <a:gd name="T59" fmla="*/ 0 h 1618"/>
                <a:gd name="T60" fmla="*/ 0 w 1430"/>
                <a:gd name="T61" fmla="*/ 0 h 1618"/>
                <a:gd name="T62" fmla="*/ 0 w 1430"/>
                <a:gd name="T63" fmla="*/ 0 h 1618"/>
                <a:gd name="T64" fmla="*/ 0 w 1430"/>
                <a:gd name="T65" fmla="*/ 0 h 1618"/>
                <a:gd name="T66" fmla="*/ 0 w 1430"/>
                <a:gd name="T67" fmla="*/ 0 h 1618"/>
                <a:gd name="T68" fmla="*/ 0 w 1430"/>
                <a:gd name="T69" fmla="*/ 0 h 1618"/>
                <a:gd name="T70" fmla="*/ 0 w 1430"/>
                <a:gd name="T71" fmla="*/ 0 h 1618"/>
                <a:gd name="T72" fmla="*/ 0 w 1430"/>
                <a:gd name="T73" fmla="*/ 0 h 1618"/>
                <a:gd name="T74" fmla="*/ 0 w 1430"/>
                <a:gd name="T75" fmla="*/ 0 h 1618"/>
                <a:gd name="T76" fmla="*/ 0 w 1430"/>
                <a:gd name="T77" fmla="*/ 0 h 1618"/>
                <a:gd name="T78" fmla="*/ 0 w 1430"/>
                <a:gd name="T79" fmla="*/ 0 h 1618"/>
                <a:gd name="T80" fmla="*/ 0 w 1430"/>
                <a:gd name="T81" fmla="*/ 0 h 1618"/>
                <a:gd name="T82" fmla="*/ 0 w 1430"/>
                <a:gd name="T83" fmla="*/ 0 h 1618"/>
                <a:gd name="T84" fmla="*/ 0 w 1430"/>
                <a:gd name="T85" fmla="*/ 0 h 1618"/>
                <a:gd name="T86" fmla="*/ 0 w 1430"/>
                <a:gd name="T87" fmla="*/ 0 h 1618"/>
                <a:gd name="T88" fmla="*/ 0 w 1430"/>
                <a:gd name="T89" fmla="*/ 0 h 161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430"/>
                <a:gd name="T136" fmla="*/ 0 h 1618"/>
                <a:gd name="T137" fmla="*/ 1430 w 1430"/>
                <a:gd name="T138" fmla="*/ 1618 h 161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430" h="1618">
                  <a:moveTo>
                    <a:pt x="808" y="1618"/>
                  </a:moveTo>
                  <a:lnTo>
                    <a:pt x="808" y="1555"/>
                  </a:lnTo>
                  <a:lnTo>
                    <a:pt x="746" y="1430"/>
                  </a:lnTo>
                  <a:lnTo>
                    <a:pt x="808" y="1119"/>
                  </a:lnTo>
                  <a:lnTo>
                    <a:pt x="932" y="995"/>
                  </a:lnTo>
                  <a:lnTo>
                    <a:pt x="1057" y="995"/>
                  </a:lnTo>
                  <a:lnTo>
                    <a:pt x="1119" y="995"/>
                  </a:lnTo>
                  <a:lnTo>
                    <a:pt x="1119" y="933"/>
                  </a:lnTo>
                  <a:lnTo>
                    <a:pt x="1119" y="746"/>
                  </a:lnTo>
                  <a:lnTo>
                    <a:pt x="1244" y="621"/>
                  </a:lnTo>
                  <a:lnTo>
                    <a:pt x="1181" y="497"/>
                  </a:lnTo>
                  <a:lnTo>
                    <a:pt x="1244" y="373"/>
                  </a:lnTo>
                  <a:lnTo>
                    <a:pt x="1244" y="311"/>
                  </a:lnTo>
                  <a:lnTo>
                    <a:pt x="1368" y="248"/>
                  </a:lnTo>
                  <a:lnTo>
                    <a:pt x="1430" y="187"/>
                  </a:lnTo>
                  <a:lnTo>
                    <a:pt x="1305" y="62"/>
                  </a:lnTo>
                  <a:lnTo>
                    <a:pt x="1181" y="62"/>
                  </a:lnTo>
                  <a:lnTo>
                    <a:pt x="1119" y="0"/>
                  </a:lnTo>
                  <a:lnTo>
                    <a:pt x="1057" y="62"/>
                  </a:lnTo>
                  <a:lnTo>
                    <a:pt x="932" y="62"/>
                  </a:lnTo>
                  <a:lnTo>
                    <a:pt x="871" y="124"/>
                  </a:lnTo>
                  <a:lnTo>
                    <a:pt x="622" y="124"/>
                  </a:lnTo>
                  <a:lnTo>
                    <a:pt x="559" y="62"/>
                  </a:lnTo>
                  <a:lnTo>
                    <a:pt x="186" y="187"/>
                  </a:lnTo>
                  <a:lnTo>
                    <a:pt x="125" y="187"/>
                  </a:lnTo>
                  <a:lnTo>
                    <a:pt x="125" y="248"/>
                  </a:lnTo>
                  <a:lnTo>
                    <a:pt x="186" y="373"/>
                  </a:lnTo>
                  <a:lnTo>
                    <a:pt x="125" y="435"/>
                  </a:lnTo>
                  <a:lnTo>
                    <a:pt x="125" y="560"/>
                  </a:lnTo>
                  <a:lnTo>
                    <a:pt x="63" y="684"/>
                  </a:lnTo>
                  <a:lnTo>
                    <a:pt x="125" y="746"/>
                  </a:lnTo>
                  <a:lnTo>
                    <a:pt x="0" y="870"/>
                  </a:lnTo>
                  <a:lnTo>
                    <a:pt x="63" y="933"/>
                  </a:lnTo>
                  <a:lnTo>
                    <a:pt x="63" y="995"/>
                  </a:lnTo>
                  <a:lnTo>
                    <a:pt x="63" y="1057"/>
                  </a:lnTo>
                  <a:lnTo>
                    <a:pt x="186" y="1182"/>
                  </a:lnTo>
                  <a:lnTo>
                    <a:pt x="186" y="1430"/>
                  </a:lnTo>
                  <a:lnTo>
                    <a:pt x="186" y="1493"/>
                  </a:lnTo>
                  <a:lnTo>
                    <a:pt x="249" y="1493"/>
                  </a:lnTo>
                  <a:lnTo>
                    <a:pt x="311" y="1555"/>
                  </a:lnTo>
                  <a:lnTo>
                    <a:pt x="435" y="1555"/>
                  </a:lnTo>
                  <a:lnTo>
                    <a:pt x="498" y="1493"/>
                  </a:lnTo>
                  <a:lnTo>
                    <a:pt x="622" y="1618"/>
                  </a:lnTo>
                  <a:lnTo>
                    <a:pt x="746" y="1618"/>
                  </a:lnTo>
                  <a:lnTo>
                    <a:pt x="808" y="1618"/>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7" name="Freeform 33"/>
            <p:cNvSpPr>
              <a:spLocks noChangeAspect="1"/>
            </p:cNvSpPr>
            <p:nvPr/>
          </p:nvSpPr>
          <p:spPr bwMode="auto">
            <a:xfrm>
              <a:off x="1668" y="545"/>
              <a:ext cx="135" cy="156"/>
            </a:xfrm>
            <a:custGeom>
              <a:avLst/>
              <a:gdLst>
                <a:gd name="T0" fmla="*/ 0 w 809"/>
                <a:gd name="T1" fmla="*/ 0 h 933"/>
                <a:gd name="T2" fmla="*/ 0 w 809"/>
                <a:gd name="T3" fmla="*/ 0 h 933"/>
                <a:gd name="T4" fmla="*/ 0 w 809"/>
                <a:gd name="T5" fmla="*/ 0 h 933"/>
                <a:gd name="T6" fmla="*/ 0 w 809"/>
                <a:gd name="T7" fmla="*/ 0 h 933"/>
                <a:gd name="T8" fmla="*/ 0 w 809"/>
                <a:gd name="T9" fmla="*/ 0 h 933"/>
                <a:gd name="T10" fmla="*/ 0 w 809"/>
                <a:gd name="T11" fmla="*/ 0 h 933"/>
                <a:gd name="T12" fmla="*/ 0 w 809"/>
                <a:gd name="T13" fmla="*/ 0 h 933"/>
                <a:gd name="T14" fmla="*/ 0 w 809"/>
                <a:gd name="T15" fmla="*/ 0 h 933"/>
                <a:gd name="T16" fmla="*/ 0 w 809"/>
                <a:gd name="T17" fmla="*/ 0 h 933"/>
                <a:gd name="T18" fmla="*/ 0 w 809"/>
                <a:gd name="T19" fmla="*/ 0 h 933"/>
                <a:gd name="T20" fmla="*/ 0 w 809"/>
                <a:gd name="T21" fmla="*/ 0 h 933"/>
                <a:gd name="T22" fmla="*/ 0 w 809"/>
                <a:gd name="T23" fmla="*/ 0 h 933"/>
                <a:gd name="T24" fmla="*/ 0 w 809"/>
                <a:gd name="T25" fmla="*/ 0 h 933"/>
                <a:gd name="T26" fmla="*/ 0 w 809"/>
                <a:gd name="T27" fmla="*/ 0 h 933"/>
                <a:gd name="T28" fmla="*/ 0 w 809"/>
                <a:gd name="T29" fmla="*/ 0 h 933"/>
                <a:gd name="T30" fmla="*/ 0 w 809"/>
                <a:gd name="T31" fmla="*/ 0 h 933"/>
                <a:gd name="T32" fmla="*/ 0 w 809"/>
                <a:gd name="T33" fmla="*/ 0 h 933"/>
                <a:gd name="T34" fmla="*/ 0 w 809"/>
                <a:gd name="T35" fmla="*/ 0 h 933"/>
                <a:gd name="T36" fmla="*/ 0 w 809"/>
                <a:gd name="T37" fmla="*/ 0 h 933"/>
                <a:gd name="T38" fmla="*/ 0 w 809"/>
                <a:gd name="T39" fmla="*/ 0 h 933"/>
                <a:gd name="T40" fmla="*/ 0 w 809"/>
                <a:gd name="T41" fmla="*/ 0 h 933"/>
                <a:gd name="T42" fmla="*/ 0 w 809"/>
                <a:gd name="T43" fmla="*/ 0 h 933"/>
                <a:gd name="T44" fmla="*/ 0 w 809"/>
                <a:gd name="T45" fmla="*/ 0 h 933"/>
                <a:gd name="T46" fmla="*/ 0 w 809"/>
                <a:gd name="T47" fmla="*/ 0 h 9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09"/>
                <a:gd name="T73" fmla="*/ 0 h 933"/>
                <a:gd name="T74" fmla="*/ 809 w 809"/>
                <a:gd name="T75" fmla="*/ 933 h 93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09" h="933">
                  <a:moveTo>
                    <a:pt x="373" y="933"/>
                  </a:moveTo>
                  <a:lnTo>
                    <a:pt x="622" y="809"/>
                  </a:lnTo>
                  <a:lnTo>
                    <a:pt x="685" y="684"/>
                  </a:lnTo>
                  <a:lnTo>
                    <a:pt x="809" y="560"/>
                  </a:lnTo>
                  <a:lnTo>
                    <a:pt x="809" y="434"/>
                  </a:lnTo>
                  <a:lnTo>
                    <a:pt x="746" y="373"/>
                  </a:lnTo>
                  <a:lnTo>
                    <a:pt x="809" y="310"/>
                  </a:lnTo>
                  <a:lnTo>
                    <a:pt x="809" y="248"/>
                  </a:lnTo>
                  <a:lnTo>
                    <a:pt x="809" y="186"/>
                  </a:lnTo>
                  <a:lnTo>
                    <a:pt x="685" y="124"/>
                  </a:lnTo>
                  <a:lnTo>
                    <a:pt x="560" y="0"/>
                  </a:lnTo>
                  <a:lnTo>
                    <a:pt x="497" y="61"/>
                  </a:lnTo>
                  <a:lnTo>
                    <a:pt x="249" y="61"/>
                  </a:lnTo>
                  <a:lnTo>
                    <a:pt x="187" y="61"/>
                  </a:lnTo>
                  <a:lnTo>
                    <a:pt x="187" y="124"/>
                  </a:lnTo>
                  <a:lnTo>
                    <a:pt x="187" y="310"/>
                  </a:lnTo>
                  <a:lnTo>
                    <a:pt x="124" y="373"/>
                  </a:lnTo>
                  <a:lnTo>
                    <a:pt x="63" y="373"/>
                  </a:lnTo>
                  <a:lnTo>
                    <a:pt x="0" y="434"/>
                  </a:lnTo>
                  <a:lnTo>
                    <a:pt x="63" y="497"/>
                  </a:lnTo>
                  <a:lnTo>
                    <a:pt x="311" y="746"/>
                  </a:lnTo>
                  <a:lnTo>
                    <a:pt x="311" y="870"/>
                  </a:lnTo>
                  <a:lnTo>
                    <a:pt x="311" y="933"/>
                  </a:lnTo>
                  <a:lnTo>
                    <a:pt x="373" y="933"/>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8" name="Freeform 34"/>
            <p:cNvSpPr>
              <a:spLocks noChangeAspect="1"/>
            </p:cNvSpPr>
            <p:nvPr/>
          </p:nvSpPr>
          <p:spPr bwMode="auto">
            <a:xfrm>
              <a:off x="1823" y="504"/>
              <a:ext cx="145" cy="218"/>
            </a:xfrm>
            <a:custGeom>
              <a:avLst/>
              <a:gdLst>
                <a:gd name="T0" fmla="*/ 0 w 871"/>
                <a:gd name="T1" fmla="*/ 0 h 1306"/>
                <a:gd name="T2" fmla="*/ 0 w 871"/>
                <a:gd name="T3" fmla="*/ 0 h 1306"/>
                <a:gd name="T4" fmla="*/ 0 w 871"/>
                <a:gd name="T5" fmla="*/ 0 h 1306"/>
                <a:gd name="T6" fmla="*/ 0 w 871"/>
                <a:gd name="T7" fmla="*/ 0 h 1306"/>
                <a:gd name="T8" fmla="*/ 0 w 871"/>
                <a:gd name="T9" fmla="*/ 0 h 1306"/>
                <a:gd name="T10" fmla="*/ 0 w 871"/>
                <a:gd name="T11" fmla="*/ 0 h 1306"/>
                <a:gd name="T12" fmla="*/ 0 w 871"/>
                <a:gd name="T13" fmla="*/ 0 h 1306"/>
                <a:gd name="T14" fmla="*/ 0 w 871"/>
                <a:gd name="T15" fmla="*/ 0 h 1306"/>
                <a:gd name="T16" fmla="*/ 0 w 871"/>
                <a:gd name="T17" fmla="*/ 0 h 1306"/>
                <a:gd name="T18" fmla="*/ 0 w 871"/>
                <a:gd name="T19" fmla="*/ 0 h 1306"/>
                <a:gd name="T20" fmla="*/ 0 w 871"/>
                <a:gd name="T21" fmla="*/ 0 h 1306"/>
                <a:gd name="T22" fmla="*/ 0 w 871"/>
                <a:gd name="T23" fmla="*/ 0 h 1306"/>
                <a:gd name="T24" fmla="*/ 0 w 871"/>
                <a:gd name="T25" fmla="*/ 0 h 1306"/>
                <a:gd name="T26" fmla="*/ 0 w 871"/>
                <a:gd name="T27" fmla="*/ 0 h 1306"/>
                <a:gd name="T28" fmla="*/ 0 w 871"/>
                <a:gd name="T29" fmla="*/ 0 h 1306"/>
                <a:gd name="T30" fmla="*/ 0 w 871"/>
                <a:gd name="T31" fmla="*/ 0 h 1306"/>
                <a:gd name="T32" fmla="*/ 0 w 871"/>
                <a:gd name="T33" fmla="*/ 0 h 1306"/>
                <a:gd name="T34" fmla="*/ 0 w 871"/>
                <a:gd name="T35" fmla="*/ 0 h 1306"/>
                <a:gd name="T36" fmla="*/ 0 w 871"/>
                <a:gd name="T37" fmla="*/ 0 h 1306"/>
                <a:gd name="T38" fmla="*/ 0 w 871"/>
                <a:gd name="T39" fmla="*/ 0 h 1306"/>
                <a:gd name="T40" fmla="*/ 0 w 871"/>
                <a:gd name="T41" fmla="*/ 0 h 1306"/>
                <a:gd name="T42" fmla="*/ 0 w 871"/>
                <a:gd name="T43" fmla="*/ 0 h 1306"/>
                <a:gd name="T44" fmla="*/ 0 w 871"/>
                <a:gd name="T45" fmla="*/ 0 h 1306"/>
                <a:gd name="T46" fmla="*/ 0 w 871"/>
                <a:gd name="T47" fmla="*/ 0 h 1306"/>
                <a:gd name="T48" fmla="*/ 0 w 871"/>
                <a:gd name="T49" fmla="*/ 0 h 1306"/>
                <a:gd name="T50" fmla="*/ 0 w 871"/>
                <a:gd name="T51" fmla="*/ 0 h 1306"/>
                <a:gd name="T52" fmla="*/ 0 w 871"/>
                <a:gd name="T53" fmla="*/ 0 h 1306"/>
                <a:gd name="T54" fmla="*/ 0 w 871"/>
                <a:gd name="T55" fmla="*/ 0 h 1306"/>
                <a:gd name="T56" fmla="*/ 0 w 871"/>
                <a:gd name="T57" fmla="*/ 0 h 1306"/>
                <a:gd name="T58" fmla="*/ 0 w 871"/>
                <a:gd name="T59" fmla="*/ 0 h 13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871"/>
                <a:gd name="T91" fmla="*/ 0 h 1306"/>
                <a:gd name="T92" fmla="*/ 871 w 871"/>
                <a:gd name="T93" fmla="*/ 1306 h 130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871" h="1306">
                  <a:moveTo>
                    <a:pt x="311" y="1306"/>
                  </a:moveTo>
                  <a:lnTo>
                    <a:pt x="373" y="1244"/>
                  </a:lnTo>
                  <a:lnTo>
                    <a:pt x="498" y="1244"/>
                  </a:lnTo>
                  <a:lnTo>
                    <a:pt x="559" y="1306"/>
                  </a:lnTo>
                  <a:lnTo>
                    <a:pt x="684" y="1244"/>
                  </a:lnTo>
                  <a:lnTo>
                    <a:pt x="808" y="1182"/>
                  </a:lnTo>
                  <a:lnTo>
                    <a:pt x="871" y="1182"/>
                  </a:lnTo>
                  <a:lnTo>
                    <a:pt x="871" y="1119"/>
                  </a:lnTo>
                  <a:lnTo>
                    <a:pt x="808" y="1058"/>
                  </a:lnTo>
                  <a:lnTo>
                    <a:pt x="808" y="933"/>
                  </a:lnTo>
                  <a:lnTo>
                    <a:pt x="808" y="870"/>
                  </a:lnTo>
                  <a:lnTo>
                    <a:pt x="746" y="870"/>
                  </a:lnTo>
                  <a:lnTo>
                    <a:pt x="684" y="870"/>
                  </a:lnTo>
                  <a:lnTo>
                    <a:pt x="684" y="809"/>
                  </a:lnTo>
                  <a:lnTo>
                    <a:pt x="684" y="746"/>
                  </a:lnTo>
                  <a:lnTo>
                    <a:pt x="622" y="683"/>
                  </a:lnTo>
                  <a:lnTo>
                    <a:pt x="559" y="373"/>
                  </a:lnTo>
                  <a:lnTo>
                    <a:pt x="373" y="186"/>
                  </a:lnTo>
                  <a:lnTo>
                    <a:pt x="373" y="124"/>
                  </a:lnTo>
                  <a:lnTo>
                    <a:pt x="373" y="61"/>
                  </a:lnTo>
                  <a:lnTo>
                    <a:pt x="311" y="61"/>
                  </a:lnTo>
                  <a:lnTo>
                    <a:pt x="186" y="0"/>
                  </a:lnTo>
                  <a:lnTo>
                    <a:pt x="0" y="186"/>
                  </a:lnTo>
                  <a:lnTo>
                    <a:pt x="0" y="249"/>
                  </a:lnTo>
                  <a:lnTo>
                    <a:pt x="62" y="373"/>
                  </a:lnTo>
                  <a:lnTo>
                    <a:pt x="0" y="435"/>
                  </a:lnTo>
                  <a:lnTo>
                    <a:pt x="0" y="497"/>
                  </a:lnTo>
                  <a:lnTo>
                    <a:pt x="0" y="559"/>
                  </a:lnTo>
                  <a:lnTo>
                    <a:pt x="125" y="1058"/>
                  </a:lnTo>
                  <a:lnTo>
                    <a:pt x="311" y="1306"/>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69" name="Freeform 35"/>
            <p:cNvSpPr>
              <a:spLocks noChangeAspect="1"/>
            </p:cNvSpPr>
            <p:nvPr/>
          </p:nvSpPr>
          <p:spPr bwMode="auto">
            <a:xfrm>
              <a:off x="1937" y="587"/>
              <a:ext cx="239" cy="145"/>
            </a:xfrm>
            <a:custGeom>
              <a:avLst/>
              <a:gdLst>
                <a:gd name="T0" fmla="*/ 0 w 1429"/>
                <a:gd name="T1" fmla="*/ 0 h 871"/>
                <a:gd name="T2" fmla="*/ 0 w 1429"/>
                <a:gd name="T3" fmla="*/ 0 h 871"/>
                <a:gd name="T4" fmla="*/ 0 w 1429"/>
                <a:gd name="T5" fmla="*/ 0 h 871"/>
                <a:gd name="T6" fmla="*/ 0 w 1429"/>
                <a:gd name="T7" fmla="*/ 0 h 871"/>
                <a:gd name="T8" fmla="*/ 0 w 1429"/>
                <a:gd name="T9" fmla="*/ 0 h 871"/>
                <a:gd name="T10" fmla="*/ 0 w 1429"/>
                <a:gd name="T11" fmla="*/ 0 h 871"/>
                <a:gd name="T12" fmla="*/ 0 w 1429"/>
                <a:gd name="T13" fmla="*/ 0 h 871"/>
                <a:gd name="T14" fmla="*/ 0 w 1429"/>
                <a:gd name="T15" fmla="*/ 0 h 871"/>
                <a:gd name="T16" fmla="*/ 0 w 1429"/>
                <a:gd name="T17" fmla="*/ 0 h 871"/>
                <a:gd name="T18" fmla="*/ 0 w 1429"/>
                <a:gd name="T19" fmla="*/ 0 h 871"/>
                <a:gd name="T20" fmla="*/ 0 w 1429"/>
                <a:gd name="T21" fmla="*/ 0 h 871"/>
                <a:gd name="T22" fmla="*/ 0 w 1429"/>
                <a:gd name="T23" fmla="*/ 0 h 871"/>
                <a:gd name="T24" fmla="*/ 0 w 1429"/>
                <a:gd name="T25" fmla="*/ 0 h 871"/>
                <a:gd name="T26" fmla="*/ 0 w 1429"/>
                <a:gd name="T27" fmla="*/ 0 h 871"/>
                <a:gd name="T28" fmla="*/ 0 w 1429"/>
                <a:gd name="T29" fmla="*/ 0 h 871"/>
                <a:gd name="T30" fmla="*/ 0 w 1429"/>
                <a:gd name="T31" fmla="*/ 0 h 871"/>
                <a:gd name="T32" fmla="*/ 0 w 1429"/>
                <a:gd name="T33" fmla="*/ 0 h 871"/>
                <a:gd name="T34" fmla="*/ 0 w 1429"/>
                <a:gd name="T35" fmla="*/ 0 h 871"/>
                <a:gd name="T36" fmla="*/ 0 w 1429"/>
                <a:gd name="T37" fmla="*/ 0 h 871"/>
                <a:gd name="T38" fmla="*/ 0 w 1429"/>
                <a:gd name="T39" fmla="*/ 0 h 871"/>
                <a:gd name="T40" fmla="*/ 0 w 1429"/>
                <a:gd name="T41" fmla="*/ 0 h 871"/>
                <a:gd name="T42" fmla="*/ 0 w 1429"/>
                <a:gd name="T43" fmla="*/ 0 h 871"/>
                <a:gd name="T44" fmla="*/ 0 w 1429"/>
                <a:gd name="T45" fmla="*/ 0 h 871"/>
                <a:gd name="T46" fmla="*/ 0 w 1429"/>
                <a:gd name="T47" fmla="*/ 0 h 871"/>
                <a:gd name="T48" fmla="*/ 0 w 1429"/>
                <a:gd name="T49" fmla="*/ 0 h 871"/>
                <a:gd name="T50" fmla="*/ 0 w 1429"/>
                <a:gd name="T51" fmla="*/ 0 h 871"/>
                <a:gd name="T52" fmla="*/ 0 w 1429"/>
                <a:gd name="T53" fmla="*/ 0 h 871"/>
                <a:gd name="T54" fmla="*/ 0 w 1429"/>
                <a:gd name="T55" fmla="*/ 0 h 871"/>
                <a:gd name="T56" fmla="*/ 0 w 1429"/>
                <a:gd name="T57" fmla="*/ 0 h 871"/>
                <a:gd name="T58" fmla="*/ 0 w 1429"/>
                <a:gd name="T59" fmla="*/ 0 h 871"/>
                <a:gd name="T60" fmla="*/ 0 w 1429"/>
                <a:gd name="T61" fmla="*/ 0 h 871"/>
                <a:gd name="T62" fmla="*/ 0 w 1429"/>
                <a:gd name="T63" fmla="*/ 0 h 871"/>
                <a:gd name="T64" fmla="*/ 0 w 1429"/>
                <a:gd name="T65" fmla="*/ 0 h 871"/>
                <a:gd name="T66" fmla="*/ 0 w 1429"/>
                <a:gd name="T67" fmla="*/ 0 h 871"/>
                <a:gd name="T68" fmla="*/ 0 w 1429"/>
                <a:gd name="T69" fmla="*/ 0 h 871"/>
                <a:gd name="T70" fmla="*/ 0 w 1429"/>
                <a:gd name="T71" fmla="*/ 0 h 871"/>
                <a:gd name="T72" fmla="*/ 0 w 1429"/>
                <a:gd name="T73" fmla="*/ 0 h 871"/>
                <a:gd name="T74" fmla="*/ 0 w 1429"/>
                <a:gd name="T75" fmla="*/ 0 h 871"/>
                <a:gd name="T76" fmla="*/ 0 w 1429"/>
                <a:gd name="T77" fmla="*/ 0 h 87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429"/>
                <a:gd name="T118" fmla="*/ 0 h 871"/>
                <a:gd name="T119" fmla="*/ 1429 w 1429"/>
                <a:gd name="T120" fmla="*/ 871 h 87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429" h="871">
                  <a:moveTo>
                    <a:pt x="560" y="809"/>
                  </a:moveTo>
                  <a:lnTo>
                    <a:pt x="684" y="809"/>
                  </a:lnTo>
                  <a:lnTo>
                    <a:pt x="746" y="871"/>
                  </a:lnTo>
                  <a:lnTo>
                    <a:pt x="870" y="747"/>
                  </a:lnTo>
                  <a:lnTo>
                    <a:pt x="994" y="747"/>
                  </a:lnTo>
                  <a:lnTo>
                    <a:pt x="1057" y="809"/>
                  </a:lnTo>
                  <a:lnTo>
                    <a:pt x="1119" y="809"/>
                  </a:lnTo>
                  <a:lnTo>
                    <a:pt x="1119" y="747"/>
                  </a:lnTo>
                  <a:lnTo>
                    <a:pt x="1182" y="622"/>
                  </a:lnTo>
                  <a:lnTo>
                    <a:pt x="1182" y="561"/>
                  </a:lnTo>
                  <a:lnTo>
                    <a:pt x="1182" y="498"/>
                  </a:lnTo>
                  <a:lnTo>
                    <a:pt x="1243" y="436"/>
                  </a:lnTo>
                  <a:lnTo>
                    <a:pt x="1306" y="436"/>
                  </a:lnTo>
                  <a:lnTo>
                    <a:pt x="1368" y="436"/>
                  </a:lnTo>
                  <a:lnTo>
                    <a:pt x="1429" y="436"/>
                  </a:lnTo>
                  <a:lnTo>
                    <a:pt x="1429" y="373"/>
                  </a:lnTo>
                  <a:lnTo>
                    <a:pt x="1429" y="125"/>
                  </a:lnTo>
                  <a:lnTo>
                    <a:pt x="1306" y="0"/>
                  </a:lnTo>
                  <a:lnTo>
                    <a:pt x="1243" y="0"/>
                  </a:lnTo>
                  <a:lnTo>
                    <a:pt x="809" y="312"/>
                  </a:lnTo>
                  <a:lnTo>
                    <a:pt x="746" y="249"/>
                  </a:lnTo>
                  <a:lnTo>
                    <a:pt x="621" y="249"/>
                  </a:lnTo>
                  <a:lnTo>
                    <a:pt x="373" y="62"/>
                  </a:lnTo>
                  <a:lnTo>
                    <a:pt x="248" y="186"/>
                  </a:lnTo>
                  <a:lnTo>
                    <a:pt x="62" y="186"/>
                  </a:lnTo>
                  <a:lnTo>
                    <a:pt x="0" y="249"/>
                  </a:lnTo>
                  <a:lnTo>
                    <a:pt x="0" y="312"/>
                  </a:lnTo>
                  <a:lnTo>
                    <a:pt x="0" y="373"/>
                  </a:lnTo>
                  <a:lnTo>
                    <a:pt x="62" y="373"/>
                  </a:lnTo>
                  <a:lnTo>
                    <a:pt x="124" y="373"/>
                  </a:lnTo>
                  <a:lnTo>
                    <a:pt x="124" y="436"/>
                  </a:lnTo>
                  <a:lnTo>
                    <a:pt x="124" y="561"/>
                  </a:lnTo>
                  <a:lnTo>
                    <a:pt x="187" y="622"/>
                  </a:lnTo>
                  <a:lnTo>
                    <a:pt x="187" y="685"/>
                  </a:lnTo>
                  <a:lnTo>
                    <a:pt x="311" y="809"/>
                  </a:lnTo>
                  <a:lnTo>
                    <a:pt x="373" y="809"/>
                  </a:lnTo>
                  <a:lnTo>
                    <a:pt x="435" y="809"/>
                  </a:lnTo>
                  <a:lnTo>
                    <a:pt x="497" y="809"/>
                  </a:lnTo>
                  <a:lnTo>
                    <a:pt x="560" y="809"/>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0" name="Freeform 36"/>
            <p:cNvSpPr>
              <a:spLocks noChangeAspect="1"/>
            </p:cNvSpPr>
            <p:nvPr/>
          </p:nvSpPr>
          <p:spPr bwMode="auto">
            <a:xfrm>
              <a:off x="2652" y="442"/>
              <a:ext cx="207" cy="300"/>
            </a:xfrm>
            <a:custGeom>
              <a:avLst/>
              <a:gdLst>
                <a:gd name="T0" fmla="*/ 0 w 1244"/>
                <a:gd name="T1" fmla="*/ 0 h 1804"/>
                <a:gd name="T2" fmla="*/ 0 w 1244"/>
                <a:gd name="T3" fmla="*/ 0 h 1804"/>
                <a:gd name="T4" fmla="*/ 0 w 1244"/>
                <a:gd name="T5" fmla="*/ 0 h 1804"/>
                <a:gd name="T6" fmla="*/ 0 w 1244"/>
                <a:gd name="T7" fmla="*/ 0 h 1804"/>
                <a:gd name="T8" fmla="*/ 0 w 1244"/>
                <a:gd name="T9" fmla="*/ 0 h 1804"/>
                <a:gd name="T10" fmla="*/ 0 w 1244"/>
                <a:gd name="T11" fmla="*/ 0 h 1804"/>
                <a:gd name="T12" fmla="*/ 0 w 1244"/>
                <a:gd name="T13" fmla="*/ 0 h 1804"/>
                <a:gd name="T14" fmla="*/ 0 w 1244"/>
                <a:gd name="T15" fmla="*/ 0 h 1804"/>
                <a:gd name="T16" fmla="*/ 0 w 1244"/>
                <a:gd name="T17" fmla="*/ 0 h 1804"/>
                <a:gd name="T18" fmla="*/ 0 w 1244"/>
                <a:gd name="T19" fmla="*/ 0 h 1804"/>
                <a:gd name="T20" fmla="*/ 0 w 1244"/>
                <a:gd name="T21" fmla="*/ 0 h 1804"/>
                <a:gd name="T22" fmla="*/ 0 w 1244"/>
                <a:gd name="T23" fmla="*/ 0 h 1804"/>
                <a:gd name="T24" fmla="*/ 0 w 1244"/>
                <a:gd name="T25" fmla="*/ 0 h 1804"/>
                <a:gd name="T26" fmla="*/ 0 w 1244"/>
                <a:gd name="T27" fmla="*/ 0 h 1804"/>
                <a:gd name="T28" fmla="*/ 0 w 1244"/>
                <a:gd name="T29" fmla="*/ 0 h 1804"/>
                <a:gd name="T30" fmla="*/ 0 w 1244"/>
                <a:gd name="T31" fmla="*/ 0 h 1804"/>
                <a:gd name="T32" fmla="*/ 0 w 1244"/>
                <a:gd name="T33" fmla="*/ 0 h 1804"/>
                <a:gd name="T34" fmla="*/ 0 w 1244"/>
                <a:gd name="T35" fmla="*/ 0 h 1804"/>
                <a:gd name="T36" fmla="*/ 0 w 1244"/>
                <a:gd name="T37" fmla="*/ 0 h 1804"/>
                <a:gd name="T38" fmla="*/ 0 w 1244"/>
                <a:gd name="T39" fmla="*/ 0 h 1804"/>
                <a:gd name="T40" fmla="*/ 0 w 1244"/>
                <a:gd name="T41" fmla="*/ 0 h 1804"/>
                <a:gd name="T42" fmla="*/ 0 w 1244"/>
                <a:gd name="T43" fmla="*/ 0 h 1804"/>
                <a:gd name="T44" fmla="*/ 0 w 1244"/>
                <a:gd name="T45" fmla="*/ 0 h 1804"/>
                <a:gd name="T46" fmla="*/ 0 w 1244"/>
                <a:gd name="T47" fmla="*/ 0 h 1804"/>
                <a:gd name="T48" fmla="*/ 0 w 1244"/>
                <a:gd name="T49" fmla="*/ 0 h 1804"/>
                <a:gd name="T50" fmla="*/ 0 w 1244"/>
                <a:gd name="T51" fmla="*/ 0 h 1804"/>
                <a:gd name="T52" fmla="*/ 0 w 1244"/>
                <a:gd name="T53" fmla="*/ 0 h 1804"/>
                <a:gd name="T54" fmla="*/ 0 w 1244"/>
                <a:gd name="T55" fmla="*/ 0 h 1804"/>
                <a:gd name="T56" fmla="*/ 0 w 1244"/>
                <a:gd name="T57" fmla="*/ 0 h 1804"/>
                <a:gd name="T58" fmla="*/ 0 w 1244"/>
                <a:gd name="T59" fmla="*/ 0 h 1804"/>
                <a:gd name="T60" fmla="*/ 0 w 1244"/>
                <a:gd name="T61" fmla="*/ 0 h 1804"/>
                <a:gd name="T62" fmla="*/ 0 w 1244"/>
                <a:gd name="T63" fmla="*/ 0 h 1804"/>
                <a:gd name="T64" fmla="*/ 0 w 1244"/>
                <a:gd name="T65" fmla="*/ 0 h 1804"/>
                <a:gd name="T66" fmla="*/ 0 w 1244"/>
                <a:gd name="T67" fmla="*/ 0 h 1804"/>
                <a:gd name="T68" fmla="*/ 0 w 1244"/>
                <a:gd name="T69" fmla="*/ 0 h 1804"/>
                <a:gd name="T70" fmla="*/ 0 w 1244"/>
                <a:gd name="T71" fmla="*/ 0 h 1804"/>
                <a:gd name="T72" fmla="*/ 0 w 1244"/>
                <a:gd name="T73" fmla="*/ 0 h 1804"/>
                <a:gd name="T74" fmla="*/ 0 w 1244"/>
                <a:gd name="T75" fmla="*/ 0 h 1804"/>
                <a:gd name="T76" fmla="*/ 0 w 1244"/>
                <a:gd name="T77" fmla="*/ 0 h 1804"/>
                <a:gd name="T78" fmla="*/ 0 w 1244"/>
                <a:gd name="T79" fmla="*/ 0 h 1804"/>
                <a:gd name="T80" fmla="*/ 0 w 1244"/>
                <a:gd name="T81" fmla="*/ 0 h 1804"/>
                <a:gd name="T82" fmla="*/ 0 w 1244"/>
                <a:gd name="T83" fmla="*/ 0 h 1804"/>
                <a:gd name="T84" fmla="*/ 0 w 1244"/>
                <a:gd name="T85" fmla="*/ 0 h 18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44"/>
                <a:gd name="T130" fmla="*/ 0 h 1804"/>
                <a:gd name="T131" fmla="*/ 1244 w 1244"/>
                <a:gd name="T132" fmla="*/ 1804 h 180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44" h="1804">
                  <a:moveTo>
                    <a:pt x="622" y="1804"/>
                  </a:moveTo>
                  <a:lnTo>
                    <a:pt x="746" y="1804"/>
                  </a:lnTo>
                  <a:lnTo>
                    <a:pt x="871" y="1679"/>
                  </a:lnTo>
                  <a:lnTo>
                    <a:pt x="871" y="1492"/>
                  </a:lnTo>
                  <a:lnTo>
                    <a:pt x="1058" y="1306"/>
                  </a:lnTo>
                  <a:lnTo>
                    <a:pt x="1058" y="1243"/>
                  </a:lnTo>
                  <a:lnTo>
                    <a:pt x="1120" y="1182"/>
                  </a:lnTo>
                  <a:lnTo>
                    <a:pt x="995" y="1119"/>
                  </a:lnTo>
                  <a:lnTo>
                    <a:pt x="934" y="1119"/>
                  </a:lnTo>
                  <a:lnTo>
                    <a:pt x="934" y="1056"/>
                  </a:lnTo>
                  <a:lnTo>
                    <a:pt x="934" y="932"/>
                  </a:lnTo>
                  <a:lnTo>
                    <a:pt x="1058" y="808"/>
                  </a:lnTo>
                  <a:lnTo>
                    <a:pt x="1120" y="808"/>
                  </a:lnTo>
                  <a:lnTo>
                    <a:pt x="1182" y="808"/>
                  </a:lnTo>
                  <a:lnTo>
                    <a:pt x="1182" y="746"/>
                  </a:lnTo>
                  <a:lnTo>
                    <a:pt x="1244" y="683"/>
                  </a:lnTo>
                  <a:lnTo>
                    <a:pt x="1244" y="622"/>
                  </a:lnTo>
                  <a:lnTo>
                    <a:pt x="1182" y="622"/>
                  </a:lnTo>
                  <a:lnTo>
                    <a:pt x="1120" y="559"/>
                  </a:lnTo>
                  <a:lnTo>
                    <a:pt x="1120" y="497"/>
                  </a:lnTo>
                  <a:lnTo>
                    <a:pt x="1120" y="434"/>
                  </a:lnTo>
                  <a:lnTo>
                    <a:pt x="1182" y="310"/>
                  </a:lnTo>
                  <a:lnTo>
                    <a:pt x="995" y="124"/>
                  </a:lnTo>
                  <a:lnTo>
                    <a:pt x="934" y="124"/>
                  </a:lnTo>
                  <a:lnTo>
                    <a:pt x="871" y="124"/>
                  </a:lnTo>
                  <a:lnTo>
                    <a:pt x="746" y="0"/>
                  </a:lnTo>
                  <a:lnTo>
                    <a:pt x="622" y="61"/>
                  </a:lnTo>
                  <a:lnTo>
                    <a:pt x="498" y="61"/>
                  </a:lnTo>
                  <a:lnTo>
                    <a:pt x="436" y="61"/>
                  </a:lnTo>
                  <a:lnTo>
                    <a:pt x="436" y="124"/>
                  </a:lnTo>
                  <a:lnTo>
                    <a:pt x="373" y="248"/>
                  </a:lnTo>
                  <a:lnTo>
                    <a:pt x="249" y="248"/>
                  </a:lnTo>
                  <a:lnTo>
                    <a:pt x="187" y="248"/>
                  </a:lnTo>
                  <a:lnTo>
                    <a:pt x="187" y="310"/>
                  </a:lnTo>
                  <a:lnTo>
                    <a:pt x="0" y="746"/>
                  </a:lnTo>
                  <a:lnTo>
                    <a:pt x="0" y="808"/>
                  </a:lnTo>
                  <a:lnTo>
                    <a:pt x="0" y="870"/>
                  </a:lnTo>
                  <a:lnTo>
                    <a:pt x="187" y="1056"/>
                  </a:lnTo>
                  <a:lnTo>
                    <a:pt x="373" y="1492"/>
                  </a:lnTo>
                  <a:lnTo>
                    <a:pt x="373" y="1555"/>
                  </a:lnTo>
                  <a:lnTo>
                    <a:pt x="561" y="1741"/>
                  </a:lnTo>
                  <a:lnTo>
                    <a:pt x="561" y="1804"/>
                  </a:lnTo>
                  <a:lnTo>
                    <a:pt x="622" y="1804"/>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1" name="Freeform 37"/>
            <p:cNvSpPr>
              <a:spLocks noChangeAspect="1"/>
            </p:cNvSpPr>
            <p:nvPr/>
          </p:nvSpPr>
          <p:spPr bwMode="auto">
            <a:xfrm>
              <a:off x="2269" y="307"/>
              <a:ext cx="280" cy="466"/>
            </a:xfrm>
            <a:custGeom>
              <a:avLst/>
              <a:gdLst>
                <a:gd name="T0" fmla="*/ 0 w 1679"/>
                <a:gd name="T1" fmla="*/ 0 h 2799"/>
                <a:gd name="T2" fmla="*/ 0 w 1679"/>
                <a:gd name="T3" fmla="*/ 0 h 2799"/>
                <a:gd name="T4" fmla="*/ 0 w 1679"/>
                <a:gd name="T5" fmla="*/ 0 h 2799"/>
                <a:gd name="T6" fmla="*/ 0 w 1679"/>
                <a:gd name="T7" fmla="*/ 0 h 2799"/>
                <a:gd name="T8" fmla="*/ 0 w 1679"/>
                <a:gd name="T9" fmla="*/ 0 h 2799"/>
                <a:gd name="T10" fmla="*/ 0 w 1679"/>
                <a:gd name="T11" fmla="*/ 0 h 2799"/>
                <a:gd name="T12" fmla="*/ 0 w 1679"/>
                <a:gd name="T13" fmla="*/ 0 h 2799"/>
                <a:gd name="T14" fmla="*/ 0 w 1679"/>
                <a:gd name="T15" fmla="*/ 0 h 2799"/>
                <a:gd name="T16" fmla="*/ 0 w 1679"/>
                <a:gd name="T17" fmla="*/ 0 h 2799"/>
                <a:gd name="T18" fmla="*/ 0 w 1679"/>
                <a:gd name="T19" fmla="*/ 0 h 2799"/>
                <a:gd name="T20" fmla="*/ 0 w 1679"/>
                <a:gd name="T21" fmla="*/ 0 h 2799"/>
                <a:gd name="T22" fmla="*/ 0 w 1679"/>
                <a:gd name="T23" fmla="*/ 0 h 2799"/>
                <a:gd name="T24" fmla="*/ 0 w 1679"/>
                <a:gd name="T25" fmla="*/ 0 h 2799"/>
                <a:gd name="T26" fmla="*/ 0 w 1679"/>
                <a:gd name="T27" fmla="*/ 0 h 2799"/>
                <a:gd name="T28" fmla="*/ 0 w 1679"/>
                <a:gd name="T29" fmla="*/ 0 h 2799"/>
                <a:gd name="T30" fmla="*/ 0 w 1679"/>
                <a:gd name="T31" fmla="*/ 0 h 2799"/>
                <a:gd name="T32" fmla="*/ 0 w 1679"/>
                <a:gd name="T33" fmla="*/ 0 h 2799"/>
                <a:gd name="T34" fmla="*/ 0 w 1679"/>
                <a:gd name="T35" fmla="*/ 0 h 2799"/>
                <a:gd name="T36" fmla="*/ 0 w 1679"/>
                <a:gd name="T37" fmla="*/ 0 h 2799"/>
                <a:gd name="T38" fmla="*/ 0 w 1679"/>
                <a:gd name="T39" fmla="*/ 0 h 2799"/>
                <a:gd name="T40" fmla="*/ 0 w 1679"/>
                <a:gd name="T41" fmla="*/ 0 h 2799"/>
                <a:gd name="T42" fmla="*/ 0 w 1679"/>
                <a:gd name="T43" fmla="*/ 0 h 2799"/>
                <a:gd name="T44" fmla="*/ 0 w 1679"/>
                <a:gd name="T45" fmla="*/ 0 h 2799"/>
                <a:gd name="T46" fmla="*/ 0 w 1679"/>
                <a:gd name="T47" fmla="*/ 0 h 2799"/>
                <a:gd name="T48" fmla="*/ 0 w 1679"/>
                <a:gd name="T49" fmla="*/ 0 h 2799"/>
                <a:gd name="T50" fmla="*/ 0 w 1679"/>
                <a:gd name="T51" fmla="*/ 0 h 2799"/>
                <a:gd name="T52" fmla="*/ 0 w 1679"/>
                <a:gd name="T53" fmla="*/ 0 h 2799"/>
                <a:gd name="T54" fmla="*/ 0 w 1679"/>
                <a:gd name="T55" fmla="*/ 0 h 2799"/>
                <a:gd name="T56" fmla="*/ 0 w 1679"/>
                <a:gd name="T57" fmla="*/ 0 h 2799"/>
                <a:gd name="T58" fmla="*/ 0 w 1679"/>
                <a:gd name="T59" fmla="*/ 0 h 2799"/>
                <a:gd name="T60" fmla="*/ 0 w 1679"/>
                <a:gd name="T61" fmla="*/ 0 h 2799"/>
                <a:gd name="T62" fmla="*/ 0 w 1679"/>
                <a:gd name="T63" fmla="*/ 0 h 2799"/>
                <a:gd name="T64" fmla="*/ 0 w 1679"/>
                <a:gd name="T65" fmla="*/ 0 h 2799"/>
                <a:gd name="T66" fmla="*/ 0 w 1679"/>
                <a:gd name="T67" fmla="*/ 0 h 2799"/>
                <a:gd name="T68" fmla="*/ 0 w 1679"/>
                <a:gd name="T69" fmla="*/ 0 h 2799"/>
                <a:gd name="T70" fmla="*/ 0 w 1679"/>
                <a:gd name="T71" fmla="*/ 0 h 2799"/>
                <a:gd name="T72" fmla="*/ 0 w 1679"/>
                <a:gd name="T73" fmla="*/ 0 h 2799"/>
                <a:gd name="T74" fmla="*/ 0 w 1679"/>
                <a:gd name="T75" fmla="*/ 0 h 2799"/>
                <a:gd name="T76" fmla="*/ 0 w 1679"/>
                <a:gd name="T77" fmla="*/ 0 h 2799"/>
                <a:gd name="T78" fmla="*/ 0 w 1679"/>
                <a:gd name="T79" fmla="*/ 0 h 2799"/>
                <a:gd name="T80" fmla="*/ 0 w 1679"/>
                <a:gd name="T81" fmla="*/ 0 h 2799"/>
                <a:gd name="T82" fmla="*/ 0 w 1679"/>
                <a:gd name="T83" fmla="*/ 0 h 2799"/>
                <a:gd name="T84" fmla="*/ 0 w 1679"/>
                <a:gd name="T85" fmla="*/ 0 h 2799"/>
                <a:gd name="T86" fmla="*/ 0 w 1679"/>
                <a:gd name="T87" fmla="*/ 0 h 2799"/>
                <a:gd name="T88" fmla="*/ 0 w 1679"/>
                <a:gd name="T89" fmla="*/ 0 h 2799"/>
                <a:gd name="T90" fmla="*/ 0 w 1679"/>
                <a:gd name="T91" fmla="*/ 0 h 2799"/>
                <a:gd name="T92" fmla="*/ 0 w 1679"/>
                <a:gd name="T93" fmla="*/ 0 h 2799"/>
                <a:gd name="T94" fmla="*/ 0 w 1679"/>
                <a:gd name="T95" fmla="*/ 0 h 2799"/>
                <a:gd name="T96" fmla="*/ 0 w 1679"/>
                <a:gd name="T97" fmla="*/ 0 h 2799"/>
                <a:gd name="T98" fmla="*/ 0 w 1679"/>
                <a:gd name="T99" fmla="*/ 0 h 2799"/>
                <a:gd name="T100" fmla="*/ 0 w 1679"/>
                <a:gd name="T101" fmla="*/ 0 h 279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679"/>
                <a:gd name="T154" fmla="*/ 0 h 2799"/>
                <a:gd name="T155" fmla="*/ 1679 w 1679"/>
                <a:gd name="T156" fmla="*/ 2799 h 279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679" h="2799">
                  <a:moveTo>
                    <a:pt x="871" y="2799"/>
                  </a:moveTo>
                  <a:lnTo>
                    <a:pt x="995" y="2674"/>
                  </a:lnTo>
                  <a:lnTo>
                    <a:pt x="995" y="2550"/>
                  </a:lnTo>
                  <a:lnTo>
                    <a:pt x="1181" y="2240"/>
                  </a:lnTo>
                  <a:lnTo>
                    <a:pt x="1244" y="2301"/>
                  </a:lnTo>
                  <a:lnTo>
                    <a:pt x="1368" y="2301"/>
                  </a:lnTo>
                  <a:lnTo>
                    <a:pt x="1430" y="2301"/>
                  </a:lnTo>
                  <a:lnTo>
                    <a:pt x="1430" y="2240"/>
                  </a:lnTo>
                  <a:lnTo>
                    <a:pt x="1368" y="1804"/>
                  </a:lnTo>
                  <a:lnTo>
                    <a:pt x="1617" y="1492"/>
                  </a:lnTo>
                  <a:lnTo>
                    <a:pt x="1679" y="1306"/>
                  </a:lnTo>
                  <a:lnTo>
                    <a:pt x="1679" y="1243"/>
                  </a:lnTo>
                  <a:lnTo>
                    <a:pt x="1617" y="1243"/>
                  </a:lnTo>
                  <a:lnTo>
                    <a:pt x="1493" y="1243"/>
                  </a:lnTo>
                  <a:lnTo>
                    <a:pt x="1244" y="1368"/>
                  </a:lnTo>
                  <a:lnTo>
                    <a:pt x="1181" y="1306"/>
                  </a:lnTo>
                  <a:lnTo>
                    <a:pt x="1181" y="1057"/>
                  </a:lnTo>
                  <a:lnTo>
                    <a:pt x="1057" y="870"/>
                  </a:lnTo>
                  <a:lnTo>
                    <a:pt x="1244" y="622"/>
                  </a:lnTo>
                  <a:lnTo>
                    <a:pt x="1244" y="373"/>
                  </a:lnTo>
                  <a:lnTo>
                    <a:pt x="1305" y="311"/>
                  </a:lnTo>
                  <a:lnTo>
                    <a:pt x="1305" y="124"/>
                  </a:lnTo>
                  <a:lnTo>
                    <a:pt x="1244" y="62"/>
                  </a:lnTo>
                  <a:lnTo>
                    <a:pt x="1181" y="62"/>
                  </a:lnTo>
                  <a:lnTo>
                    <a:pt x="1120" y="0"/>
                  </a:lnTo>
                  <a:lnTo>
                    <a:pt x="871" y="124"/>
                  </a:lnTo>
                  <a:lnTo>
                    <a:pt x="559" y="497"/>
                  </a:lnTo>
                  <a:lnTo>
                    <a:pt x="622" y="622"/>
                  </a:lnTo>
                  <a:lnTo>
                    <a:pt x="559" y="684"/>
                  </a:lnTo>
                  <a:lnTo>
                    <a:pt x="684" y="809"/>
                  </a:lnTo>
                  <a:lnTo>
                    <a:pt x="622" y="870"/>
                  </a:lnTo>
                  <a:lnTo>
                    <a:pt x="498" y="933"/>
                  </a:lnTo>
                  <a:lnTo>
                    <a:pt x="498" y="995"/>
                  </a:lnTo>
                  <a:lnTo>
                    <a:pt x="435" y="1119"/>
                  </a:lnTo>
                  <a:lnTo>
                    <a:pt x="498" y="1243"/>
                  </a:lnTo>
                  <a:lnTo>
                    <a:pt x="373" y="1368"/>
                  </a:lnTo>
                  <a:lnTo>
                    <a:pt x="373" y="1555"/>
                  </a:lnTo>
                  <a:lnTo>
                    <a:pt x="373" y="1617"/>
                  </a:lnTo>
                  <a:lnTo>
                    <a:pt x="311" y="1617"/>
                  </a:lnTo>
                  <a:lnTo>
                    <a:pt x="186" y="1617"/>
                  </a:lnTo>
                  <a:lnTo>
                    <a:pt x="62" y="1741"/>
                  </a:lnTo>
                  <a:lnTo>
                    <a:pt x="0" y="2052"/>
                  </a:lnTo>
                  <a:lnTo>
                    <a:pt x="62" y="2177"/>
                  </a:lnTo>
                  <a:lnTo>
                    <a:pt x="62" y="2240"/>
                  </a:lnTo>
                  <a:lnTo>
                    <a:pt x="62" y="2301"/>
                  </a:lnTo>
                  <a:lnTo>
                    <a:pt x="62" y="2364"/>
                  </a:lnTo>
                  <a:lnTo>
                    <a:pt x="249" y="2550"/>
                  </a:lnTo>
                  <a:lnTo>
                    <a:pt x="373" y="2550"/>
                  </a:lnTo>
                  <a:lnTo>
                    <a:pt x="498" y="2674"/>
                  </a:lnTo>
                  <a:lnTo>
                    <a:pt x="746" y="2674"/>
                  </a:lnTo>
                  <a:lnTo>
                    <a:pt x="871" y="2799"/>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2" name="Freeform 38"/>
            <p:cNvSpPr>
              <a:spLocks noChangeAspect="1"/>
            </p:cNvSpPr>
            <p:nvPr/>
          </p:nvSpPr>
          <p:spPr bwMode="auto">
            <a:xfrm>
              <a:off x="1678" y="462"/>
              <a:ext cx="208" cy="322"/>
            </a:xfrm>
            <a:custGeom>
              <a:avLst/>
              <a:gdLst>
                <a:gd name="T0" fmla="*/ 0 w 1243"/>
                <a:gd name="T1" fmla="*/ 0 h 1928"/>
                <a:gd name="T2" fmla="*/ 0 w 1243"/>
                <a:gd name="T3" fmla="*/ 0 h 1928"/>
                <a:gd name="T4" fmla="*/ 0 w 1243"/>
                <a:gd name="T5" fmla="*/ 0 h 1928"/>
                <a:gd name="T6" fmla="*/ 0 w 1243"/>
                <a:gd name="T7" fmla="*/ 0 h 1928"/>
                <a:gd name="T8" fmla="*/ 0 w 1243"/>
                <a:gd name="T9" fmla="*/ 0 h 1928"/>
                <a:gd name="T10" fmla="*/ 0 w 1243"/>
                <a:gd name="T11" fmla="*/ 0 h 1928"/>
                <a:gd name="T12" fmla="*/ 0 w 1243"/>
                <a:gd name="T13" fmla="*/ 0 h 1928"/>
                <a:gd name="T14" fmla="*/ 0 w 1243"/>
                <a:gd name="T15" fmla="*/ 0 h 1928"/>
                <a:gd name="T16" fmla="*/ 0 w 1243"/>
                <a:gd name="T17" fmla="*/ 0 h 1928"/>
                <a:gd name="T18" fmla="*/ 0 w 1243"/>
                <a:gd name="T19" fmla="*/ 0 h 1928"/>
                <a:gd name="T20" fmla="*/ 0 w 1243"/>
                <a:gd name="T21" fmla="*/ 0 h 1928"/>
                <a:gd name="T22" fmla="*/ 0 w 1243"/>
                <a:gd name="T23" fmla="*/ 0 h 1928"/>
                <a:gd name="T24" fmla="*/ 0 w 1243"/>
                <a:gd name="T25" fmla="*/ 0 h 1928"/>
                <a:gd name="T26" fmla="*/ 0 w 1243"/>
                <a:gd name="T27" fmla="*/ 0 h 1928"/>
                <a:gd name="T28" fmla="*/ 0 w 1243"/>
                <a:gd name="T29" fmla="*/ 0 h 1928"/>
                <a:gd name="T30" fmla="*/ 0 w 1243"/>
                <a:gd name="T31" fmla="*/ 0 h 1928"/>
                <a:gd name="T32" fmla="*/ 0 w 1243"/>
                <a:gd name="T33" fmla="*/ 0 h 1928"/>
                <a:gd name="T34" fmla="*/ 0 w 1243"/>
                <a:gd name="T35" fmla="*/ 0 h 1928"/>
                <a:gd name="T36" fmla="*/ 0 w 1243"/>
                <a:gd name="T37" fmla="*/ 0 h 1928"/>
                <a:gd name="T38" fmla="*/ 0 w 1243"/>
                <a:gd name="T39" fmla="*/ 0 h 1928"/>
                <a:gd name="T40" fmla="*/ 0 w 1243"/>
                <a:gd name="T41" fmla="*/ 0 h 1928"/>
                <a:gd name="T42" fmla="*/ 0 w 1243"/>
                <a:gd name="T43" fmla="*/ 0 h 1928"/>
                <a:gd name="T44" fmla="*/ 0 w 1243"/>
                <a:gd name="T45" fmla="*/ 0 h 1928"/>
                <a:gd name="T46" fmla="*/ 0 w 1243"/>
                <a:gd name="T47" fmla="*/ 0 h 1928"/>
                <a:gd name="T48" fmla="*/ 0 w 1243"/>
                <a:gd name="T49" fmla="*/ 0 h 1928"/>
                <a:gd name="T50" fmla="*/ 0 w 1243"/>
                <a:gd name="T51" fmla="*/ 0 h 1928"/>
                <a:gd name="T52" fmla="*/ 0 w 1243"/>
                <a:gd name="T53" fmla="*/ 0 h 1928"/>
                <a:gd name="T54" fmla="*/ 0 w 1243"/>
                <a:gd name="T55" fmla="*/ 0 h 1928"/>
                <a:gd name="T56" fmla="*/ 0 w 1243"/>
                <a:gd name="T57" fmla="*/ 0 h 1928"/>
                <a:gd name="T58" fmla="*/ 0 w 1243"/>
                <a:gd name="T59" fmla="*/ 0 h 1928"/>
                <a:gd name="T60" fmla="*/ 0 w 1243"/>
                <a:gd name="T61" fmla="*/ 0 h 1928"/>
                <a:gd name="T62" fmla="*/ 0 w 1243"/>
                <a:gd name="T63" fmla="*/ 0 h 1928"/>
                <a:gd name="T64" fmla="*/ 0 w 1243"/>
                <a:gd name="T65" fmla="*/ 0 h 1928"/>
                <a:gd name="T66" fmla="*/ 0 w 1243"/>
                <a:gd name="T67" fmla="*/ 0 h 1928"/>
                <a:gd name="T68" fmla="*/ 0 w 1243"/>
                <a:gd name="T69" fmla="*/ 0 h 1928"/>
                <a:gd name="T70" fmla="*/ 0 w 1243"/>
                <a:gd name="T71" fmla="*/ 0 h 1928"/>
                <a:gd name="T72" fmla="*/ 0 w 1243"/>
                <a:gd name="T73" fmla="*/ 0 h 1928"/>
                <a:gd name="T74" fmla="*/ 0 w 1243"/>
                <a:gd name="T75" fmla="*/ 0 h 1928"/>
                <a:gd name="T76" fmla="*/ 0 w 1243"/>
                <a:gd name="T77" fmla="*/ 0 h 1928"/>
                <a:gd name="T78" fmla="*/ 0 w 1243"/>
                <a:gd name="T79" fmla="*/ 0 h 1928"/>
                <a:gd name="T80" fmla="*/ 0 w 1243"/>
                <a:gd name="T81" fmla="*/ 0 h 1928"/>
                <a:gd name="T82" fmla="*/ 0 w 1243"/>
                <a:gd name="T83" fmla="*/ 0 h 1928"/>
                <a:gd name="T84" fmla="*/ 0 w 1243"/>
                <a:gd name="T85" fmla="*/ 0 h 1928"/>
                <a:gd name="T86" fmla="*/ 0 w 1243"/>
                <a:gd name="T87" fmla="*/ 0 h 1928"/>
                <a:gd name="T88" fmla="*/ 0 w 1243"/>
                <a:gd name="T89" fmla="*/ 0 h 1928"/>
                <a:gd name="T90" fmla="*/ 0 w 1243"/>
                <a:gd name="T91" fmla="*/ 0 h 1928"/>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243"/>
                <a:gd name="T139" fmla="*/ 0 h 1928"/>
                <a:gd name="T140" fmla="*/ 1243 w 1243"/>
                <a:gd name="T141" fmla="*/ 1928 h 1928"/>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243" h="1928">
                  <a:moveTo>
                    <a:pt x="559" y="1928"/>
                  </a:moveTo>
                  <a:lnTo>
                    <a:pt x="683" y="1928"/>
                  </a:lnTo>
                  <a:lnTo>
                    <a:pt x="1056" y="1804"/>
                  </a:lnTo>
                  <a:lnTo>
                    <a:pt x="1181" y="1866"/>
                  </a:lnTo>
                  <a:lnTo>
                    <a:pt x="1243" y="1866"/>
                  </a:lnTo>
                  <a:lnTo>
                    <a:pt x="1243" y="1804"/>
                  </a:lnTo>
                  <a:lnTo>
                    <a:pt x="1181" y="1741"/>
                  </a:lnTo>
                  <a:lnTo>
                    <a:pt x="1181" y="1555"/>
                  </a:lnTo>
                  <a:lnTo>
                    <a:pt x="995" y="1307"/>
                  </a:lnTo>
                  <a:lnTo>
                    <a:pt x="870" y="808"/>
                  </a:lnTo>
                  <a:lnTo>
                    <a:pt x="870" y="746"/>
                  </a:lnTo>
                  <a:lnTo>
                    <a:pt x="870" y="684"/>
                  </a:lnTo>
                  <a:lnTo>
                    <a:pt x="932" y="622"/>
                  </a:lnTo>
                  <a:lnTo>
                    <a:pt x="870" y="498"/>
                  </a:lnTo>
                  <a:lnTo>
                    <a:pt x="870" y="435"/>
                  </a:lnTo>
                  <a:lnTo>
                    <a:pt x="807" y="373"/>
                  </a:lnTo>
                  <a:lnTo>
                    <a:pt x="807" y="249"/>
                  </a:lnTo>
                  <a:lnTo>
                    <a:pt x="559" y="0"/>
                  </a:lnTo>
                  <a:lnTo>
                    <a:pt x="434" y="124"/>
                  </a:lnTo>
                  <a:lnTo>
                    <a:pt x="373" y="124"/>
                  </a:lnTo>
                  <a:lnTo>
                    <a:pt x="310" y="62"/>
                  </a:lnTo>
                  <a:lnTo>
                    <a:pt x="248" y="124"/>
                  </a:lnTo>
                  <a:lnTo>
                    <a:pt x="61" y="124"/>
                  </a:lnTo>
                  <a:lnTo>
                    <a:pt x="0" y="186"/>
                  </a:lnTo>
                  <a:lnTo>
                    <a:pt x="0" y="435"/>
                  </a:lnTo>
                  <a:lnTo>
                    <a:pt x="124" y="559"/>
                  </a:lnTo>
                  <a:lnTo>
                    <a:pt x="186" y="559"/>
                  </a:lnTo>
                  <a:lnTo>
                    <a:pt x="434" y="559"/>
                  </a:lnTo>
                  <a:lnTo>
                    <a:pt x="497" y="498"/>
                  </a:lnTo>
                  <a:lnTo>
                    <a:pt x="622" y="622"/>
                  </a:lnTo>
                  <a:lnTo>
                    <a:pt x="746" y="684"/>
                  </a:lnTo>
                  <a:lnTo>
                    <a:pt x="746" y="746"/>
                  </a:lnTo>
                  <a:lnTo>
                    <a:pt x="746" y="808"/>
                  </a:lnTo>
                  <a:lnTo>
                    <a:pt x="683" y="871"/>
                  </a:lnTo>
                  <a:lnTo>
                    <a:pt x="746" y="932"/>
                  </a:lnTo>
                  <a:lnTo>
                    <a:pt x="746" y="1058"/>
                  </a:lnTo>
                  <a:lnTo>
                    <a:pt x="622" y="1182"/>
                  </a:lnTo>
                  <a:lnTo>
                    <a:pt x="559" y="1307"/>
                  </a:lnTo>
                  <a:lnTo>
                    <a:pt x="310" y="1431"/>
                  </a:lnTo>
                  <a:lnTo>
                    <a:pt x="248" y="1431"/>
                  </a:lnTo>
                  <a:lnTo>
                    <a:pt x="248" y="1493"/>
                  </a:lnTo>
                  <a:lnTo>
                    <a:pt x="248" y="1555"/>
                  </a:lnTo>
                  <a:lnTo>
                    <a:pt x="248" y="1617"/>
                  </a:lnTo>
                  <a:lnTo>
                    <a:pt x="248" y="1804"/>
                  </a:lnTo>
                  <a:lnTo>
                    <a:pt x="497" y="1928"/>
                  </a:lnTo>
                  <a:lnTo>
                    <a:pt x="559" y="192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3" name="Freeform 39"/>
            <p:cNvSpPr>
              <a:spLocks noChangeAspect="1"/>
            </p:cNvSpPr>
            <p:nvPr/>
          </p:nvSpPr>
          <p:spPr bwMode="auto">
            <a:xfrm>
              <a:off x="2725" y="576"/>
              <a:ext cx="248" cy="228"/>
            </a:xfrm>
            <a:custGeom>
              <a:avLst/>
              <a:gdLst>
                <a:gd name="T0" fmla="*/ 0 w 1491"/>
                <a:gd name="T1" fmla="*/ 0 h 1369"/>
                <a:gd name="T2" fmla="*/ 0 w 1491"/>
                <a:gd name="T3" fmla="*/ 0 h 1369"/>
                <a:gd name="T4" fmla="*/ 0 w 1491"/>
                <a:gd name="T5" fmla="*/ 0 h 1369"/>
                <a:gd name="T6" fmla="*/ 0 w 1491"/>
                <a:gd name="T7" fmla="*/ 0 h 1369"/>
                <a:gd name="T8" fmla="*/ 0 w 1491"/>
                <a:gd name="T9" fmla="*/ 0 h 1369"/>
                <a:gd name="T10" fmla="*/ 0 w 1491"/>
                <a:gd name="T11" fmla="*/ 0 h 1369"/>
                <a:gd name="T12" fmla="*/ 0 w 1491"/>
                <a:gd name="T13" fmla="*/ 0 h 1369"/>
                <a:gd name="T14" fmla="*/ 0 w 1491"/>
                <a:gd name="T15" fmla="*/ 0 h 1369"/>
                <a:gd name="T16" fmla="*/ 0 w 1491"/>
                <a:gd name="T17" fmla="*/ 0 h 1369"/>
                <a:gd name="T18" fmla="*/ 0 w 1491"/>
                <a:gd name="T19" fmla="*/ 0 h 1369"/>
                <a:gd name="T20" fmla="*/ 0 w 1491"/>
                <a:gd name="T21" fmla="*/ 0 h 1369"/>
                <a:gd name="T22" fmla="*/ 0 w 1491"/>
                <a:gd name="T23" fmla="*/ 0 h 1369"/>
                <a:gd name="T24" fmla="*/ 0 w 1491"/>
                <a:gd name="T25" fmla="*/ 0 h 1369"/>
                <a:gd name="T26" fmla="*/ 0 w 1491"/>
                <a:gd name="T27" fmla="*/ 0 h 1369"/>
                <a:gd name="T28" fmla="*/ 0 w 1491"/>
                <a:gd name="T29" fmla="*/ 0 h 1369"/>
                <a:gd name="T30" fmla="*/ 0 w 1491"/>
                <a:gd name="T31" fmla="*/ 0 h 1369"/>
                <a:gd name="T32" fmla="*/ 0 w 1491"/>
                <a:gd name="T33" fmla="*/ 0 h 1369"/>
                <a:gd name="T34" fmla="*/ 0 w 1491"/>
                <a:gd name="T35" fmla="*/ 0 h 1369"/>
                <a:gd name="T36" fmla="*/ 0 w 1491"/>
                <a:gd name="T37" fmla="*/ 0 h 1369"/>
                <a:gd name="T38" fmla="*/ 0 w 1491"/>
                <a:gd name="T39" fmla="*/ 0 h 1369"/>
                <a:gd name="T40" fmla="*/ 0 w 1491"/>
                <a:gd name="T41" fmla="*/ 0 h 1369"/>
                <a:gd name="T42" fmla="*/ 0 w 1491"/>
                <a:gd name="T43" fmla="*/ 0 h 1369"/>
                <a:gd name="T44" fmla="*/ 0 w 1491"/>
                <a:gd name="T45" fmla="*/ 0 h 1369"/>
                <a:gd name="T46" fmla="*/ 0 w 1491"/>
                <a:gd name="T47" fmla="*/ 0 h 1369"/>
                <a:gd name="T48" fmla="*/ 0 w 1491"/>
                <a:gd name="T49" fmla="*/ 0 h 1369"/>
                <a:gd name="T50" fmla="*/ 0 w 1491"/>
                <a:gd name="T51" fmla="*/ 0 h 1369"/>
                <a:gd name="T52" fmla="*/ 0 w 1491"/>
                <a:gd name="T53" fmla="*/ 0 h 1369"/>
                <a:gd name="T54" fmla="*/ 0 w 1491"/>
                <a:gd name="T55" fmla="*/ 0 h 1369"/>
                <a:gd name="T56" fmla="*/ 0 w 1491"/>
                <a:gd name="T57" fmla="*/ 0 h 1369"/>
                <a:gd name="T58" fmla="*/ 0 w 1491"/>
                <a:gd name="T59" fmla="*/ 0 h 1369"/>
                <a:gd name="T60" fmla="*/ 0 w 1491"/>
                <a:gd name="T61" fmla="*/ 0 h 1369"/>
                <a:gd name="T62" fmla="*/ 0 w 1491"/>
                <a:gd name="T63" fmla="*/ 0 h 1369"/>
                <a:gd name="T64" fmla="*/ 0 w 1491"/>
                <a:gd name="T65" fmla="*/ 0 h 1369"/>
                <a:gd name="T66" fmla="*/ 0 w 1491"/>
                <a:gd name="T67" fmla="*/ 0 h 1369"/>
                <a:gd name="T68" fmla="*/ 0 w 1491"/>
                <a:gd name="T69" fmla="*/ 0 h 1369"/>
                <a:gd name="T70" fmla="*/ 0 w 1491"/>
                <a:gd name="T71" fmla="*/ 0 h 1369"/>
                <a:gd name="T72" fmla="*/ 0 w 1491"/>
                <a:gd name="T73" fmla="*/ 0 h 1369"/>
                <a:gd name="T74" fmla="*/ 0 w 1491"/>
                <a:gd name="T75" fmla="*/ 0 h 1369"/>
                <a:gd name="T76" fmla="*/ 0 w 1491"/>
                <a:gd name="T77" fmla="*/ 0 h 1369"/>
                <a:gd name="T78" fmla="*/ 0 w 1491"/>
                <a:gd name="T79" fmla="*/ 0 h 1369"/>
                <a:gd name="T80" fmla="*/ 0 w 1491"/>
                <a:gd name="T81" fmla="*/ 0 h 1369"/>
                <a:gd name="T82" fmla="*/ 0 w 1491"/>
                <a:gd name="T83" fmla="*/ 0 h 1369"/>
                <a:gd name="T84" fmla="*/ 0 w 1491"/>
                <a:gd name="T85" fmla="*/ 0 h 1369"/>
                <a:gd name="T86" fmla="*/ 0 w 1491"/>
                <a:gd name="T87" fmla="*/ 0 h 1369"/>
                <a:gd name="T88" fmla="*/ 0 w 1491"/>
                <a:gd name="T89" fmla="*/ 0 h 1369"/>
                <a:gd name="T90" fmla="*/ 0 w 1491"/>
                <a:gd name="T91" fmla="*/ 0 h 1369"/>
                <a:gd name="T92" fmla="*/ 0 w 1491"/>
                <a:gd name="T93" fmla="*/ 0 h 1369"/>
                <a:gd name="T94" fmla="*/ 0 w 1491"/>
                <a:gd name="T95" fmla="*/ 0 h 1369"/>
                <a:gd name="T96" fmla="*/ 0 w 1491"/>
                <a:gd name="T97" fmla="*/ 0 h 1369"/>
                <a:gd name="T98" fmla="*/ 0 w 1491"/>
                <a:gd name="T99" fmla="*/ 0 h 13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91"/>
                <a:gd name="T151" fmla="*/ 0 h 1369"/>
                <a:gd name="T152" fmla="*/ 1491 w 1491"/>
                <a:gd name="T153" fmla="*/ 1369 h 136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91" h="1369">
                  <a:moveTo>
                    <a:pt x="186" y="1369"/>
                  </a:moveTo>
                  <a:lnTo>
                    <a:pt x="249" y="1306"/>
                  </a:lnTo>
                  <a:lnTo>
                    <a:pt x="684" y="1369"/>
                  </a:lnTo>
                  <a:lnTo>
                    <a:pt x="746" y="1306"/>
                  </a:lnTo>
                  <a:lnTo>
                    <a:pt x="994" y="1306"/>
                  </a:lnTo>
                  <a:lnTo>
                    <a:pt x="1057" y="1306"/>
                  </a:lnTo>
                  <a:lnTo>
                    <a:pt x="1057" y="1244"/>
                  </a:lnTo>
                  <a:lnTo>
                    <a:pt x="1057" y="1182"/>
                  </a:lnTo>
                  <a:lnTo>
                    <a:pt x="1118" y="1182"/>
                  </a:lnTo>
                  <a:lnTo>
                    <a:pt x="1367" y="1120"/>
                  </a:lnTo>
                  <a:lnTo>
                    <a:pt x="1430" y="1057"/>
                  </a:lnTo>
                  <a:lnTo>
                    <a:pt x="1491" y="1057"/>
                  </a:lnTo>
                  <a:lnTo>
                    <a:pt x="1491" y="996"/>
                  </a:lnTo>
                  <a:lnTo>
                    <a:pt x="1491" y="933"/>
                  </a:lnTo>
                  <a:lnTo>
                    <a:pt x="1430" y="933"/>
                  </a:lnTo>
                  <a:lnTo>
                    <a:pt x="1305" y="871"/>
                  </a:lnTo>
                  <a:lnTo>
                    <a:pt x="1243" y="871"/>
                  </a:lnTo>
                  <a:lnTo>
                    <a:pt x="1181" y="871"/>
                  </a:lnTo>
                  <a:lnTo>
                    <a:pt x="1118" y="809"/>
                  </a:lnTo>
                  <a:lnTo>
                    <a:pt x="1118" y="747"/>
                  </a:lnTo>
                  <a:lnTo>
                    <a:pt x="1118" y="684"/>
                  </a:lnTo>
                  <a:lnTo>
                    <a:pt x="1057" y="435"/>
                  </a:lnTo>
                  <a:lnTo>
                    <a:pt x="1243" y="248"/>
                  </a:lnTo>
                  <a:lnTo>
                    <a:pt x="1243" y="187"/>
                  </a:lnTo>
                  <a:lnTo>
                    <a:pt x="1243" y="124"/>
                  </a:lnTo>
                  <a:lnTo>
                    <a:pt x="1181" y="62"/>
                  </a:lnTo>
                  <a:lnTo>
                    <a:pt x="1057" y="187"/>
                  </a:lnTo>
                  <a:lnTo>
                    <a:pt x="994" y="187"/>
                  </a:lnTo>
                  <a:lnTo>
                    <a:pt x="808" y="0"/>
                  </a:lnTo>
                  <a:lnTo>
                    <a:pt x="746" y="0"/>
                  </a:lnTo>
                  <a:lnTo>
                    <a:pt x="684" y="0"/>
                  </a:lnTo>
                  <a:lnTo>
                    <a:pt x="622" y="0"/>
                  </a:lnTo>
                  <a:lnTo>
                    <a:pt x="498" y="124"/>
                  </a:lnTo>
                  <a:lnTo>
                    <a:pt x="498" y="248"/>
                  </a:lnTo>
                  <a:lnTo>
                    <a:pt x="498" y="311"/>
                  </a:lnTo>
                  <a:lnTo>
                    <a:pt x="559" y="311"/>
                  </a:lnTo>
                  <a:lnTo>
                    <a:pt x="684" y="374"/>
                  </a:lnTo>
                  <a:lnTo>
                    <a:pt x="622" y="435"/>
                  </a:lnTo>
                  <a:lnTo>
                    <a:pt x="622" y="498"/>
                  </a:lnTo>
                  <a:lnTo>
                    <a:pt x="435" y="684"/>
                  </a:lnTo>
                  <a:lnTo>
                    <a:pt x="435" y="871"/>
                  </a:lnTo>
                  <a:lnTo>
                    <a:pt x="310" y="996"/>
                  </a:lnTo>
                  <a:lnTo>
                    <a:pt x="186" y="996"/>
                  </a:lnTo>
                  <a:lnTo>
                    <a:pt x="125" y="996"/>
                  </a:lnTo>
                  <a:lnTo>
                    <a:pt x="62" y="996"/>
                  </a:lnTo>
                  <a:lnTo>
                    <a:pt x="0" y="996"/>
                  </a:lnTo>
                  <a:lnTo>
                    <a:pt x="0" y="1057"/>
                  </a:lnTo>
                  <a:lnTo>
                    <a:pt x="0" y="1182"/>
                  </a:lnTo>
                  <a:lnTo>
                    <a:pt x="125" y="1369"/>
                  </a:lnTo>
                  <a:lnTo>
                    <a:pt x="186" y="136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4" name="Freeform 40"/>
            <p:cNvSpPr>
              <a:spLocks noChangeAspect="1"/>
            </p:cNvSpPr>
            <p:nvPr/>
          </p:nvSpPr>
          <p:spPr bwMode="auto">
            <a:xfrm>
              <a:off x="2124" y="659"/>
              <a:ext cx="155" cy="166"/>
            </a:xfrm>
            <a:custGeom>
              <a:avLst/>
              <a:gdLst>
                <a:gd name="T0" fmla="*/ 0 w 932"/>
                <a:gd name="T1" fmla="*/ 0 h 995"/>
                <a:gd name="T2" fmla="*/ 0 w 932"/>
                <a:gd name="T3" fmla="*/ 0 h 995"/>
                <a:gd name="T4" fmla="*/ 0 w 932"/>
                <a:gd name="T5" fmla="*/ 0 h 995"/>
                <a:gd name="T6" fmla="*/ 0 w 932"/>
                <a:gd name="T7" fmla="*/ 0 h 995"/>
                <a:gd name="T8" fmla="*/ 0 w 932"/>
                <a:gd name="T9" fmla="*/ 0 h 995"/>
                <a:gd name="T10" fmla="*/ 0 w 932"/>
                <a:gd name="T11" fmla="*/ 0 h 995"/>
                <a:gd name="T12" fmla="*/ 0 w 932"/>
                <a:gd name="T13" fmla="*/ 0 h 995"/>
                <a:gd name="T14" fmla="*/ 0 w 932"/>
                <a:gd name="T15" fmla="*/ 0 h 995"/>
                <a:gd name="T16" fmla="*/ 0 w 932"/>
                <a:gd name="T17" fmla="*/ 0 h 995"/>
                <a:gd name="T18" fmla="*/ 0 w 932"/>
                <a:gd name="T19" fmla="*/ 0 h 995"/>
                <a:gd name="T20" fmla="*/ 0 w 932"/>
                <a:gd name="T21" fmla="*/ 0 h 995"/>
                <a:gd name="T22" fmla="*/ 0 w 932"/>
                <a:gd name="T23" fmla="*/ 0 h 995"/>
                <a:gd name="T24" fmla="*/ 0 w 932"/>
                <a:gd name="T25" fmla="*/ 0 h 995"/>
                <a:gd name="T26" fmla="*/ 0 w 932"/>
                <a:gd name="T27" fmla="*/ 0 h 995"/>
                <a:gd name="T28" fmla="*/ 0 w 932"/>
                <a:gd name="T29" fmla="*/ 0 h 995"/>
                <a:gd name="T30" fmla="*/ 0 w 932"/>
                <a:gd name="T31" fmla="*/ 0 h 995"/>
                <a:gd name="T32" fmla="*/ 0 w 932"/>
                <a:gd name="T33" fmla="*/ 0 h 995"/>
                <a:gd name="T34" fmla="*/ 0 w 932"/>
                <a:gd name="T35" fmla="*/ 0 h 995"/>
                <a:gd name="T36" fmla="*/ 0 w 932"/>
                <a:gd name="T37" fmla="*/ 0 h 995"/>
                <a:gd name="T38" fmla="*/ 0 w 932"/>
                <a:gd name="T39" fmla="*/ 0 h 995"/>
                <a:gd name="T40" fmla="*/ 0 w 932"/>
                <a:gd name="T41" fmla="*/ 0 h 995"/>
                <a:gd name="T42" fmla="*/ 0 w 932"/>
                <a:gd name="T43" fmla="*/ 0 h 995"/>
                <a:gd name="T44" fmla="*/ 0 w 932"/>
                <a:gd name="T45" fmla="*/ 0 h 995"/>
                <a:gd name="T46" fmla="*/ 0 w 932"/>
                <a:gd name="T47" fmla="*/ 0 h 995"/>
                <a:gd name="T48" fmla="*/ 0 w 932"/>
                <a:gd name="T49" fmla="*/ 0 h 995"/>
                <a:gd name="T50" fmla="*/ 0 w 932"/>
                <a:gd name="T51" fmla="*/ 0 h 99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32"/>
                <a:gd name="T79" fmla="*/ 0 h 995"/>
                <a:gd name="T80" fmla="*/ 932 w 932"/>
                <a:gd name="T81" fmla="*/ 995 h 995"/>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32" h="995">
                  <a:moveTo>
                    <a:pt x="373" y="871"/>
                  </a:moveTo>
                  <a:lnTo>
                    <a:pt x="497" y="871"/>
                  </a:lnTo>
                  <a:lnTo>
                    <a:pt x="622" y="995"/>
                  </a:lnTo>
                  <a:lnTo>
                    <a:pt x="683" y="932"/>
                  </a:lnTo>
                  <a:lnTo>
                    <a:pt x="808" y="932"/>
                  </a:lnTo>
                  <a:lnTo>
                    <a:pt x="870" y="871"/>
                  </a:lnTo>
                  <a:lnTo>
                    <a:pt x="932" y="871"/>
                  </a:lnTo>
                  <a:lnTo>
                    <a:pt x="932" y="808"/>
                  </a:lnTo>
                  <a:lnTo>
                    <a:pt x="808" y="746"/>
                  </a:lnTo>
                  <a:lnTo>
                    <a:pt x="373" y="311"/>
                  </a:lnTo>
                  <a:lnTo>
                    <a:pt x="249" y="311"/>
                  </a:lnTo>
                  <a:lnTo>
                    <a:pt x="187" y="186"/>
                  </a:lnTo>
                  <a:lnTo>
                    <a:pt x="187" y="125"/>
                  </a:lnTo>
                  <a:lnTo>
                    <a:pt x="187" y="62"/>
                  </a:lnTo>
                  <a:lnTo>
                    <a:pt x="187" y="0"/>
                  </a:lnTo>
                  <a:lnTo>
                    <a:pt x="124" y="0"/>
                  </a:lnTo>
                  <a:lnTo>
                    <a:pt x="63" y="62"/>
                  </a:lnTo>
                  <a:lnTo>
                    <a:pt x="63" y="125"/>
                  </a:lnTo>
                  <a:lnTo>
                    <a:pt x="63" y="186"/>
                  </a:lnTo>
                  <a:lnTo>
                    <a:pt x="0" y="311"/>
                  </a:lnTo>
                  <a:lnTo>
                    <a:pt x="0" y="373"/>
                  </a:lnTo>
                  <a:lnTo>
                    <a:pt x="0" y="435"/>
                  </a:lnTo>
                  <a:lnTo>
                    <a:pt x="0" y="559"/>
                  </a:lnTo>
                  <a:lnTo>
                    <a:pt x="310" y="808"/>
                  </a:lnTo>
                  <a:lnTo>
                    <a:pt x="310" y="871"/>
                  </a:lnTo>
                  <a:lnTo>
                    <a:pt x="373" y="871"/>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5" name="Freeform 41"/>
            <p:cNvSpPr>
              <a:spLocks noChangeAspect="1"/>
            </p:cNvSpPr>
            <p:nvPr/>
          </p:nvSpPr>
          <p:spPr bwMode="auto">
            <a:xfrm>
              <a:off x="2497" y="514"/>
              <a:ext cx="249" cy="311"/>
            </a:xfrm>
            <a:custGeom>
              <a:avLst/>
              <a:gdLst>
                <a:gd name="T0" fmla="*/ 0 w 1493"/>
                <a:gd name="T1" fmla="*/ 0 h 1867"/>
                <a:gd name="T2" fmla="*/ 0 w 1493"/>
                <a:gd name="T3" fmla="*/ 0 h 1867"/>
                <a:gd name="T4" fmla="*/ 0 w 1493"/>
                <a:gd name="T5" fmla="*/ 0 h 1867"/>
                <a:gd name="T6" fmla="*/ 0 w 1493"/>
                <a:gd name="T7" fmla="*/ 0 h 1867"/>
                <a:gd name="T8" fmla="*/ 0 w 1493"/>
                <a:gd name="T9" fmla="*/ 0 h 1867"/>
                <a:gd name="T10" fmla="*/ 0 w 1493"/>
                <a:gd name="T11" fmla="*/ 0 h 1867"/>
                <a:gd name="T12" fmla="*/ 0 w 1493"/>
                <a:gd name="T13" fmla="*/ 0 h 1867"/>
                <a:gd name="T14" fmla="*/ 0 w 1493"/>
                <a:gd name="T15" fmla="*/ 0 h 1867"/>
                <a:gd name="T16" fmla="*/ 0 w 1493"/>
                <a:gd name="T17" fmla="*/ 0 h 1867"/>
                <a:gd name="T18" fmla="*/ 0 w 1493"/>
                <a:gd name="T19" fmla="*/ 0 h 1867"/>
                <a:gd name="T20" fmla="*/ 0 w 1493"/>
                <a:gd name="T21" fmla="*/ 0 h 1867"/>
                <a:gd name="T22" fmla="*/ 0 w 1493"/>
                <a:gd name="T23" fmla="*/ 0 h 1867"/>
                <a:gd name="T24" fmla="*/ 0 w 1493"/>
                <a:gd name="T25" fmla="*/ 0 h 1867"/>
                <a:gd name="T26" fmla="*/ 0 w 1493"/>
                <a:gd name="T27" fmla="*/ 0 h 1867"/>
                <a:gd name="T28" fmla="*/ 0 w 1493"/>
                <a:gd name="T29" fmla="*/ 0 h 1867"/>
                <a:gd name="T30" fmla="*/ 0 w 1493"/>
                <a:gd name="T31" fmla="*/ 0 h 1867"/>
                <a:gd name="T32" fmla="*/ 0 w 1493"/>
                <a:gd name="T33" fmla="*/ 0 h 1867"/>
                <a:gd name="T34" fmla="*/ 0 w 1493"/>
                <a:gd name="T35" fmla="*/ 0 h 1867"/>
                <a:gd name="T36" fmla="*/ 0 w 1493"/>
                <a:gd name="T37" fmla="*/ 0 h 1867"/>
                <a:gd name="T38" fmla="*/ 0 w 1493"/>
                <a:gd name="T39" fmla="*/ 0 h 1867"/>
                <a:gd name="T40" fmla="*/ 0 w 1493"/>
                <a:gd name="T41" fmla="*/ 0 h 1867"/>
                <a:gd name="T42" fmla="*/ 0 w 1493"/>
                <a:gd name="T43" fmla="*/ 0 h 1867"/>
                <a:gd name="T44" fmla="*/ 0 w 1493"/>
                <a:gd name="T45" fmla="*/ 0 h 1867"/>
                <a:gd name="T46" fmla="*/ 0 w 1493"/>
                <a:gd name="T47" fmla="*/ 0 h 1867"/>
                <a:gd name="T48" fmla="*/ 0 w 1493"/>
                <a:gd name="T49" fmla="*/ 0 h 1867"/>
                <a:gd name="T50" fmla="*/ 0 w 1493"/>
                <a:gd name="T51" fmla="*/ 0 h 1867"/>
                <a:gd name="T52" fmla="*/ 0 w 1493"/>
                <a:gd name="T53" fmla="*/ 0 h 1867"/>
                <a:gd name="T54" fmla="*/ 0 w 1493"/>
                <a:gd name="T55" fmla="*/ 0 h 1867"/>
                <a:gd name="T56" fmla="*/ 0 w 1493"/>
                <a:gd name="T57" fmla="*/ 0 h 1867"/>
                <a:gd name="T58" fmla="*/ 0 w 1493"/>
                <a:gd name="T59" fmla="*/ 0 h 1867"/>
                <a:gd name="T60" fmla="*/ 0 w 1493"/>
                <a:gd name="T61" fmla="*/ 0 h 1867"/>
                <a:gd name="T62" fmla="*/ 0 w 1493"/>
                <a:gd name="T63" fmla="*/ 0 h 1867"/>
                <a:gd name="T64" fmla="*/ 0 w 1493"/>
                <a:gd name="T65" fmla="*/ 0 h 1867"/>
                <a:gd name="T66" fmla="*/ 0 w 1493"/>
                <a:gd name="T67" fmla="*/ 0 h 1867"/>
                <a:gd name="T68" fmla="*/ 0 w 1493"/>
                <a:gd name="T69" fmla="*/ 0 h 1867"/>
                <a:gd name="T70" fmla="*/ 0 w 1493"/>
                <a:gd name="T71" fmla="*/ 0 h 1867"/>
                <a:gd name="T72" fmla="*/ 0 w 1493"/>
                <a:gd name="T73" fmla="*/ 0 h 1867"/>
                <a:gd name="T74" fmla="*/ 0 w 1493"/>
                <a:gd name="T75" fmla="*/ 0 h 186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493"/>
                <a:gd name="T115" fmla="*/ 0 h 1867"/>
                <a:gd name="T116" fmla="*/ 1493 w 1493"/>
                <a:gd name="T117" fmla="*/ 1867 h 186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493" h="1867">
                  <a:moveTo>
                    <a:pt x="1181" y="1867"/>
                  </a:moveTo>
                  <a:lnTo>
                    <a:pt x="1493" y="1804"/>
                  </a:lnTo>
                  <a:lnTo>
                    <a:pt x="1493" y="1743"/>
                  </a:lnTo>
                  <a:lnTo>
                    <a:pt x="1368" y="1556"/>
                  </a:lnTo>
                  <a:lnTo>
                    <a:pt x="1368" y="1431"/>
                  </a:lnTo>
                  <a:lnTo>
                    <a:pt x="1368" y="1370"/>
                  </a:lnTo>
                  <a:lnTo>
                    <a:pt x="1430" y="1370"/>
                  </a:lnTo>
                  <a:lnTo>
                    <a:pt x="1493" y="1370"/>
                  </a:lnTo>
                  <a:lnTo>
                    <a:pt x="1493" y="1307"/>
                  </a:lnTo>
                  <a:lnTo>
                    <a:pt x="1305" y="1121"/>
                  </a:lnTo>
                  <a:lnTo>
                    <a:pt x="1305" y="1058"/>
                  </a:lnTo>
                  <a:lnTo>
                    <a:pt x="1119" y="622"/>
                  </a:lnTo>
                  <a:lnTo>
                    <a:pt x="932" y="436"/>
                  </a:lnTo>
                  <a:lnTo>
                    <a:pt x="932" y="374"/>
                  </a:lnTo>
                  <a:lnTo>
                    <a:pt x="932" y="312"/>
                  </a:lnTo>
                  <a:lnTo>
                    <a:pt x="871" y="312"/>
                  </a:lnTo>
                  <a:lnTo>
                    <a:pt x="808" y="249"/>
                  </a:lnTo>
                  <a:lnTo>
                    <a:pt x="746" y="312"/>
                  </a:lnTo>
                  <a:lnTo>
                    <a:pt x="684" y="312"/>
                  </a:lnTo>
                  <a:lnTo>
                    <a:pt x="559" y="374"/>
                  </a:lnTo>
                  <a:lnTo>
                    <a:pt x="435" y="249"/>
                  </a:lnTo>
                  <a:lnTo>
                    <a:pt x="498" y="125"/>
                  </a:lnTo>
                  <a:lnTo>
                    <a:pt x="373" y="0"/>
                  </a:lnTo>
                  <a:lnTo>
                    <a:pt x="311" y="0"/>
                  </a:lnTo>
                  <a:lnTo>
                    <a:pt x="311" y="63"/>
                  </a:lnTo>
                  <a:lnTo>
                    <a:pt x="249" y="249"/>
                  </a:lnTo>
                  <a:lnTo>
                    <a:pt x="0" y="561"/>
                  </a:lnTo>
                  <a:lnTo>
                    <a:pt x="62" y="997"/>
                  </a:lnTo>
                  <a:lnTo>
                    <a:pt x="62" y="1058"/>
                  </a:lnTo>
                  <a:lnTo>
                    <a:pt x="125" y="1058"/>
                  </a:lnTo>
                  <a:lnTo>
                    <a:pt x="186" y="1121"/>
                  </a:lnTo>
                  <a:lnTo>
                    <a:pt x="186" y="1245"/>
                  </a:lnTo>
                  <a:lnTo>
                    <a:pt x="249" y="1307"/>
                  </a:lnTo>
                  <a:lnTo>
                    <a:pt x="311" y="1245"/>
                  </a:lnTo>
                  <a:lnTo>
                    <a:pt x="808" y="1743"/>
                  </a:lnTo>
                  <a:lnTo>
                    <a:pt x="932" y="1743"/>
                  </a:lnTo>
                  <a:lnTo>
                    <a:pt x="1119" y="1867"/>
                  </a:lnTo>
                  <a:lnTo>
                    <a:pt x="1181" y="1867"/>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6" name="Freeform 42"/>
            <p:cNvSpPr>
              <a:spLocks noChangeAspect="1"/>
            </p:cNvSpPr>
            <p:nvPr/>
          </p:nvSpPr>
          <p:spPr bwMode="auto">
            <a:xfrm>
              <a:off x="2901" y="514"/>
              <a:ext cx="332" cy="311"/>
            </a:xfrm>
            <a:custGeom>
              <a:avLst/>
              <a:gdLst>
                <a:gd name="T0" fmla="*/ 0 w 1989"/>
                <a:gd name="T1" fmla="*/ 0 h 1867"/>
                <a:gd name="T2" fmla="*/ 0 w 1989"/>
                <a:gd name="T3" fmla="*/ 0 h 1867"/>
                <a:gd name="T4" fmla="*/ 0 w 1989"/>
                <a:gd name="T5" fmla="*/ 0 h 1867"/>
                <a:gd name="T6" fmla="*/ 0 w 1989"/>
                <a:gd name="T7" fmla="*/ 0 h 1867"/>
                <a:gd name="T8" fmla="*/ 0 w 1989"/>
                <a:gd name="T9" fmla="*/ 0 h 1867"/>
                <a:gd name="T10" fmla="*/ 0 w 1989"/>
                <a:gd name="T11" fmla="*/ 0 h 1867"/>
                <a:gd name="T12" fmla="*/ 0 w 1989"/>
                <a:gd name="T13" fmla="*/ 0 h 1867"/>
                <a:gd name="T14" fmla="*/ 0 w 1989"/>
                <a:gd name="T15" fmla="*/ 0 h 1867"/>
                <a:gd name="T16" fmla="*/ 0 w 1989"/>
                <a:gd name="T17" fmla="*/ 0 h 1867"/>
                <a:gd name="T18" fmla="*/ 0 w 1989"/>
                <a:gd name="T19" fmla="*/ 0 h 1867"/>
                <a:gd name="T20" fmla="*/ 0 w 1989"/>
                <a:gd name="T21" fmla="*/ 0 h 1867"/>
                <a:gd name="T22" fmla="*/ 0 w 1989"/>
                <a:gd name="T23" fmla="*/ 0 h 1867"/>
                <a:gd name="T24" fmla="*/ 0 w 1989"/>
                <a:gd name="T25" fmla="*/ 0 h 1867"/>
                <a:gd name="T26" fmla="*/ 0 w 1989"/>
                <a:gd name="T27" fmla="*/ 0 h 1867"/>
                <a:gd name="T28" fmla="*/ 0 w 1989"/>
                <a:gd name="T29" fmla="*/ 0 h 1867"/>
                <a:gd name="T30" fmla="*/ 0 w 1989"/>
                <a:gd name="T31" fmla="*/ 0 h 1867"/>
                <a:gd name="T32" fmla="*/ 0 w 1989"/>
                <a:gd name="T33" fmla="*/ 0 h 1867"/>
                <a:gd name="T34" fmla="*/ 0 w 1989"/>
                <a:gd name="T35" fmla="*/ 0 h 1867"/>
                <a:gd name="T36" fmla="*/ 0 w 1989"/>
                <a:gd name="T37" fmla="*/ 0 h 1867"/>
                <a:gd name="T38" fmla="*/ 0 w 1989"/>
                <a:gd name="T39" fmla="*/ 0 h 1867"/>
                <a:gd name="T40" fmla="*/ 0 w 1989"/>
                <a:gd name="T41" fmla="*/ 0 h 1867"/>
                <a:gd name="T42" fmla="*/ 0 w 1989"/>
                <a:gd name="T43" fmla="*/ 0 h 1867"/>
                <a:gd name="T44" fmla="*/ 0 w 1989"/>
                <a:gd name="T45" fmla="*/ 0 h 1867"/>
                <a:gd name="T46" fmla="*/ 0 w 1989"/>
                <a:gd name="T47" fmla="*/ 0 h 1867"/>
                <a:gd name="T48" fmla="*/ 0 w 1989"/>
                <a:gd name="T49" fmla="*/ 0 h 1867"/>
                <a:gd name="T50" fmla="*/ 0 w 1989"/>
                <a:gd name="T51" fmla="*/ 0 h 1867"/>
                <a:gd name="T52" fmla="*/ 0 w 1989"/>
                <a:gd name="T53" fmla="*/ 0 h 1867"/>
                <a:gd name="T54" fmla="*/ 0 w 1989"/>
                <a:gd name="T55" fmla="*/ 0 h 1867"/>
                <a:gd name="T56" fmla="*/ 0 w 1989"/>
                <a:gd name="T57" fmla="*/ 0 h 1867"/>
                <a:gd name="T58" fmla="*/ 0 w 1989"/>
                <a:gd name="T59" fmla="*/ 0 h 1867"/>
                <a:gd name="T60" fmla="*/ 0 w 1989"/>
                <a:gd name="T61" fmla="*/ 0 h 1867"/>
                <a:gd name="T62" fmla="*/ 0 w 1989"/>
                <a:gd name="T63" fmla="*/ 0 h 186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989"/>
                <a:gd name="T97" fmla="*/ 0 h 1867"/>
                <a:gd name="T98" fmla="*/ 1989 w 1989"/>
                <a:gd name="T99" fmla="*/ 1867 h 186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989" h="1867">
                  <a:moveTo>
                    <a:pt x="61" y="1680"/>
                  </a:moveTo>
                  <a:lnTo>
                    <a:pt x="248" y="1867"/>
                  </a:lnTo>
                  <a:lnTo>
                    <a:pt x="373" y="1743"/>
                  </a:lnTo>
                  <a:lnTo>
                    <a:pt x="497" y="1743"/>
                  </a:lnTo>
                  <a:lnTo>
                    <a:pt x="559" y="1680"/>
                  </a:lnTo>
                  <a:lnTo>
                    <a:pt x="621" y="1680"/>
                  </a:lnTo>
                  <a:lnTo>
                    <a:pt x="621" y="1618"/>
                  </a:lnTo>
                  <a:lnTo>
                    <a:pt x="559" y="1556"/>
                  </a:lnTo>
                  <a:lnTo>
                    <a:pt x="559" y="1494"/>
                  </a:lnTo>
                  <a:lnTo>
                    <a:pt x="559" y="1245"/>
                  </a:lnTo>
                  <a:lnTo>
                    <a:pt x="683" y="1058"/>
                  </a:lnTo>
                  <a:lnTo>
                    <a:pt x="683" y="997"/>
                  </a:lnTo>
                  <a:lnTo>
                    <a:pt x="746" y="997"/>
                  </a:lnTo>
                  <a:lnTo>
                    <a:pt x="870" y="872"/>
                  </a:lnTo>
                  <a:lnTo>
                    <a:pt x="932" y="872"/>
                  </a:lnTo>
                  <a:lnTo>
                    <a:pt x="994" y="872"/>
                  </a:lnTo>
                  <a:lnTo>
                    <a:pt x="1056" y="872"/>
                  </a:lnTo>
                  <a:lnTo>
                    <a:pt x="1119" y="809"/>
                  </a:lnTo>
                  <a:lnTo>
                    <a:pt x="1553" y="622"/>
                  </a:lnTo>
                  <a:lnTo>
                    <a:pt x="1678" y="498"/>
                  </a:lnTo>
                  <a:lnTo>
                    <a:pt x="1927" y="498"/>
                  </a:lnTo>
                  <a:lnTo>
                    <a:pt x="1989" y="498"/>
                  </a:lnTo>
                  <a:lnTo>
                    <a:pt x="1989" y="436"/>
                  </a:lnTo>
                  <a:lnTo>
                    <a:pt x="1989" y="374"/>
                  </a:lnTo>
                  <a:lnTo>
                    <a:pt x="1927" y="374"/>
                  </a:lnTo>
                  <a:lnTo>
                    <a:pt x="1802" y="125"/>
                  </a:lnTo>
                  <a:lnTo>
                    <a:pt x="1802" y="63"/>
                  </a:lnTo>
                  <a:lnTo>
                    <a:pt x="1741" y="63"/>
                  </a:lnTo>
                  <a:lnTo>
                    <a:pt x="1616" y="0"/>
                  </a:lnTo>
                  <a:lnTo>
                    <a:pt x="1553" y="0"/>
                  </a:lnTo>
                  <a:lnTo>
                    <a:pt x="1368" y="0"/>
                  </a:lnTo>
                  <a:lnTo>
                    <a:pt x="1243" y="125"/>
                  </a:lnTo>
                  <a:lnTo>
                    <a:pt x="1243" y="249"/>
                  </a:lnTo>
                  <a:lnTo>
                    <a:pt x="932" y="436"/>
                  </a:lnTo>
                  <a:lnTo>
                    <a:pt x="870" y="436"/>
                  </a:lnTo>
                  <a:lnTo>
                    <a:pt x="807" y="436"/>
                  </a:lnTo>
                  <a:lnTo>
                    <a:pt x="807" y="498"/>
                  </a:lnTo>
                  <a:lnTo>
                    <a:pt x="807" y="561"/>
                  </a:lnTo>
                  <a:lnTo>
                    <a:pt x="807" y="622"/>
                  </a:lnTo>
                  <a:lnTo>
                    <a:pt x="746" y="622"/>
                  </a:lnTo>
                  <a:lnTo>
                    <a:pt x="621" y="622"/>
                  </a:lnTo>
                  <a:lnTo>
                    <a:pt x="497" y="748"/>
                  </a:lnTo>
                  <a:lnTo>
                    <a:pt x="434" y="685"/>
                  </a:lnTo>
                  <a:lnTo>
                    <a:pt x="373" y="685"/>
                  </a:lnTo>
                  <a:lnTo>
                    <a:pt x="248" y="561"/>
                  </a:lnTo>
                  <a:lnTo>
                    <a:pt x="186" y="561"/>
                  </a:lnTo>
                  <a:lnTo>
                    <a:pt x="186" y="622"/>
                  </a:lnTo>
                  <a:lnTo>
                    <a:pt x="0" y="809"/>
                  </a:lnTo>
                  <a:lnTo>
                    <a:pt x="61" y="1058"/>
                  </a:lnTo>
                  <a:lnTo>
                    <a:pt x="61" y="1121"/>
                  </a:lnTo>
                  <a:lnTo>
                    <a:pt x="61" y="1183"/>
                  </a:lnTo>
                  <a:lnTo>
                    <a:pt x="124" y="1245"/>
                  </a:lnTo>
                  <a:lnTo>
                    <a:pt x="186" y="1245"/>
                  </a:lnTo>
                  <a:lnTo>
                    <a:pt x="248" y="1245"/>
                  </a:lnTo>
                  <a:lnTo>
                    <a:pt x="373" y="1307"/>
                  </a:lnTo>
                  <a:lnTo>
                    <a:pt x="434" y="1307"/>
                  </a:lnTo>
                  <a:lnTo>
                    <a:pt x="434" y="1370"/>
                  </a:lnTo>
                  <a:lnTo>
                    <a:pt x="434" y="1431"/>
                  </a:lnTo>
                  <a:lnTo>
                    <a:pt x="373" y="1431"/>
                  </a:lnTo>
                  <a:lnTo>
                    <a:pt x="310" y="1494"/>
                  </a:lnTo>
                  <a:lnTo>
                    <a:pt x="61" y="1556"/>
                  </a:lnTo>
                  <a:lnTo>
                    <a:pt x="0" y="1556"/>
                  </a:lnTo>
                  <a:lnTo>
                    <a:pt x="0" y="1618"/>
                  </a:lnTo>
                  <a:lnTo>
                    <a:pt x="0" y="1680"/>
                  </a:lnTo>
                  <a:lnTo>
                    <a:pt x="61" y="1680"/>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7" name="Freeform 43"/>
            <p:cNvSpPr>
              <a:spLocks noChangeAspect="1"/>
            </p:cNvSpPr>
            <p:nvPr/>
          </p:nvSpPr>
          <p:spPr bwMode="auto">
            <a:xfrm>
              <a:off x="2155" y="659"/>
              <a:ext cx="321" cy="208"/>
            </a:xfrm>
            <a:custGeom>
              <a:avLst/>
              <a:gdLst>
                <a:gd name="T0" fmla="*/ 0 w 1927"/>
                <a:gd name="T1" fmla="*/ 0 h 1244"/>
                <a:gd name="T2" fmla="*/ 0 w 1927"/>
                <a:gd name="T3" fmla="*/ 0 h 1244"/>
                <a:gd name="T4" fmla="*/ 0 w 1927"/>
                <a:gd name="T5" fmla="*/ 0 h 1244"/>
                <a:gd name="T6" fmla="*/ 0 w 1927"/>
                <a:gd name="T7" fmla="*/ 0 h 1244"/>
                <a:gd name="T8" fmla="*/ 0 w 1927"/>
                <a:gd name="T9" fmla="*/ 0 h 1244"/>
                <a:gd name="T10" fmla="*/ 0 w 1927"/>
                <a:gd name="T11" fmla="*/ 0 h 1244"/>
                <a:gd name="T12" fmla="*/ 0 w 1927"/>
                <a:gd name="T13" fmla="*/ 0 h 1244"/>
                <a:gd name="T14" fmla="*/ 0 w 1927"/>
                <a:gd name="T15" fmla="*/ 0 h 1244"/>
                <a:gd name="T16" fmla="*/ 0 w 1927"/>
                <a:gd name="T17" fmla="*/ 0 h 1244"/>
                <a:gd name="T18" fmla="*/ 0 w 1927"/>
                <a:gd name="T19" fmla="*/ 0 h 1244"/>
                <a:gd name="T20" fmla="*/ 0 w 1927"/>
                <a:gd name="T21" fmla="*/ 0 h 1244"/>
                <a:gd name="T22" fmla="*/ 0 w 1927"/>
                <a:gd name="T23" fmla="*/ 0 h 1244"/>
                <a:gd name="T24" fmla="*/ 0 w 1927"/>
                <a:gd name="T25" fmla="*/ 0 h 1244"/>
                <a:gd name="T26" fmla="*/ 0 w 1927"/>
                <a:gd name="T27" fmla="*/ 0 h 1244"/>
                <a:gd name="T28" fmla="*/ 0 w 1927"/>
                <a:gd name="T29" fmla="*/ 0 h 1244"/>
                <a:gd name="T30" fmla="*/ 0 w 1927"/>
                <a:gd name="T31" fmla="*/ 0 h 1244"/>
                <a:gd name="T32" fmla="*/ 0 w 1927"/>
                <a:gd name="T33" fmla="*/ 0 h 1244"/>
                <a:gd name="T34" fmla="*/ 0 w 1927"/>
                <a:gd name="T35" fmla="*/ 0 h 1244"/>
                <a:gd name="T36" fmla="*/ 0 w 1927"/>
                <a:gd name="T37" fmla="*/ 0 h 1244"/>
                <a:gd name="T38" fmla="*/ 0 w 1927"/>
                <a:gd name="T39" fmla="*/ 0 h 1244"/>
                <a:gd name="T40" fmla="*/ 0 w 1927"/>
                <a:gd name="T41" fmla="*/ 0 h 1244"/>
                <a:gd name="T42" fmla="*/ 0 w 1927"/>
                <a:gd name="T43" fmla="*/ 0 h 1244"/>
                <a:gd name="T44" fmla="*/ 0 w 1927"/>
                <a:gd name="T45" fmla="*/ 0 h 1244"/>
                <a:gd name="T46" fmla="*/ 0 w 1927"/>
                <a:gd name="T47" fmla="*/ 0 h 1244"/>
                <a:gd name="T48" fmla="*/ 0 w 1927"/>
                <a:gd name="T49" fmla="*/ 0 h 1244"/>
                <a:gd name="T50" fmla="*/ 0 w 1927"/>
                <a:gd name="T51" fmla="*/ 0 h 1244"/>
                <a:gd name="T52" fmla="*/ 0 w 1927"/>
                <a:gd name="T53" fmla="*/ 0 h 1244"/>
                <a:gd name="T54" fmla="*/ 0 w 1927"/>
                <a:gd name="T55" fmla="*/ 0 h 1244"/>
                <a:gd name="T56" fmla="*/ 0 w 1927"/>
                <a:gd name="T57" fmla="*/ 0 h 1244"/>
                <a:gd name="T58" fmla="*/ 0 w 1927"/>
                <a:gd name="T59" fmla="*/ 0 h 1244"/>
                <a:gd name="T60" fmla="*/ 0 w 1927"/>
                <a:gd name="T61" fmla="*/ 0 h 1244"/>
                <a:gd name="T62" fmla="*/ 0 w 1927"/>
                <a:gd name="T63" fmla="*/ 0 h 1244"/>
                <a:gd name="T64" fmla="*/ 0 w 1927"/>
                <a:gd name="T65" fmla="*/ 0 h 1244"/>
                <a:gd name="T66" fmla="*/ 0 w 1927"/>
                <a:gd name="T67" fmla="*/ 0 h 1244"/>
                <a:gd name="T68" fmla="*/ 0 w 1927"/>
                <a:gd name="T69" fmla="*/ 0 h 1244"/>
                <a:gd name="T70" fmla="*/ 0 w 1927"/>
                <a:gd name="T71" fmla="*/ 0 h 1244"/>
                <a:gd name="T72" fmla="*/ 0 w 1927"/>
                <a:gd name="T73" fmla="*/ 0 h 1244"/>
                <a:gd name="T74" fmla="*/ 0 w 1927"/>
                <a:gd name="T75" fmla="*/ 0 h 1244"/>
                <a:gd name="T76" fmla="*/ 0 w 1927"/>
                <a:gd name="T77" fmla="*/ 0 h 1244"/>
                <a:gd name="T78" fmla="*/ 0 w 1927"/>
                <a:gd name="T79" fmla="*/ 0 h 124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927"/>
                <a:gd name="T121" fmla="*/ 0 h 1244"/>
                <a:gd name="T122" fmla="*/ 1927 w 1927"/>
                <a:gd name="T123" fmla="*/ 1244 h 1244"/>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927" h="1244">
                  <a:moveTo>
                    <a:pt x="1803" y="1244"/>
                  </a:moveTo>
                  <a:lnTo>
                    <a:pt x="1927" y="1120"/>
                  </a:lnTo>
                  <a:lnTo>
                    <a:pt x="1864" y="1057"/>
                  </a:lnTo>
                  <a:lnTo>
                    <a:pt x="1927" y="995"/>
                  </a:lnTo>
                  <a:lnTo>
                    <a:pt x="1864" y="932"/>
                  </a:lnTo>
                  <a:lnTo>
                    <a:pt x="1803" y="995"/>
                  </a:lnTo>
                  <a:lnTo>
                    <a:pt x="1554" y="684"/>
                  </a:lnTo>
                  <a:lnTo>
                    <a:pt x="1429" y="559"/>
                  </a:lnTo>
                  <a:lnTo>
                    <a:pt x="1181" y="559"/>
                  </a:lnTo>
                  <a:lnTo>
                    <a:pt x="1056" y="435"/>
                  </a:lnTo>
                  <a:lnTo>
                    <a:pt x="932" y="435"/>
                  </a:lnTo>
                  <a:lnTo>
                    <a:pt x="745" y="249"/>
                  </a:lnTo>
                  <a:lnTo>
                    <a:pt x="745" y="186"/>
                  </a:lnTo>
                  <a:lnTo>
                    <a:pt x="745" y="125"/>
                  </a:lnTo>
                  <a:lnTo>
                    <a:pt x="683" y="125"/>
                  </a:lnTo>
                  <a:lnTo>
                    <a:pt x="559" y="125"/>
                  </a:lnTo>
                  <a:lnTo>
                    <a:pt x="435" y="0"/>
                  </a:lnTo>
                  <a:lnTo>
                    <a:pt x="372" y="62"/>
                  </a:lnTo>
                  <a:lnTo>
                    <a:pt x="248" y="62"/>
                  </a:lnTo>
                  <a:lnTo>
                    <a:pt x="186" y="0"/>
                  </a:lnTo>
                  <a:lnTo>
                    <a:pt x="123" y="0"/>
                  </a:lnTo>
                  <a:lnTo>
                    <a:pt x="62" y="0"/>
                  </a:lnTo>
                  <a:lnTo>
                    <a:pt x="0" y="0"/>
                  </a:lnTo>
                  <a:lnTo>
                    <a:pt x="0" y="62"/>
                  </a:lnTo>
                  <a:lnTo>
                    <a:pt x="0" y="125"/>
                  </a:lnTo>
                  <a:lnTo>
                    <a:pt x="0" y="186"/>
                  </a:lnTo>
                  <a:lnTo>
                    <a:pt x="62" y="311"/>
                  </a:lnTo>
                  <a:lnTo>
                    <a:pt x="186" y="311"/>
                  </a:lnTo>
                  <a:lnTo>
                    <a:pt x="621" y="746"/>
                  </a:lnTo>
                  <a:lnTo>
                    <a:pt x="745" y="808"/>
                  </a:lnTo>
                  <a:lnTo>
                    <a:pt x="745" y="871"/>
                  </a:lnTo>
                  <a:lnTo>
                    <a:pt x="808" y="871"/>
                  </a:lnTo>
                  <a:lnTo>
                    <a:pt x="932" y="808"/>
                  </a:lnTo>
                  <a:lnTo>
                    <a:pt x="994" y="871"/>
                  </a:lnTo>
                  <a:lnTo>
                    <a:pt x="994" y="995"/>
                  </a:lnTo>
                  <a:lnTo>
                    <a:pt x="1056" y="1057"/>
                  </a:lnTo>
                  <a:lnTo>
                    <a:pt x="1367" y="1057"/>
                  </a:lnTo>
                  <a:lnTo>
                    <a:pt x="1678" y="1244"/>
                  </a:lnTo>
                  <a:lnTo>
                    <a:pt x="1740" y="1244"/>
                  </a:lnTo>
                  <a:lnTo>
                    <a:pt x="1803" y="1244"/>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8" name="Freeform 44"/>
            <p:cNvSpPr>
              <a:spLocks noChangeAspect="1"/>
            </p:cNvSpPr>
            <p:nvPr/>
          </p:nvSpPr>
          <p:spPr bwMode="auto">
            <a:xfrm>
              <a:off x="2414" y="680"/>
              <a:ext cx="290" cy="197"/>
            </a:xfrm>
            <a:custGeom>
              <a:avLst/>
              <a:gdLst>
                <a:gd name="T0" fmla="*/ 0 w 1741"/>
                <a:gd name="T1" fmla="*/ 0 h 1181"/>
                <a:gd name="T2" fmla="*/ 0 w 1741"/>
                <a:gd name="T3" fmla="*/ 0 h 1181"/>
                <a:gd name="T4" fmla="*/ 0 w 1741"/>
                <a:gd name="T5" fmla="*/ 0 h 1181"/>
                <a:gd name="T6" fmla="*/ 0 w 1741"/>
                <a:gd name="T7" fmla="*/ 0 h 1181"/>
                <a:gd name="T8" fmla="*/ 0 w 1741"/>
                <a:gd name="T9" fmla="*/ 0 h 1181"/>
                <a:gd name="T10" fmla="*/ 0 w 1741"/>
                <a:gd name="T11" fmla="*/ 0 h 1181"/>
                <a:gd name="T12" fmla="*/ 0 w 1741"/>
                <a:gd name="T13" fmla="*/ 0 h 1181"/>
                <a:gd name="T14" fmla="*/ 0 w 1741"/>
                <a:gd name="T15" fmla="*/ 0 h 1181"/>
                <a:gd name="T16" fmla="*/ 0 w 1741"/>
                <a:gd name="T17" fmla="*/ 0 h 1181"/>
                <a:gd name="T18" fmla="*/ 0 w 1741"/>
                <a:gd name="T19" fmla="*/ 0 h 1181"/>
                <a:gd name="T20" fmla="*/ 0 w 1741"/>
                <a:gd name="T21" fmla="*/ 0 h 1181"/>
                <a:gd name="T22" fmla="*/ 0 w 1741"/>
                <a:gd name="T23" fmla="*/ 0 h 1181"/>
                <a:gd name="T24" fmla="*/ 0 w 1741"/>
                <a:gd name="T25" fmla="*/ 0 h 1181"/>
                <a:gd name="T26" fmla="*/ 0 w 1741"/>
                <a:gd name="T27" fmla="*/ 0 h 1181"/>
                <a:gd name="T28" fmla="*/ 0 w 1741"/>
                <a:gd name="T29" fmla="*/ 0 h 1181"/>
                <a:gd name="T30" fmla="*/ 0 w 1741"/>
                <a:gd name="T31" fmla="*/ 0 h 1181"/>
                <a:gd name="T32" fmla="*/ 0 w 1741"/>
                <a:gd name="T33" fmla="*/ 0 h 1181"/>
                <a:gd name="T34" fmla="*/ 0 w 1741"/>
                <a:gd name="T35" fmla="*/ 0 h 1181"/>
                <a:gd name="T36" fmla="*/ 0 w 1741"/>
                <a:gd name="T37" fmla="*/ 0 h 1181"/>
                <a:gd name="T38" fmla="*/ 0 w 1741"/>
                <a:gd name="T39" fmla="*/ 0 h 1181"/>
                <a:gd name="T40" fmla="*/ 0 w 1741"/>
                <a:gd name="T41" fmla="*/ 0 h 1181"/>
                <a:gd name="T42" fmla="*/ 0 w 1741"/>
                <a:gd name="T43" fmla="*/ 0 h 1181"/>
                <a:gd name="T44" fmla="*/ 0 w 1741"/>
                <a:gd name="T45" fmla="*/ 0 h 1181"/>
                <a:gd name="T46" fmla="*/ 0 w 1741"/>
                <a:gd name="T47" fmla="*/ 0 h 1181"/>
                <a:gd name="T48" fmla="*/ 0 w 1741"/>
                <a:gd name="T49" fmla="*/ 0 h 1181"/>
                <a:gd name="T50" fmla="*/ 0 w 1741"/>
                <a:gd name="T51" fmla="*/ 0 h 1181"/>
                <a:gd name="T52" fmla="*/ 0 w 1741"/>
                <a:gd name="T53" fmla="*/ 0 h 1181"/>
                <a:gd name="T54" fmla="*/ 0 w 1741"/>
                <a:gd name="T55" fmla="*/ 0 h 1181"/>
                <a:gd name="T56" fmla="*/ 0 w 1741"/>
                <a:gd name="T57" fmla="*/ 0 h 1181"/>
                <a:gd name="T58" fmla="*/ 0 w 1741"/>
                <a:gd name="T59" fmla="*/ 0 h 1181"/>
                <a:gd name="T60" fmla="*/ 0 w 1741"/>
                <a:gd name="T61" fmla="*/ 0 h 1181"/>
                <a:gd name="T62" fmla="*/ 0 w 1741"/>
                <a:gd name="T63" fmla="*/ 0 h 1181"/>
                <a:gd name="T64" fmla="*/ 0 w 1741"/>
                <a:gd name="T65" fmla="*/ 0 h 1181"/>
                <a:gd name="T66" fmla="*/ 0 w 1741"/>
                <a:gd name="T67" fmla="*/ 0 h 1181"/>
                <a:gd name="T68" fmla="*/ 0 w 1741"/>
                <a:gd name="T69" fmla="*/ 0 h 1181"/>
                <a:gd name="T70" fmla="*/ 0 w 1741"/>
                <a:gd name="T71" fmla="*/ 0 h 1181"/>
                <a:gd name="T72" fmla="*/ 0 w 1741"/>
                <a:gd name="T73" fmla="*/ 0 h 118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41"/>
                <a:gd name="T112" fmla="*/ 0 h 1181"/>
                <a:gd name="T113" fmla="*/ 1741 w 1741"/>
                <a:gd name="T114" fmla="*/ 1181 h 118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41" h="1181">
                  <a:moveTo>
                    <a:pt x="995" y="1181"/>
                  </a:moveTo>
                  <a:lnTo>
                    <a:pt x="1554" y="1119"/>
                  </a:lnTo>
                  <a:lnTo>
                    <a:pt x="1616" y="1119"/>
                  </a:lnTo>
                  <a:lnTo>
                    <a:pt x="1678" y="1119"/>
                  </a:lnTo>
                  <a:lnTo>
                    <a:pt x="1741" y="1119"/>
                  </a:lnTo>
                  <a:lnTo>
                    <a:pt x="1741" y="1056"/>
                  </a:lnTo>
                  <a:lnTo>
                    <a:pt x="1678" y="932"/>
                  </a:lnTo>
                  <a:lnTo>
                    <a:pt x="1678" y="870"/>
                  </a:lnTo>
                  <a:lnTo>
                    <a:pt x="1616" y="870"/>
                  </a:lnTo>
                  <a:lnTo>
                    <a:pt x="1429" y="746"/>
                  </a:lnTo>
                  <a:lnTo>
                    <a:pt x="1305" y="746"/>
                  </a:lnTo>
                  <a:lnTo>
                    <a:pt x="808" y="248"/>
                  </a:lnTo>
                  <a:lnTo>
                    <a:pt x="746" y="310"/>
                  </a:lnTo>
                  <a:lnTo>
                    <a:pt x="683" y="248"/>
                  </a:lnTo>
                  <a:lnTo>
                    <a:pt x="683" y="124"/>
                  </a:lnTo>
                  <a:lnTo>
                    <a:pt x="622" y="61"/>
                  </a:lnTo>
                  <a:lnTo>
                    <a:pt x="559" y="61"/>
                  </a:lnTo>
                  <a:lnTo>
                    <a:pt x="497" y="61"/>
                  </a:lnTo>
                  <a:lnTo>
                    <a:pt x="373" y="61"/>
                  </a:lnTo>
                  <a:lnTo>
                    <a:pt x="310" y="0"/>
                  </a:lnTo>
                  <a:lnTo>
                    <a:pt x="124" y="310"/>
                  </a:lnTo>
                  <a:lnTo>
                    <a:pt x="124" y="434"/>
                  </a:lnTo>
                  <a:lnTo>
                    <a:pt x="0" y="559"/>
                  </a:lnTo>
                  <a:lnTo>
                    <a:pt x="249" y="870"/>
                  </a:lnTo>
                  <a:lnTo>
                    <a:pt x="310" y="807"/>
                  </a:lnTo>
                  <a:lnTo>
                    <a:pt x="373" y="870"/>
                  </a:lnTo>
                  <a:lnTo>
                    <a:pt x="310" y="932"/>
                  </a:lnTo>
                  <a:lnTo>
                    <a:pt x="373" y="995"/>
                  </a:lnTo>
                  <a:lnTo>
                    <a:pt x="249" y="1119"/>
                  </a:lnTo>
                  <a:lnTo>
                    <a:pt x="310" y="1181"/>
                  </a:lnTo>
                  <a:lnTo>
                    <a:pt x="497" y="1181"/>
                  </a:lnTo>
                  <a:lnTo>
                    <a:pt x="559" y="1119"/>
                  </a:lnTo>
                  <a:lnTo>
                    <a:pt x="683" y="1056"/>
                  </a:lnTo>
                  <a:lnTo>
                    <a:pt x="808" y="1181"/>
                  </a:lnTo>
                  <a:lnTo>
                    <a:pt x="870" y="1181"/>
                  </a:lnTo>
                  <a:lnTo>
                    <a:pt x="932" y="1181"/>
                  </a:lnTo>
                  <a:lnTo>
                    <a:pt x="995" y="1181"/>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79" name="Freeform 45"/>
            <p:cNvSpPr>
              <a:spLocks noChangeAspect="1"/>
            </p:cNvSpPr>
            <p:nvPr/>
          </p:nvSpPr>
          <p:spPr bwMode="auto">
            <a:xfrm>
              <a:off x="2694" y="794"/>
              <a:ext cx="373" cy="135"/>
            </a:xfrm>
            <a:custGeom>
              <a:avLst/>
              <a:gdLst>
                <a:gd name="T0" fmla="*/ 0 w 2238"/>
                <a:gd name="T1" fmla="*/ 0 h 809"/>
                <a:gd name="T2" fmla="*/ 0 w 2238"/>
                <a:gd name="T3" fmla="*/ 0 h 809"/>
                <a:gd name="T4" fmla="*/ 0 w 2238"/>
                <a:gd name="T5" fmla="*/ 0 h 809"/>
                <a:gd name="T6" fmla="*/ 0 w 2238"/>
                <a:gd name="T7" fmla="*/ 0 h 809"/>
                <a:gd name="T8" fmla="*/ 0 w 2238"/>
                <a:gd name="T9" fmla="*/ 0 h 809"/>
                <a:gd name="T10" fmla="*/ 0 w 2238"/>
                <a:gd name="T11" fmla="*/ 0 h 809"/>
                <a:gd name="T12" fmla="*/ 0 w 2238"/>
                <a:gd name="T13" fmla="*/ 0 h 809"/>
                <a:gd name="T14" fmla="*/ 0 w 2238"/>
                <a:gd name="T15" fmla="*/ 0 h 809"/>
                <a:gd name="T16" fmla="*/ 0 w 2238"/>
                <a:gd name="T17" fmla="*/ 0 h 809"/>
                <a:gd name="T18" fmla="*/ 0 w 2238"/>
                <a:gd name="T19" fmla="*/ 0 h 809"/>
                <a:gd name="T20" fmla="*/ 0 w 2238"/>
                <a:gd name="T21" fmla="*/ 0 h 809"/>
                <a:gd name="T22" fmla="*/ 0 w 2238"/>
                <a:gd name="T23" fmla="*/ 0 h 809"/>
                <a:gd name="T24" fmla="*/ 0 w 2238"/>
                <a:gd name="T25" fmla="*/ 0 h 809"/>
                <a:gd name="T26" fmla="*/ 0 w 2238"/>
                <a:gd name="T27" fmla="*/ 0 h 809"/>
                <a:gd name="T28" fmla="*/ 0 w 2238"/>
                <a:gd name="T29" fmla="*/ 0 h 809"/>
                <a:gd name="T30" fmla="*/ 0 w 2238"/>
                <a:gd name="T31" fmla="*/ 0 h 809"/>
                <a:gd name="T32" fmla="*/ 0 w 2238"/>
                <a:gd name="T33" fmla="*/ 0 h 809"/>
                <a:gd name="T34" fmla="*/ 0 w 2238"/>
                <a:gd name="T35" fmla="*/ 0 h 809"/>
                <a:gd name="T36" fmla="*/ 0 w 2238"/>
                <a:gd name="T37" fmla="*/ 0 h 809"/>
                <a:gd name="T38" fmla="*/ 0 w 2238"/>
                <a:gd name="T39" fmla="*/ 0 h 809"/>
                <a:gd name="T40" fmla="*/ 0 w 2238"/>
                <a:gd name="T41" fmla="*/ 0 h 809"/>
                <a:gd name="T42" fmla="*/ 0 w 2238"/>
                <a:gd name="T43" fmla="*/ 0 h 809"/>
                <a:gd name="T44" fmla="*/ 0 w 2238"/>
                <a:gd name="T45" fmla="*/ 0 h 809"/>
                <a:gd name="T46" fmla="*/ 0 w 2238"/>
                <a:gd name="T47" fmla="*/ 0 h 809"/>
                <a:gd name="T48" fmla="*/ 0 w 2238"/>
                <a:gd name="T49" fmla="*/ 0 h 809"/>
                <a:gd name="T50" fmla="*/ 0 w 2238"/>
                <a:gd name="T51" fmla="*/ 0 h 809"/>
                <a:gd name="T52" fmla="*/ 0 w 2238"/>
                <a:gd name="T53" fmla="*/ 0 h 809"/>
                <a:gd name="T54" fmla="*/ 0 w 2238"/>
                <a:gd name="T55" fmla="*/ 0 h 809"/>
                <a:gd name="T56" fmla="*/ 0 w 2238"/>
                <a:gd name="T57" fmla="*/ 0 h 809"/>
                <a:gd name="T58" fmla="*/ 0 w 2238"/>
                <a:gd name="T59" fmla="*/ 0 h 809"/>
                <a:gd name="T60" fmla="*/ 0 w 2238"/>
                <a:gd name="T61" fmla="*/ 0 h 809"/>
                <a:gd name="T62" fmla="*/ 0 w 2238"/>
                <a:gd name="T63" fmla="*/ 0 h 809"/>
                <a:gd name="T64" fmla="*/ 0 w 2238"/>
                <a:gd name="T65" fmla="*/ 0 h 809"/>
                <a:gd name="T66" fmla="*/ 0 w 2238"/>
                <a:gd name="T67" fmla="*/ 0 h 809"/>
                <a:gd name="T68" fmla="*/ 0 w 2238"/>
                <a:gd name="T69" fmla="*/ 0 h 809"/>
                <a:gd name="T70" fmla="*/ 0 w 2238"/>
                <a:gd name="T71" fmla="*/ 0 h 809"/>
                <a:gd name="T72" fmla="*/ 0 w 2238"/>
                <a:gd name="T73" fmla="*/ 0 h 809"/>
                <a:gd name="T74" fmla="*/ 0 w 2238"/>
                <a:gd name="T75" fmla="*/ 0 h 80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238"/>
                <a:gd name="T115" fmla="*/ 0 h 809"/>
                <a:gd name="T116" fmla="*/ 2238 w 2238"/>
                <a:gd name="T117" fmla="*/ 809 h 80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238" h="809">
                  <a:moveTo>
                    <a:pt x="1865" y="746"/>
                  </a:moveTo>
                  <a:lnTo>
                    <a:pt x="1927" y="809"/>
                  </a:lnTo>
                  <a:lnTo>
                    <a:pt x="2051" y="560"/>
                  </a:lnTo>
                  <a:lnTo>
                    <a:pt x="2114" y="622"/>
                  </a:lnTo>
                  <a:lnTo>
                    <a:pt x="2238" y="436"/>
                  </a:lnTo>
                  <a:lnTo>
                    <a:pt x="1990" y="187"/>
                  </a:lnTo>
                  <a:lnTo>
                    <a:pt x="1927" y="187"/>
                  </a:lnTo>
                  <a:lnTo>
                    <a:pt x="1865" y="63"/>
                  </a:lnTo>
                  <a:lnTo>
                    <a:pt x="1865" y="0"/>
                  </a:lnTo>
                  <a:lnTo>
                    <a:pt x="1803" y="0"/>
                  </a:lnTo>
                  <a:lnTo>
                    <a:pt x="1741" y="63"/>
                  </a:lnTo>
                  <a:lnTo>
                    <a:pt x="1617" y="63"/>
                  </a:lnTo>
                  <a:lnTo>
                    <a:pt x="1492" y="187"/>
                  </a:lnTo>
                  <a:lnTo>
                    <a:pt x="1305" y="0"/>
                  </a:lnTo>
                  <a:lnTo>
                    <a:pt x="1244" y="0"/>
                  </a:lnTo>
                  <a:lnTo>
                    <a:pt x="1181" y="0"/>
                  </a:lnTo>
                  <a:lnTo>
                    <a:pt x="933" y="0"/>
                  </a:lnTo>
                  <a:lnTo>
                    <a:pt x="871" y="63"/>
                  </a:lnTo>
                  <a:lnTo>
                    <a:pt x="436" y="0"/>
                  </a:lnTo>
                  <a:lnTo>
                    <a:pt x="373" y="63"/>
                  </a:lnTo>
                  <a:lnTo>
                    <a:pt x="312" y="63"/>
                  </a:lnTo>
                  <a:lnTo>
                    <a:pt x="312" y="124"/>
                  </a:lnTo>
                  <a:lnTo>
                    <a:pt x="0" y="187"/>
                  </a:lnTo>
                  <a:lnTo>
                    <a:pt x="0" y="249"/>
                  </a:lnTo>
                  <a:lnTo>
                    <a:pt x="63" y="373"/>
                  </a:lnTo>
                  <a:lnTo>
                    <a:pt x="63" y="436"/>
                  </a:lnTo>
                  <a:lnTo>
                    <a:pt x="124" y="436"/>
                  </a:lnTo>
                  <a:lnTo>
                    <a:pt x="249" y="436"/>
                  </a:lnTo>
                  <a:lnTo>
                    <a:pt x="746" y="560"/>
                  </a:lnTo>
                  <a:lnTo>
                    <a:pt x="933" y="373"/>
                  </a:lnTo>
                  <a:lnTo>
                    <a:pt x="1368" y="373"/>
                  </a:lnTo>
                  <a:lnTo>
                    <a:pt x="1554" y="498"/>
                  </a:lnTo>
                  <a:lnTo>
                    <a:pt x="1678" y="498"/>
                  </a:lnTo>
                  <a:lnTo>
                    <a:pt x="1741" y="436"/>
                  </a:lnTo>
                  <a:lnTo>
                    <a:pt x="1803" y="498"/>
                  </a:lnTo>
                  <a:lnTo>
                    <a:pt x="1803" y="685"/>
                  </a:lnTo>
                  <a:lnTo>
                    <a:pt x="1803" y="746"/>
                  </a:lnTo>
                  <a:lnTo>
                    <a:pt x="1865" y="746"/>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0" name="Freeform 46"/>
            <p:cNvSpPr>
              <a:spLocks noChangeAspect="1"/>
            </p:cNvSpPr>
            <p:nvPr/>
          </p:nvSpPr>
          <p:spPr bwMode="auto">
            <a:xfrm>
              <a:off x="1316" y="607"/>
              <a:ext cx="445" cy="353"/>
            </a:xfrm>
            <a:custGeom>
              <a:avLst/>
              <a:gdLst>
                <a:gd name="T0" fmla="*/ 0 w 2673"/>
                <a:gd name="T1" fmla="*/ 0 h 2114"/>
                <a:gd name="T2" fmla="*/ 0 w 2673"/>
                <a:gd name="T3" fmla="*/ 0 h 2114"/>
                <a:gd name="T4" fmla="*/ 0 w 2673"/>
                <a:gd name="T5" fmla="*/ 0 h 2114"/>
                <a:gd name="T6" fmla="*/ 0 w 2673"/>
                <a:gd name="T7" fmla="*/ 0 h 2114"/>
                <a:gd name="T8" fmla="*/ 0 w 2673"/>
                <a:gd name="T9" fmla="*/ 0 h 2114"/>
                <a:gd name="T10" fmla="*/ 0 w 2673"/>
                <a:gd name="T11" fmla="*/ 0 h 2114"/>
                <a:gd name="T12" fmla="*/ 0 w 2673"/>
                <a:gd name="T13" fmla="*/ 0 h 2114"/>
                <a:gd name="T14" fmla="*/ 0 w 2673"/>
                <a:gd name="T15" fmla="*/ 0 h 2114"/>
                <a:gd name="T16" fmla="*/ 0 w 2673"/>
                <a:gd name="T17" fmla="*/ 0 h 2114"/>
                <a:gd name="T18" fmla="*/ 0 w 2673"/>
                <a:gd name="T19" fmla="*/ 0 h 2114"/>
                <a:gd name="T20" fmla="*/ 0 w 2673"/>
                <a:gd name="T21" fmla="*/ 0 h 2114"/>
                <a:gd name="T22" fmla="*/ 0 w 2673"/>
                <a:gd name="T23" fmla="*/ 0 h 2114"/>
                <a:gd name="T24" fmla="*/ 0 w 2673"/>
                <a:gd name="T25" fmla="*/ 0 h 2114"/>
                <a:gd name="T26" fmla="*/ 0 w 2673"/>
                <a:gd name="T27" fmla="*/ 0 h 2114"/>
                <a:gd name="T28" fmla="*/ 0 w 2673"/>
                <a:gd name="T29" fmla="*/ 0 h 2114"/>
                <a:gd name="T30" fmla="*/ 0 w 2673"/>
                <a:gd name="T31" fmla="*/ 0 h 2114"/>
                <a:gd name="T32" fmla="*/ 0 w 2673"/>
                <a:gd name="T33" fmla="*/ 0 h 2114"/>
                <a:gd name="T34" fmla="*/ 0 w 2673"/>
                <a:gd name="T35" fmla="*/ 0 h 2114"/>
                <a:gd name="T36" fmla="*/ 0 w 2673"/>
                <a:gd name="T37" fmla="*/ 0 h 2114"/>
                <a:gd name="T38" fmla="*/ 0 w 2673"/>
                <a:gd name="T39" fmla="*/ 0 h 2114"/>
                <a:gd name="T40" fmla="*/ 0 w 2673"/>
                <a:gd name="T41" fmla="*/ 0 h 2114"/>
                <a:gd name="T42" fmla="*/ 0 w 2673"/>
                <a:gd name="T43" fmla="*/ 0 h 2114"/>
                <a:gd name="T44" fmla="*/ 0 w 2673"/>
                <a:gd name="T45" fmla="*/ 0 h 2114"/>
                <a:gd name="T46" fmla="*/ 0 w 2673"/>
                <a:gd name="T47" fmla="*/ 0 h 2114"/>
                <a:gd name="T48" fmla="*/ 0 w 2673"/>
                <a:gd name="T49" fmla="*/ 0 h 2114"/>
                <a:gd name="T50" fmla="*/ 0 w 2673"/>
                <a:gd name="T51" fmla="*/ 0 h 2114"/>
                <a:gd name="T52" fmla="*/ 0 w 2673"/>
                <a:gd name="T53" fmla="*/ 0 h 2114"/>
                <a:gd name="T54" fmla="*/ 0 w 2673"/>
                <a:gd name="T55" fmla="*/ 0 h 2114"/>
                <a:gd name="T56" fmla="*/ 0 w 2673"/>
                <a:gd name="T57" fmla="*/ 0 h 2114"/>
                <a:gd name="T58" fmla="*/ 0 w 2673"/>
                <a:gd name="T59" fmla="*/ 0 h 2114"/>
                <a:gd name="T60" fmla="*/ 0 w 2673"/>
                <a:gd name="T61" fmla="*/ 0 h 2114"/>
                <a:gd name="T62" fmla="*/ 0 w 2673"/>
                <a:gd name="T63" fmla="*/ 0 h 2114"/>
                <a:gd name="T64" fmla="*/ 0 w 2673"/>
                <a:gd name="T65" fmla="*/ 0 h 2114"/>
                <a:gd name="T66" fmla="*/ 0 w 2673"/>
                <a:gd name="T67" fmla="*/ 0 h 2114"/>
                <a:gd name="T68" fmla="*/ 0 w 2673"/>
                <a:gd name="T69" fmla="*/ 0 h 2114"/>
                <a:gd name="T70" fmla="*/ 0 w 2673"/>
                <a:gd name="T71" fmla="*/ 0 h 2114"/>
                <a:gd name="T72" fmla="*/ 0 w 2673"/>
                <a:gd name="T73" fmla="*/ 0 h 2114"/>
                <a:gd name="T74" fmla="*/ 0 w 2673"/>
                <a:gd name="T75" fmla="*/ 0 h 2114"/>
                <a:gd name="T76" fmla="*/ 0 w 2673"/>
                <a:gd name="T77" fmla="*/ 0 h 2114"/>
                <a:gd name="T78" fmla="*/ 0 w 2673"/>
                <a:gd name="T79" fmla="*/ 0 h 2114"/>
                <a:gd name="T80" fmla="*/ 0 w 2673"/>
                <a:gd name="T81" fmla="*/ 0 h 2114"/>
                <a:gd name="T82" fmla="*/ 0 w 2673"/>
                <a:gd name="T83" fmla="*/ 0 h 2114"/>
                <a:gd name="T84" fmla="*/ 0 w 2673"/>
                <a:gd name="T85" fmla="*/ 0 h 2114"/>
                <a:gd name="T86" fmla="*/ 0 w 2673"/>
                <a:gd name="T87" fmla="*/ 0 h 2114"/>
                <a:gd name="T88" fmla="*/ 0 w 2673"/>
                <a:gd name="T89" fmla="*/ 0 h 2114"/>
                <a:gd name="T90" fmla="*/ 0 w 2673"/>
                <a:gd name="T91" fmla="*/ 0 h 2114"/>
                <a:gd name="T92" fmla="*/ 0 w 2673"/>
                <a:gd name="T93" fmla="*/ 0 h 2114"/>
                <a:gd name="T94" fmla="*/ 0 w 2673"/>
                <a:gd name="T95" fmla="*/ 0 h 2114"/>
                <a:gd name="T96" fmla="*/ 0 w 2673"/>
                <a:gd name="T97" fmla="*/ 0 h 2114"/>
                <a:gd name="T98" fmla="*/ 0 w 2673"/>
                <a:gd name="T99" fmla="*/ 0 h 2114"/>
                <a:gd name="T100" fmla="*/ 0 w 2673"/>
                <a:gd name="T101" fmla="*/ 0 h 2114"/>
                <a:gd name="T102" fmla="*/ 0 w 2673"/>
                <a:gd name="T103" fmla="*/ 0 h 2114"/>
                <a:gd name="T104" fmla="*/ 0 w 2673"/>
                <a:gd name="T105" fmla="*/ 0 h 2114"/>
                <a:gd name="T106" fmla="*/ 0 w 2673"/>
                <a:gd name="T107" fmla="*/ 0 h 2114"/>
                <a:gd name="T108" fmla="*/ 0 w 2673"/>
                <a:gd name="T109" fmla="*/ 0 h 2114"/>
                <a:gd name="T110" fmla="*/ 0 w 2673"/>
                <a:gd name="T111" fmla="*/ 0 h 2114"/>
                <a:gd name="T112" fmla="*/ 0 w 2673"/>
                <a:gd name="T113" fmla="*/ 0 h 2114"/>
                <a:gd name="T114" fmla="*/ 0 w 2673"/>
                <a:gd name="T115" fmla="*/ 0 h 2114"/>
                <a:gd name="T116" fmla="*/ 0 w 2673"/>
                <a:gd name="T117" fmla="*/ 0 h 2114"/>
                <a:gd name="T118" fmla="*/ 0 w 2673"/>
                <a:gd name="T119" fmla="*/ 0 h 2114"/>
                <a:gd name="T120" fmla="*/ 0 w 2673"/>
                <a:gd name="T121" fmla="*/ 0 h 2114"/>
                <a:gd name="T122" fmla="*/ 0 w 2673"/>
                <a:gd name="T123" fmla="*/ 0 h 211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673"/>
                <a:gd name="T187" fmla="*/ 0 h 2114"/>
                <a:gd name="T188" fmla="*/ 2673 w 2673"/>
                <a:gd name="T189" fmla="*/ 2114 h 211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673" h="2114">
                  <a:moveTo>
                    <a:pt x="746" y="2114"/>
                  </a:moveTo>
                  <a:lnTo>
                    <a:pt x="869" y="2114"/>
                  </a:lnTo>
                  <a:lnTo>
                    <a:pt x="994" y="1990"/>
                  </a:lnTo>
                  <a:lnTo>
                    <a:pt x="1242" y="1990"/>
                  </a:lnTo>
                  <a:lnTo>
                    <a:pt x="1305" y="2052"/>
                  </a:lnTo>
                  <a:lnTo>
                    <a:pt x="1367" y="1990"/>
                  </a:lnTo>
                  <a:lnTo>
                    <a:pt x="1554" y="1990"/>
                  </a:lnTo>
                  <a:lnTo>
                    <a:pt x="1678" y="1865"/>
                  </a:lnTo>
                  <a:lnTo>
                    <a:pt x="1989" y="1865"/>
                  </a:lnTo>
                  <a:lnTo>
                    <a:pt x="2051" y="1804"/>
                  </a:lnTo>
                  <a:lnTo>
                    <a:pt x="2176" y="1804"/>
                  </a:lnTo>
                  <a:lnTo>
                    <a:pt x="2237" y="1865"/>
                  </a:lnTo>
                  <a:lnTo>
                    <a:pt x="2300" y="1804"/>
                  </a:lnTo>
                  <a:lnTo>
                    <a:pt x="2300" y="1741"/>
                  </a:lnTo>
                  <a:lnTo>
                    <a:pt x="2300" y="1679"/>
                  </a:lnTo>
                  <a:lnTo>
                    <a:pt x="2237" y="1617"/>
                  </a:lnTo>
                  <a:lnTo>
                    <a:pt x="2300" y="1492"/>
                  </a:lnTo>
                  <a:lnTo>
                    <a:pt x="2300" y="1243"/>
                  </a:lnTo>
                  <a:lnTo>
                    <a:pt x="2424" y="1119"/>
                  </a:lnTo>
                  <a:lnTo>
                    <a:pt x="2549" y="1182"/>
                  </a:lnTo>
                  <a:lnTo>
                    <a:pt x="2610" y="1182"/>
                  </a:lnTo>
                  <a:lnTo>
                    <a:pt x="2673" y="1119"/>
                  </a:lnTo>
                  <a:lnTo>
                    <a:pt x="2673" y="1057"/>
                  </a:lnTo>
                  <a:lnTo>
                    <a:pt x="2424" y="933"/>
                  </a:lnTo>
                  <a:lnTo>
                    <a:pt x="2424" y="746"/>
                  </a:lnTo>
                  <a:lnTo>
                    <a:pt x="2424" y="684"/>
                  </a:lnTo>
                  <a:lnTo>
                    <a:pt x="2424" y="622"/>
                  </a:lnTo>
                  <a:lnTo>
                    <a:pt x="2424" y="560"/>
                  </a:lnTo>
                  <a:lnTo>
                    <a:pt x="2424" y="497"/>
                  </a:lnTo>
                  <a:lnTo>
                    <a:pt x="2424" y="373"/>
                  </a:lnTo>
                  <a:lnTo>
                    <a:pt x="2176" y="124"/>
                  </a:lnTo>
                  <a:lnTo>
                    <a:pt x="2113" y="61"/>
                  </a:lnTo>
                  <a:lnTo>
                    <a:pt x="1989" y="124"/>
                  </a:lnTo>
                  <a:lnTo>
                    <a:pt x="1678" y="61"/>
                  </a:lnTo>
                  <a:lnTo>
                    <a:pt x="1616" y="0"/>
                  </a:lnTo>
                  <a:lnTo>
                    <a:pt x="1305" y="187"/>
                  </a:lnTo>
                  <a:lnTo>
                    <a:pt x="1181" y="187"/>
                  </a:lnTo>
                  <a:lnTo>
                    <a:pt x="1057" y="311"/>
                  </a:lnTo>
                  <a:lnTo>
                    <a:pt x="869" y="248"/>
                  </a:lnTo>
                  <a:lnTo>
                    <a:pt x="808" y="311"/>
                  </a:lnTo>
                  <a:lnTo>
                    <a:pt x="808" y="373"/>
                  </a:lnTo>
                  <a:lnTo>
                    <a:pt x="932" y="497"/>
                  </a:lnTo>
                  <a:lnTo>
                    <a:pt x="932" y="560"/>
                  </a:lnTo>
                  <a:lnTo>
                    <a:pt x="808" y="684"/>
                  </a:lnTo>
                  <a:lnTo>
                    <a:pt x="869" y="746"/>
                  </a:lnTo>
                  <a:lnTo>
                    <a:pt x="869" y="870"/>
                  </a:lnTo>
                  <a:lnTo>
                    <a:pt x="808" y="933"/>
                  </a:lnTo>
                  <a:lnTo>
                    <a:pt x="622" y="933"/>
                  </a:lnTo>
                  <a:lnTo>
                    <a:pt x="435" y="1119"/>
                  </a:lnTo>
                  <a:lnTo>
                    <a:pt x="310" y="1119"/>
                  </a:lnTo>
                  <a:lnTo>
                    <a:pt x="124" y="1057"/>
                  </a:lnTo>
                  <a:lnTo>
                    <a:pt x="0" y="1182"/>
                  </a:lnTo>
                  <a:lnTo>
                    <a:pt x="0" y="1306"/>
                  </a:lnTo>
                  <a:lnTo>
                    <a:pt x="62" y="1368"/>
                  </a:lnTo>
                  <a:lnTo>
                    <a:pt x="124" y="1368"/>
                  </a:lnTo>
                  <a:lnTo>
                    <a:pt x="186" y="1368"/>
                  </a:lnTo>
                  <a:lnTo>
                    <a:pt x="186" y="1431"/>
                  </a:lnTo>
                  <a:lnTo>
                    <a:pt x="186" y="1617"/>
                  </a:lnTo>
                  <a:lnTo>
                    <a:pt x="373" y="1804"/>
                  </a:lnTo>
                  <a:lnTo>
                    <a:pt x="622" y="1804"/>
                  </a:lnTo>
                  <a:lnTo>
                    <a:pt x="683" y="1990"/>
                  </a:lnTo>
                  <a:lnTo>
                    <a:pt x="746" y="2114"/>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1" name="Freeform 47"/>
            <p:cNvSpPr>
              <a:spLocks noChangeAspect="1"/>
            </p:cNvSpPr>
            <p:nvPr/>
          </p:nvSpPr>
          <p:spPr bwMode="auto">
            <a:xfrm>
              <a:off x="1875" y="701"/>
              <a:ext cx="301" cy="269"/>
            </a:xfrm>
            <a:custGeom>
              <a:avLst/>
              <a:gdLst>
                <a:gd name="T0" fmla="*/ 0 w 1802"/>
                <a:gd name="T1" fmla="*/ 0 h 1617"/>
                <a:gd name="T2" fmla="*/ 0 w 1802"/>
                <a:gd name="T3" fmla="*/ 0 h 1617"/>
                <a:gd name="T4" fmla="*/ 0 w 1802"/>
                <a:gd name="T5" fmla="*/ 0 h 1617"/>
                <a:gd name="T6" fmla="*/ 0 w 1802"/>
                <a:gd name="T7" fmla="*/ 0 h 1617"/>
                <a:gd name="T8" fmla="*/ 0 w 1802"/>
                <a:gd name="T9" fmla="*/ 0 h 1617"/>
                <a:gd name="T10" fmla="*/ 0 w 1802"/>
                <a:gd name="T11" fmla="*/ 0 h 1617"/>
                <a:gd name="T12" fmla="*/ 0 w 1802"/>
                <a:gd name="T13" fmla="*/ 0 h 1617"/>
                <a:gd name="T14" fmla="*/ 0 w 1802"/>
                <a:gd name="T15" fmla="*/ 0 h 1617"/>
                <a:gd name="T16" fmla="*/ 0 w 1802"/>
                <a:gd name="T17" fmla="*/ 0 h 1617"/>
                <a:gd name="T18" fmla="*/ 0 w 1802"/>
                <a:gd name="T19" fmla="*/ 0 h 1617"/>
                <a:gd name="T20" fmla="*/ 0 w 1802"/>
                <a:gd name="T21" fmla="*/ 0 h 1617"/>
                <a:gd name="T22" fmla="*/ 0 w 1802"/>
                <a:gd name="T23" fmla="*/ 0 h 1617"/>
                <a:gd name="T24" fmla="*/ 0 w 1802"/>
                <a:gd name="T25" fmla="*/ 0 h 1617"/>
                <a:gd name="T26" fmla="*/ 0 w 1802"/>
                <a:gd name="T27" fmla="*/ 0 h 1617"/>
                <a:gd name="T28" fmla="*/ 0 w 1802"/>
                <a:gd name="T29" fmla="*/ 0 h 1617"/>
                <a:gd name="T30" fmla="*/ 0 w 1802"/>
                <a:gd name="T31" fmla="*/ 0 h 1617"/>
                <a:gd name="T32" fmla="*/ 0 w 1802"/>
                <a:gd name="T33" fmla="*/ 0 h 1617"/>
                <a:gd name="T34" fmla="*/ 0 w 1802"/>
                <a:gd name="T35" fmla="*/ 0 h 1617"/>
                <a:gd name="T36" fmla="*/ 0 w 1802"/>
                <a:gd name="T37" fmla="*/ 0 h 1617"/>
                <a:gd name="T38" fmla="*/ 0 w 1802"/>
                <a:gd name="T39" fmla="*/ 0 h 1617"/>
                <a:gd name="T40" fmla="*/ 0 w 1802"/>
                <a:gd name="T41" fmla="*/ 0 h 1617"/>
                <a:gd name="T42" fmla="*/ 0 w 1802"/>
                <a:gd name="T43" fmla="*/ 0 h 1617"/>
                <a:gd name="T44" fmla="*/ 0 w 1802"/>
                <a:gd name="T45" fmla="*/ 0 h 1617"/>
                <a:gd name="T46" fmla="*/ 0 w 1802"/>
                <a:gd name="T47" fmla="*/ 0 h 1617"/>
                <a:gd name="T48" fmla="*/ 0 w 1802"/>
                <a:gd name="T49" fmla="*/ 0 h 1617"/>
                <a:gd name="T50" fmla="*/ 0 w 1802"/>
                <a:gd name="T51" fmla="*/ 0 h 1617"/>
                <a:gd name="T52" fmla="*/ 0 w 1802"/>
                <a:gd name="T53" fmla="*/ 0 h 1617"/>
                <a:gd name="T54" fmla="*/ 0 w 1802"/>
                <a:gd name="T55" fmla="*/ 0 h 1617"/>
                <a:gd name="T56" fmla="*/ 0 w 1802"/>
                <a:gd name="T57" fmla="*/ 0 h 1617"/>
                <a:gd name="T58" fmla="*/ 0 w 1802"/>
                <a:gd name="T59" fmla="*/ 0 h 1617"/>
                <a:gd name="T60" fmla="*/ 0 w 1802"/>
                <a:gd name="T61" fmla="*/ 0 h 1617"/>
                <a:gd name="T62" fmla="*/ 0 w 1802"/>
                <a:gd name="T63" fmla="*/ 0 h 1617"/>
                <a:gd name="T64" fmla="*/ 0 w 1802"/>
                <a:gd name="T65" fmla="*/ 0 h 1617"/>
                <a:gd name="T66" fmla="*/ 0 w 1802"/>
                <a:gd name="T67" fmla="*/ 0 h 1617"/>
                <a:gd name="T68" fmla="*/ 0 w 1802"/>
                <a:gd name="T69" fmla="*/ 0 h 1617"/>
                <a:gd name="T70" fmla="*/ 0 w 1802"/>
                <a:gd name="T71" fmla="*/ 0 h 1617"/>
                <a:gd name="T72" fmla="*/ 0 w 1802"/>
                <a:gd name="T73" fmla="*/ 0 h 1617"/>
                <a:gd name="T74" fmla="*/ 0 w 1802"/>
                <a:gd name="T75" fmla="*/ 0 h 1617"/>
                <a:gd name="T76" fmla="*/ 0 w 1802"/>
                <a:gd name="T77" fmla="*/ 0 h 1617"/>
                <a:gd name="T78" fmla="*/ 0 w 1802"/>
                <a:gd name="T79" fmla="*/ 0 h 1617"/>
                <a:gd name="T80" fmla="*/ 0 w 1802"/>
                <a:gd name="T81" fmla="*/ 0 h 1617"/>
                <a:gd name="T82" fmla="*/ 0 w 1802"/>
                <a:gd name="T83" fmla="*/ 0 h 1617"/>
                <a:gd name="T84" fmla="*/ 0 w 1802"/>
                <a:gd name="T85" fmla="*/ 0 h 1617"/>
                <a:gd name="T86" fmla="*/ 0 w 1802"/>
                <a:gd name="T87" fmla="*/ 0 h 1617"/>
                <a:gd name="T88" fmla="*/ 0 w 1802"/>
                <a:gd name="T89" fmla="*/ 0 h 1617"/>
                <a:gd name="T90" fmla="*/ 0 w 1802"/>
                <a:gd name="T91" fmla="*/ 0 h 1617"/>
                <a:gd name="T92" fmla="*/ 0 w 1802"/>
                <a:gd name="T93" fmla="*/ 0 h 1617"/>
                <a:gd name="T94" fmla="*/ 0 w 1802"/>
                <a:gd name="T95" fmla="*/ 0 h 1617"/>
                <a:gd name="T96" fmla="*/ 0 w 1802"/>
                <a:gd name="T97" fmla="*/ 0 h 1617"/>
                <a:gd name="T98" fmla="*/ 0 w 1802"/>
                <a:gd name="T99" fmla="*/ 0 h 1617"/>
                <a:gd name="T100" fmla="*/ 0 w 1802"/>
                <a:gd name="T101" fmla="*/ 0 h 1617"/>
                <a:gd name="T102" fmla="*/ 0 w 1802"/>
                <a:gd name="T103" fmla="*/ 0 h 1617"/>
                <a:gd name="T104" fmla="*/ 0 w 1802"/>
                <a:gd name="T105" fmla="*/ 0 h 1617"/>
                <a:gd name="T106" fmla="*/ 0 w 1802"/>
                <a:gd name="T107" fmla="*/ 0 h 1617"/>
                <a:gd name="T108" fmla="*/ 0 w 1802"/>
                <a:gd name="T109" fmla="*/ 0 h 1617"/>
                <a:gd name="T110" fmla="*/ 0 w 1802"/>
                <a:gd name="T111" fmla="*/ 0 h 161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802"/>
                <a:gd name="T169" fmla="*/ 0 h 1617"/>
                <a:gd name="T170" fmla="*/ 1802 w 1802"/>
                <a:gd name="T171" fmla="*/ 1617 h 161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802" h="1617">
                  <a:moveTo>
                    <a:pt x="1306" y="1617"/>
                  </a:moveTo>
                  <a:lnTo>
                    <a:pt x="1430" y="1492"/>
                  </a:lnTo>
                  <a:lnTo>
                    <a:pt x="1367" y="1430"/>
                  </a:lnTo>
                  <a:lnTo>
                    <a:pt x="1492" y="1305"/>
                  </a:lnTo>
                  <a:lnTo>
                    <a:pt x="1492" y="1244"/>
                  </a:lnTo>
                  <a:lnTo>
                    <a:pt x="1367" y="1119"/>
                  </a:lnTo>
                  <a:lnTo>
                    <a:pt x="1430" y="995"/>
                  </a:lnTo>
                  <a:lnTo>
                    <a:pt x="1430" y="932"/>
                  </a:lnTo>
                  <a:lnTo>
                    <a:pt x="1679" y="622"/>
                  </a:lnTo>
                  <a:lnTo>
                    <a:pt x="1741" y="622"/>
                  </a:lnTo>
                  <a:lnTo>
                    <a:pt x="1802" y="622"/>
                  </a:lnTo>
                  <a:lnTo>
                    <a:pt x="1802" y="559"/>
                  </a:lnTo>
                  <a:lnTo>
                    <a:pt x="1492" y="310"/>
                  </a:lnTo>
                  <a:lnTo>
                    <a:pt x="1492" y="186"/>
                  </a:lnTo>
                  <a:lnTo>
                    <a:pt x="1492" y="124"/>
                  </a:lnTo>
                  <a:lnTo>
                    <a:pt x="1430" y="124"/>
                  </a:lnTo>
                  <a:lnTo>
                    <a:pt x="1367" y="62"/>
                  </a:lnTo>
                  <a:lnTo>
                    <a:pt x="1243" y="62"/>
                  </a:lnTo>
                  <a:lnTo>
                    <a:pt x="1119" y="186"/>
                  </a:lnTo>
                  <a:lnTo>
                    <a:pt x="1057" y="124"/>
                  </a:lnTo>
                  <a:lnTo>
                    <a:pt x="933" y="124"/>
                  </a:lnTo>
                  <a:lnTo>
                    <a:pt x="870" y="124"/>
                  </a:lnTo>
                  <a:lnTo>
                    <a:pt x="808" y="124"/>
                  </a:lnTo>
                  <a:lnTo>
                    <a:pt x="746" y="124"/>
                  </a:lnTo>
                  <a:lnTo>
                    <a:pt x="684" y="124"/>
                  </a:lnTo>
                  <a:lnTo>
                    <a:pt x="560" y="0"/>
                  </a:lnTo>
                  <a:lnTo>
                    <a:pt x="497" y="0"/>
                  </a:lnTo>
                  <a:lnTo>
                    <a:pt x="373" y="62"/>
                  </a:lnTo>
                  <a:lnTo>
                    <a:pt x="248" y="124"/>
                  </a:lnTo>
                  <a:lnTo>
                    <a:pt x="187" y="62"/>
                  </a:lnTo>
                  <a:lnTo>
                    <a:pt x="62" y="62"/>
                  </a:lnTo>
                  <a:lnTo>
                    <a:pt x="0" y="124"/>
                  </a:lnTo>
                  <a:lnTo>
                    <a:pt x="0" y="310"/>
                  </a:lnTo>
                  <a:lnTo>
                    <a:pt x="62" y="373"/>
                  </a:lnTo>
                  <a:lnTo>
                    <a:pt x="62" y="435"/>
                  </a:lnTo>
                  <a:lnTo>
                    <a:pt x="62" y="497"/>
                  </a:lnTo>
                  <a:lnTo>
                    <a:pt x="187" y="746"/>
                  </a:lnTo>
                  <a:lnTo>
                    <a:pt x="311" y="808"/>
                  </a:lnTo>
                  <a:lnTo>
                    <a:pt x="373" y="871"/>
                  </a:lnTo>
                  <a:lnTo>
                    <a:pt x="435" y="871"/>
                  </a:lnTo>
                  <a:lnTo>
                    <a:pt x="560" y="746"/>
                  </a:lnTo>
                  <a:lnTo>
                    <a:pt x="621" y="746"/>
                  </a:lnTo>
                  <a:lnTo>
                    <a:pt x="684" y="746"/>
                  </a:lnTo>
                  <a:lnTo>
                    <a:pt x="684" y="808"/>
                  </a:lnTo>
                  <a:lnTo>
                    <a:pt x="684" y="871"/>
                  </a:lnTo>
                  <a:lnTo>
                    <a:pt x="684" y="932"/>
                  </a:lnTo>
                  <a:lnTo>
                    <a:pt x="746" y="932"/>
                  </a:lnTo>
                  <a:lnTo>
                    <a:pt x="808" y="932"/>
                  </a:lnTo>
                  <a:lnTo>
                    <a:pt x="808" y="995"/>
                  </a:lnTo>
                  <a:lnTo>
                    <a:pt x="933" y="1244"/>
                  </a:lnTo>
                  <a:lnTo>
                    <a:pt x="1057" y="1368"/>
                  </a:lnTo>
                  <a:lnTo>
                    <a:pt x="1119" y="1368"/>
                  </a:lnTo>
                  <a:lnTo>
                    <a:pt x="1243" y="1492"/>
                  </a:lnTo>
                  <a:lnTo>
                    <a:pt x="1243" y="1554"/>
                  </a:lnTo>
                  <a:lnTo>
                    <a:pt x="1243" y="1617"/>
                  </a:lnTo>
                  <a:lnTo>
                    <a:pt x="1306" y="161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2" name="Freeform 48"/>
            <p:cNvSpPr>
              <a:spLocks noChangeAspect="1"/>
            </p:cNvSpPr>
            <p:nvPr/>
          </p:nvSpPr>
          <p:spPr bwMode="auto">
            <a:xfrm>
              <a:off x="2683" y="856"/>
              <a:ext cx="311" cy="166"/>
            </a:xfrm>
            <a:custGeom>
              <a:avLst/>
              <a:gdLst>
                <a:gd name="T0" fmla="*/ 0 w 1865"/>
                <a:gd name="T1" fmla="*/ 0 h 996"/>
                <a:gd name="T2" fmla="*/ 0 w 1865"/>
                <a:gd name="T3" fmla="*/ 0 h 996"/>
                <a:gd name="T4" fmla="*/ 0 w 1865"/>
                <a:gd name="T5" fmla="*/ 0 h 996"/>
                <a:gd name="T6" fmla="*/ 0 w 1865"/>
                <a:gd name="T7" fmla="*/ 0 h 996"/>
                <a:gd name="T8" fmla="*/ 0 w 1865"/>
                <a:gd name="T9" fmla="*/ 0 h 996"/>
                <a:gd name="T10" fmla="*/ 0 w 1865"/>
                <a:gd name="T11" fmla="*/ 0 h 996"/>
                <a:gd name="T12" fmla="*/ 0 w 1865"/>
                <a:gd name="T13" fmla="*/ 0 h 996"/>
                <a:gd name="T14" fmla="*/ 0 w 1865"/>
                <a:gd name="T15" fmla="*/ 0 h 996"/>
                <a:gd name="T16" fmla="*/ 0 w 1865"/>
                <a:gd name="T17" fmla="*/ 0 h 996"/>
                <a:gd name="T18" fmla="*/ 0 w 1865"/>
                <a:gd name="T19" fmla="*/ 0 h 996"/>
                <a:gd name="T20" fmla="*/ 0 w 1865"/>
                <a:gd name="T21" fmla="*/ 0 h 996"/>
                <a:gd name="T22" fmla="*/ 0 w 1865"/>
                <a:gd name="T23" fmla="*/ 0 h 996"/>
                <a:gd name="T24" fmla="*/ 0 w 1865"/>
                <a:gd name="T25" fmla="*/ 0 h 996"/>
                <a:gd name="T26" fmla="*/ 0 w 1865"/>
                <a:gd name="T27" fmla="*/ 0 h 996"/>
                <a:gd name="T28" fmla="*/ 0 w 1865"/>
                <a:gd name="T29" fmla="*/ 0 h 996"/>
                <a:gd name="T30" fmla="*/ 0 w 1865"/>
                <a:gd name="T31" fmla="*/ 0 h 996"/>
                <a:gd name="T32" fmla="*/ 0 w 1865"/>
                <a:gd name="T33" fmla="*/ 0 h 996"/>
                <a:gd name="T34" fmla="*/ 0 w 1865"/>
                <a:gd name="T35" fmla="*/ 0 h 996"/>
                <a:gd name="T36" fmla="*/ 0 w 1865"/>
                <a:gd name="T37" fmla="*/ 0 h 996"/>
                <a:gd name="T38" fmla="*/ 0 w 1865"/>
                <a:gd name="T39" fmla="*/ 0 h 996"/>
                <a:gd name="T40" fmla="*/ 0 w 1865"/>
                <a:gd name="T41" fmla="*/ 0 h 996"/>
                <a:gd name="T42" fmla="*/ 0 w 1865"/>
                <a:gd name="T43" fmla="*/ 0 h 996"/>
                <a:gd name="T44" fmla="*/ 0 w 1865"/>
                <a:gd name="T45" fmla="*/ 0 h 996"/>
                <a:gd name="T46" fmla="*/ 0 w 1865"/>
                <a:gd name="T47" fmla="*/ 0 h 996"/>
                <a:gd name="T48" fmla="*/ 0 w 1865"/>
                <a:gd name="T49" fmla="*/ 0 h 996"/>
                <a:gd name="T50" fmla="*/ 0 w 1865"/>
                <a:gd name="T51" fmla="*/ 0 h 996"/>
                <a:gd name="T52" fmla="*/ 0 w 1865"/>
                <a:gd name="T53" fmla="*/ 0 h 996"/>
                <a:gd name="T54" fmla="*/ 0 w 1865"/>
                <a:gd name="T55" fmla="*/ 0 h 996"/>
                <a:gd name="T56" fmla="*/ 0 w 1865"/>
                <a:gd name="T57" fmla="*/ 0 h 996"/>
                <a:gd name="T58" fmla="*/ 0 w 1865"/>
                <a:gd name="T59" fmla="*/ 0 h 996"/>
                <a:gd name="T60" fmla="*/ 0 w 1865"/>
                <a:gd name="T61" fmla="*/ 0 h 996"/>
                <a:gd name="T62" fmla="*/ 0 w 1865"/>
                <a:gd name="T63" fmla="*/ 0 h 996"/>
                <a:gd name="T64" fmla="*/ 0 w 1865"/>
                <a:gd name="T65" fmla="*/ 0 h 996"/>
                <a:gd name="T66" fmla="*/ 0 w 1865"/>
                <a:gd name="T67" fmla="*/ 0 h 996"/>
                <a:gd name="T68" fmla="*/ 0 w 1865"/>
                <a:gd name="T69" fmla="*/ 0 h 996"/>
                <a:gd name="T70" fmla="*/ 0 w 1865"/>
                <a:gd name="T71" fmla="*/ 0 h 996"/>
                <a:gd name="T72" fmla="*/ 0 w 1865"/>
                <a:gd name="T73" fmla="*/ 0 h 996"/>
                <a:gd name="T74" fmla="*/ 0 w 1865"/>
                <a:gd name="T75" fmla="*/ 0 h 99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65"/>
                <a:gd name="T115" fmla="*/ 0 h 996"/>
                <a:gd name="T116" fmla="*/ 1865 w 1865"/>
                <a:gd name="T117" fmla="*/ 996 h 99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65" h="996">
                  <a:moveTo>
                    <a:pt x="995" y="996"/>
                  </a:moveTo>
                  <a:lnTo>
                    <a:pt x="1243" y="934"/>
                  </a:lnTo>
                  <a:lnTo>
                    <a:pt x="1306" y="872"/>
                  </a:lnTo>
                  <a:lnTo>
                    <a:pt x="1430" y="996"/>
                  </a:lnTo>
                  <a:lnTo>
                    <a:pt x="1616" y="996"/>
                  </a:lnTo>
                  <a:lnTo>
                    <a:pt x="1740" y="872"/>
                  </a:lnTo>
                  <a:lnTo>
                    <a:pt x="1803" y="872"/>
                  </a:lnTo>
                  <a:lnTo>
                    <a:pt x="1803" y="809"/>
                  </a:lnTo>
                  <a:lnTo>
                    <a:pt x="1803" y="436"/>
                  </a:lnTo>
                  <a:lnTo>
                    <a:pt x="1865" y="373"/>
                  </a:lnTo>
                  <a:lnTo>
                    <a:pt x="1865" y="312"/>
                  </a:lnTo>
                  <a:lnTo>
                    <a:pt x="1865" y="125"/>
                  </a:lnTo>
                  <a:lnTo>
                    <a:pt x="1803" y="63"/>
                  </a:lnTo>
                  <a:lnTo>
                    <a:pt x="1740" y="125"/>
                  </a:lnTo>
                  <a:lnTo>
                    <a:pt x="1616" y="125"/>
                  </a:lnTo>
                  <a:lnTo>
                    <a:pt x="1430" y="0"/>
                  </a:lnTo>
                  <a:lnTo>
                    <a:pt x="995" y="0"/>
                  </a:lnTo>
                  <a:lnTo>
                    <a:pt x="808" y="187"/>
                  </a:lnTo>
                  <a:lnTo>
                    <a:pt x="311" y="63"/>
                  </a:lnTo>
                  <a:lnTo>
                    <a:pt x="186" y="63"/>
                  </a:lnTo>
                  <a:lnTo>
                    <a:pt x="125" y="63"/>
                  </a:lnTo>
                  <a:lnTo>
                    <a:pt x="62" y="63"/>
                  </a:lnTo>
                  <a:lnTo>
                    <a:pt x="0" y="63"/>
                  </a:lnTo>
                  <a:lnTo>
                    <a:pt x="0" y="125"/>
                  </a:lnTo>
                  <a:lnTo>
                    <a:pt x="186" y="312"/>
                  </a:lnTo>
                  <a:lnTo>
                    <a:pt x="62" y="436"/>
                  </a:lnTo>
                  <a:lnTo>
                    <a:pt x="0" y="436"/>
                  </a:lnTo>
                  <a:lnTo>
                    <a:pt x="0" y="498"/>
                  </a:lnTo>
                  <a:lnTo>
                    <a:pt x="125" y="560"/>
                  </a:lnTo>
                  <a:lnTo>
                    <a:pt x="249" y="498"/>
                  </a:lnTo>
                  <a:lnTo>
                    <a:pt x="311" y="560"/>
                  </a:lnTo>
                  <a:lnTo>
                    <a:pt x="498" y="560"/>
                  </a:lnTo>
                  <a:lnTo>
                    <a:pt x="684" y="685"/>
                  </a:lnTo>
                  <a:lnTo>
                    <a:pt x="684" y="746"/>
                  </a:lnTo>
                  <a:lnTo>
                    <a:pt x="995" y="872"/>
                  </a:lnTo>
                  <a:lnTo>
                    <a:pt x="933" y="934"/>
                  </a:lnTo>
                  <a:lnTo>
                    <a:pt x="933" y="996"/>
                  </a:lnTo>
                  <a:lnTo>
                    <a:pt x="995" y="996"/>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3" name="Freeform 49"/>
            <p:cNvSpPr>
              <a:spLocks noChangeAspect="1"/>
            </p:cNvSpPr>
            <p:nvPr/>
          </p:nvSpPr>
          <p:spPr bwMode="auto">
            <a:xfrm>
              <a:off x="1689" y="794"/>
              <a:ext cx="176" cy="238"/>
            </a:xfrm>
            <a:custGeom>
              <a:avLst/>
              <a:gdLst>
                <a:gd name="T0" fmla="*/ 0 w 1058"/>
                <a:gd name="T1" fmla="*/ 0 h 1431"/>
                <a:gd name="T2" fmla="*/ 0 w 1058"/>
                <a:gd name="T3" fmla="*/ 0 h 1431"/>
                <a:gd name="T4" fmla="*/ 0 w 1058"/>
                <a:gd name="T5" fmla="*/ 0 h 1431"/>
                <a:gd name="T6" fmla="*/ 0 w 1058"/>
                <a:gd name="T7" fmla="*/ 0 h 1431"/>
                <a:gd name="T8" fmla="*/ 0 w 1058"/>
                <a:gd name="T9" fmla="*/ 0 h 1431"/>
                <a:gd name="T10" fmla="*/ 0 w 1058"/>
                <a:gd name="T11" fmla="*/ 0 h 1431"/>
                <a:gd name="T12" fmla="*/ 0 w 1058"/>
                <a:gd name="T13" fmla="*/ 0 h 1431"/>
                <a:gd name="T14" fmla="*/ 0 w 1058"/>
                <a:gd name="T15" fmla="*/ 0 h 1431"/>
                <a:gd name="T16" fmla="*/ 0 w 1058"/>
                <a:gd name="T17" fmla="*/ 0 h 1431"/>
                <a:gd name="T18" fmla="*/ 0 w 1058"/>
                <a:gd name="T19" fmla="*/ 0 h 1431"/>
                <a:gd name="T20" fmla="*/ 0 w 1058"/>
                <a:gd name="T21" fmla="*/ 0 h 1431"/>
                <a:gd name="T22" fmla="*/ 0 w 1058"/>
                <a:gd name="T23" fmla="*/ 0 h 1431"/>
                <a:gd name="T24" fmla="*/ 0 w 1058"/>
                <a:gd name="T25" fmla="*/ 0 h 1431"/>
                <a:gd name="T26" fmla="*/ 0 w 1058"/>
                <a:gd name="T27" fmla="*/ 0 h 1431"/>
                <a:gd name="T28" fmla="*/ 0 w 1058"/>
                <a:gd name="T29" fmla="*/ 0 h 1431"/>
                <a:gd name="T30" fmla="*/ 0 w 1058"/>
                <a:gd name="T31" fmla="*/ 0 h 1431"/>
                <a:gd name="T32" fmla="*/ 0 w 1058"/>
                <a:gd name="T33" fmla="*/ 0 h 1431"/>
                <a:gd name="T34" fmla="*/ 0 w 1058"/>
                <a:gd name="T35" fmla="*/ 0 h 1431"/>
                <a:gd name="T36" fmla="*/ 0 w 1058"/>
                <a:gd name="T37" fmla="*/ 0 h 1431"/>
                <a:gd name="T38" fmla="*/ 0 w 1058"/>
                <a:gd name="T39" fmla="*/ 0 h 1431"/>
                <a:gd name="T40" fmla="*/ 0 w 1058"/>
                <a:gd name="T41" fmla="*/ 0 h 1431"/>
                <a:gd name="T42" fmla="*/ 0 w 1058"/>
                <a:gd name="T43" fmla="*/ 0 h 1431"/>
                <a:gd name="T44" fmla="*/ 0 w 1058"/>
                <a:gd name="T45" fmla="*/ 0 h 1431"/>
                <a:gd name="T46" fmla="*/ 0 w 1058"/>
                <a:gd name="T47" fmla="*/ 0 h 1431"/>
                <a:gd name="T48" fmla="*/ 0 w 1058"/>
                <a:gd name="T49" fmla="*/ 0 h 1431"/>
                <a:gd name="T50" fmla="*/ 0 w 1058"/>
                <a:gd name="T51" fmla="*/ 0 h 1431"/>
                <a:gd name="T52" fmla="*/ 0 w 1058"/>
                <a:gd name="T53" fmla="*/ 0 h 1431"/>
                <a:gd name="T54" fmla="*/ 0 w 1058"/>
                <a:gd name="T55" fmla="*/ 0 h 1431"/>
                <a:gd name="T56" fmla="*/ 0 w 1058"/>
                <a:gd name="T57" fmla="*/ 0 h 14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058"/>
                <a:gd name="T88" fmla="*/ 0 h 1431"/>
                <a:gd name="T89" fmla="*/ 1058 w 1058"/>
                <a:gd name="T90" fmla="*/ 1431 h 1431"/>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058" h="1431">
                  <a:moveTo>
                    <a:pt x="685" y="1431"/>
                  </a:moveTo>
                  <a:lnTo>
                    <a:pt x="746" y="1369"/>
                  </a:lnTo>
                  <a:lnTo>
                    <a:pt x="809" y="1119"/>
                  </a:lnTo>
                  <a:lnTo>
                    <a:pt x="1058" y="871"/>
                  </a:lnTo>
                  <a:lnTo>
                    <a:pt x="871" y="685"/>
                  </a:lnTo>
                  <a:lnTo>
                    <a:pt x="871" y="373"/>
                  </a:lnTo>
                  <a:lnTo>
                    <a:pt x="685" y="187"/>
                  </a:lnTo>
                  <a:lnTo>
                    <a:pt x="561" y="249"/>
                  </a:lnTo>
                  <a:lnTo>
                    <a:pt x="498" y="249"/>
                  </a:lnTo>
                  <a:lnTo>
                    <a:pt x="373" y="124"/>
                  </a:lnTo>
                  <a:lnTo>
                    <a:pt x="373" y="63"/>
                  </a:lnTo>
                  <a:lnTo>
                    <a:pt x="312" y="63"/>
                  </a:lnTo>
                  <a:lnTo>
                    <a:pt x="187" y="0"/>
                  </a:lnTo>
                  <a:lnTo>
                    <a:pt x="63" y="124"/>
                  </a:lnTo>
                  <a:lnTo>
                    <a:pt x="63" y="373"/>
                  </a:lnTo>
                  <a:lnTo>
                    <a:pt x="0" y="498"/>
                  </a:lnTo>
                  <a:lnTo>
                    <a:pt x="63" y="560"/>
                  </a:lnTo>
                  <a:lnTo>
                    <a:pt x="63" y="622"/>
                  </a:lnTo>
                  <a:lnTo>
                    <a:pt x="63" y="685"/>
                  </a:lnTo>
                  <a:lnTo>
                    <a:pt x="312" y="809"/>
                  </a:lnTo>
                  <a:lnTo>
                    <a:pt x="373" y="746"/>
                  </a:lnTo>
                  <a:lnTo>
                    <a:pt x="436" y="809"/>
                  </a:lnTo>
                  <a:lnTo>
                    <a:pt x="373" y="871"/>
                  </a:lnTo>
                  <a:lnTo>
                    <a:pt x="436" y="995"/>
                  </a:lnTo>
                  <a:lnTo>
                    <a:pt x="498" y="933"/>
                  </a:lnTo>
                  <a:lnTo>
                    <a:pt x="622" y="1058"/>
                  </a:lnTo>
                  <a:lnTo>
                    <a:pt x="561" y="1119"/>
                  </a:lnTo>
                  <a:lnTo>
                    <a:pt x="561" y="1307"/>
                  </a:lnTo>
                  <a:lnTo>
                    <a:pt x="685" y="1431"/>
                  </a:lnTo>
                  <a:close/>
                </a:path>
              </a:pathLst>
            </a:custGeom>
            <a:solidFill>
              <a:srgbClr val="FFFF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4" name="Freeform 50"/>
            <p:cNvSpPr>
              <a:spLocks noChangeAspect="1"/>
            </p:cNvSpPr>
            <p:nvPr/>
          </p:nvSpPr>
          <p:spPr bwMode="auto">
            <a:xfrm>
              <a:off x="2072" y="794"/>
              <a:ext cx="259" cy="238"/>
            </a:xfrm>
            <a:custGeom>
              <a:avLst/>
              <a:gdLst>
                <a:gd name="T0" fmla="*/ 0 w 1553"/>
                <a:gd name="T1" fmla="*/ 0 h 1431"/>
                <a:gd name="T2" fmla="*/ 0 w 1553"/>
                <a:gd name="T3" fmla="*/ 0 h 1431"/>
                <a:gd name="T4" fmla="*/ 0 w 1553"/>
                <a:gd name="T5" fmla="*/ 0 h 1431"/>
                <a:gd name="T6" fmla="*/ 0 w 1553"/>
                <a:gd name="T7" fmla="*/ 0 h 1431"/>
                <a:gd name="T8" fmla="*/ 0 w 1553"/>
                <a:gd name="T9" fmla="*/ 0 h 1431"/>
                <a:gd name="T10" fmla="*/ 0 w 1553"/>
                <a:gd name="T11" fmla="*/ 0 h 1431"/>
                <a:gd name="T12" fmla="*/ 0 w 1553"/>
                <a:gd name="T13" fmla="*/ 0 h 1431"/>
                <a:gd name="T14" fmla="*/ 0 w 1553"/>
                <a:gd name="T15" fmla="*/ 0 h 1431"/>
                <a:gd name="T16" fmla="*/ 0 w 1553"/>
                <a:gd name="T17" fmla="*/ 0 h 1431"/>
                <a:gd name="T18" fmla="*/ 0 w 1553"/>
                <a:gd name="T19" fmla="*/ 0 h 1431"/>
                <a:gd name="T20" fmla="*/ 0 w 1553"/>
                <a:gd name="T21" fmla="*/ 0 h 1431"/>
                <a:gd name="T22" fmla="*/ 0 w 1553"/>
                <a:gd name="T23" fmla="*/ 0 h 1431"/>
                <a:gd name="T24" fmla="*/ 0 w 1553"/>
                <a:gd name="T25" fmla="*/ 0 h 1431"/>
                <a:gd name="T26" fmla="*/ 0 w 1553"/>
                <a:gd name="T27" fmla="*/ 0 h 1431"/>
                <a:gd name="T28" fmla="*/ 0 w 1553"/>
                <a:gd name="T29" fmla="*/ 0 h 1431"/>
                <a:gd name="T30" fmla="*/ 0 w 1553"/>
                <a:gd name="T31" fmla="*/ 0 h 1431"/>
                <a:gd name="T32" fmla="*/ 0 w 1553"/>
                <a:gd name="T33" fmla="*/ 0 h 1431"/>
                <a:gd name="T34" fmla="*/ 0 w 1553"/>
                <a:gd name="T35" fmla="*/ 0 h 1431"/>
                <a:gd name="T36" fmla="*/ 0 w 1553"/>
                <a:gd name="T37" fmla="*/ 0 h 1431"/>
                <a:gd name="T38" fmla="*/ 0 w 1553"/>
                <a:gd name="T39" fmla="*/ 0 h 1431"/>
                <a:gd name="T40" fmla="*/ 0 w 1553"/>
                <a:gd name="T41" fmla="*/ 0 h 1431"/>
                <a:gd name="T42" fmla="*/ 0 w 1553"/>
                <a:gd name="T43" fmla="*/ 0 h 1431"/>
                <a:gd name="T44" fmla="*/ 0 w 1553"/>
                <a:gd name="T45" fmla="*/ 0 h 1431"/>
                <a:gd name="T46" fmla="*/ 0 w 1553"/>
                <a:gd name="T47" fmla="*/ 0 h 1431"/>
                <a:gd name="T48" fmla="*/ 0 w 1553"/>
                <a:gd name="T49" fmla="*/ 0 h 1431"/>
                <a:gd name="T50" fmla="*/ 0 w 1553"/>
                <a:gd name="T51" fmla="*/ 0 h 1431"/>
                <a:gd name="T52" fmla="*/ 0 w 1553"/>
                <a:gd name="T53" fmla="*/ 0 h 1431"/>
                <a:gd name="T54" fmla="*/ 0 w 1553"/>
                <a:gd name="T55" fmla="*/ 0 h 1431"/>
                <a:gd name="T56" fmla="*/ 0 w 1553"/>
                <a:gd name="T57" fmla="*/ 0 h 1431"/>
                <a:gd name="T58" fmla="*/ 0 w 1553"/>
                <a:gd name="T59" fmla="*/ 0 h 1431"/>
                <a:gd name="T60" fmla="*/ 0 w 1553"/>
                <a:gd name="T61" fmla="*/ 0 h 1431"/>
                <a:gd name="T62" fmla="*/ 0 w 1553"/>
                <a:gd name="T63" fmla="*/ 0 h 1431"/>
                <a:gd name="T64" fmla="*/ 0 w 1553"/>
                <a:gd name="T65" fmla="*/ 0 h 1431"/>
                <a:gd name="T66" fmla="*/ 0 w 1553"/>
                <a:gd name="T67" fmla="*/ 0 h 1431"/>
                <a:gd name="T68" fmla="*/ 0 w 1553"/>
                <a:gd name="T69" fmla="*/ 0 h 1431"/>
                <a:gd name="T70" fmla="*/ 0 w 1553"/>
                <a:gd name="T71" fmla="*/ 0 h 1431"/>
                <a:gd name="T72" fmla="*/ 0 w 1553"/>
                <a:gd name="T73" fmla="*/ 0 h 143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53"/>
                <a:gd name="T112" fmla="*/ 0 h 1431"/>
                <a:gd name="T113" fmla="*/ 1553 w 1553"/>
                <a:gd name="T114" fmla="*/ 1431 h 1431"/>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53" h="1431">
                  <a:moveTo>
                    <a:pt x="559" y="1431"/>
                  </a:moveTo>
                  <a:lnTo>
                    <a:pt x="559" y="1369"/>
                  </a:lnTo>
                  <a:lnTo>
                    <a:pt x="869" y="1119"/>
                  </a:lnTo>
                  <a:lnTo>
                    <a:pt x="932" y="1119"/>
                  </a:lnTo>
                  <a:lnTo>
                    <a:pt x="1429" y="622"/>
                  </a:lnTo>
                  <a:lnTo>
                    <a:pt x="1491" y="312"/>
                  </a:lnTo>
                  <a:lnTo>
                    <a:pt x="1553" y="249"/>
                  </a:lnTo>
                  <a:lnTo>
                    <a:pt x="1491" y="187"/>
                  </a:lnTo>
                  <a:lnTo>
                    <a:pt x="1491" y="63"/>
                  </a:lnTo>
                  <a:lnTo>
                    <a:pt x="1429" y="0"/>
                  </a:lnTo>
                  <a:lnTo>
                    <a:pt x="1305" y="63"/>
                  </a:lnTo>
                  <a:lnTo>
                    <a:pt x="1242" y="63"/>
                  </a:lnTo>
                  <a:lnTo>
                    <a:pt x="1180" y="63"/>
                  </a:lnTo>
                  <a:lnTo>
                    <a:pt x="1118" y="124"/>
                  </a:lnTo>
                  <a:lnTo>
                    <a:pt x="993" y="124"/>
                  </a:lnTo>
                  <a:lnTo>
                    <a:pt x="932" y="187"/>
                  </a:lnTo>
                  <a:lnTo>
                    <a:pt x="807" y="63"/>
                  </a:lnTo>
                  <a:lnTo>
                    <a:pt x="683" y="63"/>
                  </a:lnTo>
                  <a:lnTo>
                    <a:pt x="620" y="63"/>
                  </a:lnTo>
                  <a:lnTo>
                    <a:pt x="559" y="63"/>
                  </a:lnTo>
                  <a:lnTo>
                    <a:pt x="497" y="63"/>
                  </a:lnTo>
                  <a:lnTo>
                    <a:pt x="248" y="373"/>
                  </a:lnTo>
                  <a:lnTo>
                    <a:pt x="248" y="436"/>
                  </a:lnTo>
                  <a:lnTo>
                    <a:pt x="185" y="560"/>
                  </a:lnTo>
                  <a:lnTo>
                    <a:pt x="310" y="685"/>
                  </a:lnTo>
                  <a:lnTo>
                    <a:pt x="310" y="746"/>
                  </a:lnTo>
                  <a:lnTo>
                    <a:pt x="185" y="871"/>
                  </a:lnTo>
                  <a:lnTo>
                    <a:pt x="248" y="933"/>
                  </a:lnTo>
                  <a:lnTo>
                    <a:pt x="124" y="1058"/>
                  </a:lnTo>
                  <a:lnTo>
                    <a:pt x="61" y="1058"/>
                  </a:lnTo>
                  <a:lnTo>
                    <a:pt x="61" y="1119"/>
                  </a:lnTo>
                  <a:lnTo>
                    <a:pt x="0" y="1182"/>
                  </a:lnTo>
                  <a:lnTo>
                    <a:pt x="61" y="1245"/>
                  </a:lnTo>
                  <a:lnTo>
                    <a:pt x="185" y="1307"/>
                  </a:lnTo>
                  <a:lnTo>
                    <a:pt x="373" y="1307"/>
                  </a:lnTo>
                  <a:lnTo>
                    <a:pt x="497" y="1431"/>
                  </a:lnTo>
                  <a:lnTo>
                    <a:pt x="559" y="143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5" name="Freeform 51"/>
            <p:cNvSpPr>
              <a:spLocks noChangeAspect="1"/>
            </p:cNvSpPr>
            <p:nvPr/>
          </p:nvSpPr>
          <p:spPr bwMode="auto">
            <a:xfrm>
              <a:off x="1751" y="763"/>
              <a:ext cx="331" cy="290"/>
            </a:xfrm>
            <a:custGeom>
              <a:avLst/>
              <a:gdLst>
                <a:gd name="T0" fmla="*/ 0 w 1990"/>
                <a:gd name="T1" fmla="*/ 0 h 1741"/>
                <a:gd name="T2" fmla="*/ 0 w 1990"/>
                <a:gd name="T3" fmla="*/ 0 h 1741"/>
                <a:gd name="T4" fmla="*/ 0 w 1990"/>
                <a:gd name="T5" fmla="*/ 0 h 1741"/>
                <a:gd name="T6" fmla="*/ 0 w 1990"/>
                <a:gd name="T7" fmla="*/ 0 h 1741"/>
                <a:gd name="T8" fmla="*/ 0 w 1990"/>
                <a:gd name="T9" fmla="*/ 0 h 1741"/>
                <a:gd name="T10" fmla="*/ 0 w 1990"/>
                <a:gd name="T11" fmla="*/ 0 h 1741"/>
                <a:gd name="T12" fmla="*/ 0 w 1990"/>
                <a:gd name="T13" fmla="*/ 0 h 1741"/>
                <a:gd name="T14" fmla="*/ 0 w 1990"/>
                <a:gd name="T15" fmla="*/ 0 h 1741"/>
                <a:gd name="T16" fmla="*/ 0 w 1990"/>
                <a:gd name="T17" fmla="*/ 0 h 1741"/>
                <a:gd name="T18" fmla="*/ 0 w 1990"/>
                <a:gd name="T19" fmla="*/ 0 h 1741"/>
                <a:gd name="T20" fmla="*/ 0 w 1990"/>
                <a:gd name="T21" fmla="*/ 0 h 1741"/>
                <a:gd name="T22" fmla="*/ 0 w 1990"/>
                <a:gd name="T23" fmla="*/ 0 h 1741"/>
                <a:gd name="T24" fmla="*/ 0 w 1990"/>
                <a:gd name="T25" fmla="*/ 0 h 1741"/>
                <a:gd name="T26" fmla="*/ 0 w 1990"/>
                <a:gd name="T27" fmla="*/ 0 h 1741"/>
                <a:gd name="T28" fmla="*/ 0 w 1990"/>
                <a:gd name="T29" fmla="*/ 0 h 1741"/>
                <a:gd name="T30" fmla="*/ 0 w 1990"/>
                <a:gd name="T31" fmla="*/ 0 h 1741"/>
                <a:gd name="T32" fmla="*/ 0 w 1990"/>
                <a:gd name="T33" fmla="*/ 0 h 1741"/>
                <a:gd name="T34" fmla="*/ 0 w 1990"/>
                <a:gd name="T35" fmla="*/ 0 h 1741"/>
                <a:gd name="T36" fmla="*/ 0 w 1990"/>
                <a:gd name="T37" fmla="*/ 0 h 1741"/>
                <a:gd name="T38" fmla="*/ 0 w 1990"/>
                <a:gd name="T39" fmla="*/ 0 h 1741"/>
                <a:gd name="T40" fmla="*/ 0 w 1990"/>
                <a:gd name="T41" fmla="*/ 0 h 1741"/>
                <a:gd name="T42" fmla="*/ 0 w 1990"/>
                <a:gd name="T43" fmla="*/ 0 h 1741"/>
                <a:gd name="T44" fmla="*/ 0 w 1990"/>
                <a:gd name="T45" fmla="*/ 0 h 1741"/>
                <a:gd name="T46" fmla="*/ 0 w 1990"/>
                <a:gd name="T47" fmla="*/ 0 h 1741"/>
                <a:gd name="T48" fmla="*/ 0 w 1990"/>
                <a:gd name="T49" fmla="*/ 0 h 1741"/>
                <a:gd name="T50" fmla="*/ 0 w 1990"/>
                <a:gd name="T51" fmla="*/ 0 h 1741"/>
                <a:gd name="T52" fmla="*/ 0 w 1990"/>
                <a:gd name="T53" fmla="*/ 0 h 1741"/>
                <a:gd name="T54" fmla="*/ 0 w 1990"/>
                <a:gd name="T55" fmla="*/ 0 h 1741"/>
                <a:gd name="T56" fmla="*/ 0 w 1990"/>
                <a:gd name="T57" fmla="*/ 0 h 1741"/>
                <a:gd name="T58" fmla="*/ 0 w 1990"/>
                <a:gd name="T59" fmla="*/ 0 h 1741"/>
                <a:gd name="T60" fmla="*/ 0 w 1990"/>
                <a:gd name="T61" fmla="*/ 0 h 1741"/>
                <a:gd name="T62" fmla="*/ 0 w 1990"/>
                <a:gd name="T63" fmla="*/ 0 h 1741"/>
                <a:gd name="T64" fmla="*/ 0 w 1990"/>
                <a:gd name="T65" fmla="*/ 0 h 1741"/>
                <a:gd name="T66" fmla="*/ 0 w 1990"/>
                <a:gd name="T67" fmla="*/ 0 h 1741"/>
                <a:gd name="T68" fmla="*/ 0 w 1990"/>
                <a:gd name="T69" fmla="*/ 0 h 1741"/>
                <a:gd name="T70" fmla="*/ 0 w 1990"/>
                <a:gd name="T71" fmla="*/ 0 h 1741"/>
                <a:gd name="T72" fmla="*/ 0 w 1990"/>
                <a:gd name="T73" fmla="*/ 0 h 1741"/>
                <a:gd name="T74" fmla="*/ 0 w 1990"/>
                <a:gd name="T75" fmla="*/ 0 h 1741"/>
                <a:gd name="T76" fmla="*/ 0 w 1990"/>
                <a:gd name="T77" fmla="*/ 0 h 1741"/>
                <a:gd name="T78" fmla="*/ 0 w 1990"/>
                <a:gd name="T79" fmla="*/ 0 h 1741"/>
                <a:gd name="T80" fmla="*/ 0 w 1990"/>
                <a:gd name="T81" fmla="*/ 0 h 1741"/>
                <a:gd name="T82" fmla="*/ 0 w 1990"/>
                <a:gd name="T83" fmla="*/ 0 h 1741"/>
                <a:gd name="T84" fmla="*/ 0 w 1990"/>
                <a:gd name="T85" fmla="*/ 0 h 1741"/>
                <a:gd name="T86" fmla="*/ 0 w 1990"/>
                <a:gd name="T87" fmla="*/ 0 h 1741"/>
                <a:gd name="T88" fmla="*/ 0 w 1990"/>
                <a:gd name="T89" fmla="*/ 0 h 1741"/>
                <a:gd name="T90" fmla="*/ 0 w 1990"/>
                <a:gd name="T91" fmla="*/ 0 h 1741"/>
                <a:gd name="T92" fmla="*/ 0 w 1990"/>
                <a:gd name="T93" fmla="*/ 0 h 1741"/>
                <a:gd name="T94" fmla="*/ 0 w 1990"/>
                <a:gd name="T95" fmla="*/ 0 h 1741"/>
                <a:gd name="T96" fmla="*/ 0 w 1990"/>
                <a:gd name="T97" fmla="*/ 0 h 1741"/>
                <a:gd name="T98" fmla="*/ 0 w 1990"/>
                <a:gd name="T99" fmla="*/ 0 h 1741"/>
                <a:gd name="T100" fmla="*/ 0 w 1990"/>
                <a:gd name="T101" fmla="*/ 0 h 1741"/>
                <a:gd name="T102" fmla="*/ 0 w 1990"/>
                <a:gd name="T103" fmla="*/ 0 h 1741"/>
                <a:gd name="T104" fmla="*/ 0 w 1990"/>
                <a:gd name="T105" fmla="*/ 0 h 1741"/>
                <a:gd name="T106" fmla="*/ 0 w 1990"/>
                <a:gd name="T107" fmla="*/ 0 h 1741"/>
                <a:gd name="T108" fmla="*/ 0 w 1990"/>
                <a:gd name="T109" fmla="*/ 0 h 1741"/>
                <a:gd name="T110" fmla="*/ 0 w 1990"/>
                <a:gd name="T111" fmla="*/ 0 h 1741"/>
                <a:gd name="T112" fmla="*/ 0 w 1990"/>
                <a:gd name="T113" fmla="*/ 0 h 1741"/>
                <a:gd name="T114" fmla="*/ 0 w 1990"/>
                <a:gd name="T115" fmla="*/ 0 h 1741"/>
                <a:gd name="T116" fmla="*/ 0 w 1990"/>
                <a:gd name="T117" fmla="*/ 0 h 174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990"/>
                <a:gd name="T178" fmla="*/ 0 h 1741"/>
                <a:gd name="T179" fmla="*/ 1990 w 1990"/>
                <a:gd name="T180" fmla="*/ 1741 h 174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990" h="1741">
                  <a:moveTo>
                    <a:pt x="312" y="1680"/>
                  </a:moveTo>
                  <a:lnTo>
                    <a:pt x="373" y="1741"/>
                  </a:lnTo>
                  <a:lnTo>
                    <a:pt x="498" y="1741"/>
                  </a:lnTo>
                  <a:lnTo>
                    <a:pt x="561" y="1680"/>
                  </a:lnTo>
                  <a:lnTo>
                    <a:pt x="809" y="1680"/>
                  </a:lnTo>
                  <a:lnTo>
                    <a:pt x="871" y="1680"/>
                  </a:lnTo>
                  <a:lnTo>
                    <a:pt x="871" y="1617"/>
                  </a:lnTo>
                  <a:lnTo>
                    <a:pt x="871" y="1555"/>
                  </a:lnTo>
                  <a:lnTo>
                    <a:pt x="871" y="1493"/>
                  </a:lnTo>
                  <a:lnTo>
                    <a:pt x="934" y="1493"/>
                  </a:lnTo>
                  <a:lnTo>
                    <a:pt x="1058" y="1493"/>
                  </a:lnTo>
                  <a:lnTo>
                    <a:pt x="1120" y="1617"/>
                  </a:lnTo>
                  <a:lnTo>
                    <a:pt x="1244" y="1680"/>
                  </a:lnTo>
                  <a:lnTo>
                    <a:pt x="1431" y="1493"/>
                  </a:lnTo>
                  <a:lnTo>
                    <a:pt x="1368" y="1431"/>
                  </a:lnTo>
                  <a:lnTo>
                    <a:pt x="1431" y="1305"/>
                  </a:lnTo>
                  <a:lnTo>
                    <a:pt x="1929" y="1493"/>
                  </a:lnTo>
                  <a:lnTo>
                    <a:pt x="1990" y="1431"/>
                  </a:lnTo>
                  <a:lnTo>
                    <a:pt x="1929" y="1368"/>
                  </a:lnTo>
                  <a:lnTo>
                    <a:pt x="1990" y="1305"/>
                  </a:lnTo>
                  <a:lnTo>
                    <a:pt x="1990" y="1244"/>
                  </a:lnTo>
                  <a:lnTo>
                    <a:pt x="1990" y="1181"/>
                  </a:lnTo>
                  <a:lnTo>
                    <a:pt x="1990" y="1119"/>
                  </a:lnTo>
                  <a:lnTo>
                    <a:pt x="1866" y="995"/>
                  </a:lnTo>
                  <a:lnTo>
                    <a:pt x="1804" y="995"/>
                  </a:lnTo>
                  <a:lnTo>
                    <a:pt x="1680" y="871"/>
                  </a:lnTo>
                  <a:lnTo>
                    <a:pt x="1555" y="622"/>
                  </a:lnTo>
                  <a:lnTo>
                    <a:pt x="1555" y="559"/>
                  </a:lnTo>
                  <a:lnTo>
                    <a:pt x="1493" y="559"/>
                  </a:lnTo>
                  <a:lnTo>
                    <a:pt x="1431" y="559"/>
                  </a:lnTo>
                  <a:lnTo>
                    <a:pt x="1431" y="498"/>
                  </a:lnTo>
                  <a:lnTo>
                    <a:pt x="1431" y="435"/>
                  </a:lnTo>
                  <a:lnTo>
                    <a:pt x="1431" y="373"/>
                  </a:lnTo>
                  <a:lnTo>
                    <a:pt x="1368" y="373"/>
                  </a:lnTo>
                  <a:lnTo>
                    <a:pt x="1307" y="373"/>
                  </a:lnTo>
                  <a:lnTo>
                    <a:pt x="1182" y="498"/>
                  </a:lnTo>
                  <a:lnTo>
                    <a:pt x="1120" y="498"/>
                  </a:lnTo>
                  <a:lnTo>
                    <a:pt x="1058" y="435"/>
                  </a:lnTo>
                  <a:lnTo>
                    <a:pt x="934" y="373"/>
                  </a:lnTo>
                  <a:lnTo>
                    <a:pt x="809" y="124"/>
                  </a:lnTo>
                  <a:lnTo>
                    <a:pt x="809" y="62"/>
                  </a:lnTo>
                  <a:lnTo>
                    <a:pt x="747" y="62"/>
                  </a:lnTo>
                  <a:lnTo>
                    <a:pt x="622" y="0"/>
                  </a:lnTo>
                  <a:lnTo>
                    <a:pt x="249" y="124"/>
                  </a:lnTo>
                  <a:lnTo>
                    <a:pt x="125" y="124"/>
                  </a:lnTo>
                  <a:lnTo>
                    <a:pt x="63" y="124"/>
                  </a:lnTo>
                  <a:lnTo>
                    <a:pt x="63" y="186"/>
                  </a:lnTo>
                  <a:lnTo>
                    <a:pt x="0" y="249"/>
                  </a:lnTo>
                  <a:lnTo>
                    <a:pt x="0" y="310"/>
                  </a:lnTo>
                  <a:lnTo>
                    <a:pt x="125" y="435"/>
                  </a:lnTo>
                  <a:lnTo>
                    <a:pt x="188" y="435"/>
                  </a:lnTo>
                  <a:lnTo>
                    <a:pt x="312" y="373"/>
                  </a:lnTo>
                  <a:lnTo>
                    <a:pt x="498" y="559"/>
                  </a:lnTo>
                  <a:lnTo>
                    <a:pt x="498" y="871"/>
                  </a:lnTo>
                  <a:lnTo>
                    <a:pt x="685" y="1057"/>
                  </a:lnTo>
                  <a:lnTo>
                    <a:pt x="436" y="1305"/>
                  </a:lnTo>
                  <a:lnTo>
                    <a:pt x="373" y="1555"/>
                  </a:lnTo>
                  <a:lnTo>
                    <a:pt x="312" y="1617"/>
                  </a:lnTo>
                  <a:lnTo>
                    <a:pt x="312" y="1680"/>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6" name="Freeform 52"/>
            <p:cNvSpPr>
              <a:spLocks noChangeAspect="1"/>
            </p:cNvSpPr>
            <p:nvPr/>
          </p:nvSpPr>
          <p:spPr bwMode="auto">
            <a:xfrm>
              <a:off x="2145" y="835"/>
              <a:ext cx="321" cy="270"/>
            </a:xfrm>
            <a:custGeom>
              <a:avLst/>
              <a:gdLst>
                <a:gd name="T0" fmla="*/ 0 w 1927"/>
                <a:gd name="T1" fmla="*/ 0 h 1618"/>
                <a:gd name="T2" fmla="*/ 0 w 1927"/>
                <a:gd name="T3" fmla="*/ 0 h 1618"/>
                <a:gd name="T4" fmla="*/ 0 w 1927"/>
                <a:gd name="T5" fmla="*/ 0 h 1618"/>
                <a:gd name="T6" fmla="*/ 0 w 1927"/>
                <a:gd name="T7" fmla="*/ 0 h 1618"/>
                <a:gd name="T8" fmla="*/ 0 w 1927"/>
                <a:gd name="T9" fmla="*/ 0 h 1618"/>
                <a:gd name="T10" fmla="*/ 0 w 1927"/>
                <a:gd name="T11" fmla="*/ 0 h 1618"/>
                <a:gd name="T12" fmla="*/ 0 w 1927"/>
                <a:gd name="T13" fmla="*/ 0 h 1618"/>
                <a:gd name="T14" fmla="*/ 0 w 1927"/>
                <a:gd name="T15" fmla="*/ 0 h 1618"/>
                <a:gd name="T16" fmla="*/ 0 w 1927"/>
                <a:gd name="T17" fmla="*/ 0 h 1618"/>
                <a:gd name="T18" fmla="*/ 0 w 1927"/>
                <a:gd name="T19" fmla="*/ 0 h 1618"/>
                <a:gd name="T20" fmla="*/ 0 w 1927"/>
                <a:gd name="T21" fmla="*/ 0 h 1618"/>
                <a:gd name="T22" fmla="*/ 0 w 1927"/>
                <a:gd name="T23" fmla="*/ 0 h 1618"/>
                <a:gd name="T24" fmla="*/ 0 w 1927"/>
                <a:gd name="T25" fmla="*/ 0 h 1618"/>
                <a:gd name="T26" fmla="*/ 0 w 1927"/>
                <a:gd name="T27" fmla="*/ 0 h 1618"/>
                <a:gd name="T28" fmla="*/ 0 w 1927"/>
                <a:gd name="T29" fmla="*/ 0 h 1618"/>
                <a:gd name="T30" fmla="*/ 0 w 1927"/>
                <a:gd name="T31" fmla="*/ 0 h 1618"/>
                <a:gd name="T32" fmla="*/ 0 w 1927"/>
                <a:gd name="T33" fmla="*/ 0 h 1618"/>
                <a:gd name="T34" fmla="*/ 0 w 1927"/>
                <a:gd name="T35" fmla="*/ 0 h 1618"/>
                <a:gd name="T36" fmla="*/ 0 w 1927"/>
                <a:gd name="T37" fmla="*/ 0 h 1618"/>
                <a:gd name="T38" fmla="*/ 0 w 1927"/>
                <a:gd name="T39" fmla="*/ 0 h 1618"/>
                <a:gd name="T40" fmla="*/ 0 w 1927"/>
                <a:gd name="T41" fmla="*/ 0 h 1618"/>
                <a:gd name="T42" fmla="*/ 0 w 1927"/>
                <a:gd name="T43" fmla="*/ 0 h 1618"/>
                <a:gd name="T44" fmla="*/ 0 w 1927"/>
                <a:gd name="T45" fmla="*/ 0 h 1618"/>
                <a:gd name="T46" fmla="*/ 0 w 1927"/>
                <a:gd name="T47" fmla="*/ 0 h 1618"/>
                <a:gd name="T48" fmla="*/ 0 w 1927"/>
                <a:gd name="T49" fmla="*/ 0 h 1618"/>
                <a:gd name="T50" fmla="*/ 0 w 1927"/>
                <a:gd name="T51" fmla="*/ 0 h 1618"/>
                <a:gd name="T52" fmla="*/ 0 w 1927"/>
                <a:gd name="T53" fmla="*/ 0 h 1618"/>
                <a:gd name="T54" fmla="*/ 0 w 1927"/>
                <a:gd name="T55" fmla="*/ 0 h 1618"/>
                <a:gd name="T56" fmla="*/ 0 w 1927"/>
                <a:gd name="T57" fmla="*/ 0 h 1618"/>
                <a:gd name="T58" fmla="*/ 0 w 1927"/>
                <a:gd name="T59" fmla="*/ 0 h 161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927"/>
                <a:gd name="T91" fmla="*/ 0 h 1618"/>
                <a:gd name="T92" fmla="*/ 1927 w 1927"/>
                <a:gd name="T93" fmla="*/ 1618 h 161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927" h="1618">
                  <a:moveTo>
                    <a:pt x="1244" y="1618"/>
                  </a:moveTo>
                  <a:lnTo>
                    <a:pt x="1741" y="1120"/>
                  </a:lnTo>
                  <a:lnTo>
                    <a:pt x="1866" y="311"/>
                  </a:lnTo>
                  <a:lnTo>
                    <a:pt x="1927" y="249"/>
                  </a:lnTo>
                  <a:lnTo>
                    <a:pt x="1866" y="187"/>
                  </a:lnTo>
                  <a:lnTo>
                    <a:pt x="1803" y="187"/>
                  </a:lnTo>
                  <a:lnTo>
                    <a:pt x="1741" y="187"/>
                  </a:lnTo>
                  <a:lnTo>
                    <a:pt x="1430" y="0"/>
                  </a:lnTo>
                  <a:lnTo>
                    <a:pt x="1119" y="0"/>
                  </a:lnTo>
                  <a:lnTo>
                    <a:pt x="1057" y="63"/>
                  </a:lnTo>
                  <a:lnTo>
                    <a:pt x="995" y="373"/>
                  </a:lnTo>
                  <a:lnTo>
                    <a:pt x="498" y="870"/>
                  </a:lnTo>
                  <a:lnTo>
                    <a:pt x="435" y="870"/>
                  </a:lnTo>
                  <a:lnTo>
                    <a:pt x="125" y="1120"/>
                  </a:lnTo>
                  <a:lnTo>
                    <a:pt x="125" y="1182"/>
                  </a:lnTo>
                  <a:lnTo>
                    <a:pt x="125" y="1245"/>
                  </a:lnTo>
                  <a:lnTo>
                    <a:pt x="0" y="1369"/>
                  </a:lnTo>
                  <a:lnTo>
                    <a:pt x="0" y="1431"/>
                  </a:lnTo>
                  <a:lnTo>
                    <a:pt x="63" y="1493"/>
                  </a:lnTo>
                  <a:lnTo>
                    <a:pt x="125" y="1431"/>
                  </a:lnTo>
                  <a:lnTo>
                    <a:pt x="311" y="1431"/>
                  </a:lnTo>
                  <a:lnTo>
                    <a:pt x="498" y="1618"/>
                  </a:lnTo>
                  <a:lnTo>
                    <a:pt x="559" y="1493"/>
                  </a:lnTo>
                  <a:lnTo>
                    <a:pt x="684" y="1369"/>
                  </a:lnTo>
                  <a:lnTo>
                    <a:pt x="746" y="1369"/>
                  </a:lnTo>
                  <a:lnTo>
                    <a:pt x="871" y="1306"/>
                  </a:lnTo>
                  <a:lnTo>
                    <a:pt x="995" y="1431"/>
                  </a:lnTo>
                  <a:lnTo>
                    <a:pt x="995" y="1493"/>
                  </a:lnTo>
                  <a:lnTo>
                    <a:pt x="1119" y="1618"/>
                  </a:lnTo>
                  <a:lnTo>
                    <a:pt x="1244" y="1618"/>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7" name="Freeform 53"/>
            <p:cNvSpPr>
              <a:spLocks noChangeAspect="1"/>
            </p:cNvSpPr>
            <p:nvPr/>
          </p:nvSpPr>
          <p:spPr bwMode="auto">
            <a:xfrm>
              <a:off x="1896" y="981"/>
              <a:ext cx="290" cy="176"/>
            </a:xfrm>
            <a:custGeom>
              <a:avLst/>
              <a:gdLst>
                <a:gd name="T0" fmla="*/ 0 w 1741"/>
                <a:gd name="T1" fmla="*/ 0 h 1058"/>
                <a:gd name="T2" fmla="*/ 0 w 1741"/>
                <a:gd name="T3" fmla="*/ 0 h 1058"/>
                <a:gd name="T4" fmla="*/ 0 w 1741"/>
                <a:gd name="T5" fmla="*/ 0 h 1058"/>
                <a:gd name="T6" fmla="*/ 0 w 1741"/>
                <a:gd name="T7" fmla="*/ 0 h 1058"/>
                <a:gd name="T8" fmla="*/ 0 w 1741"/>
                <a:gd name="T9" fmla="*/ 0 h 1058"/>
                <a:gd name="T10" fmla="*/ 0 w 1741"/>
                <a:gd name="T11" fmla="*/ 0 h 1058"/>
                <a:gd name="T12" fmla="*/ 0 w 1741"/>
                <a:gd name="T13" fmla="*/ 0 h 1058"/>
                <a:gd name="T14" fmla="*/ 0 w 1741"/>
                <a:gd name="T15" fmla="*/ 0 h 1058"/>
                <a:gd name="T16" fmla="*/ 0 w 1741"/>
                <a:gd name="T17" fmla="*/ 0 h 1058"/>
                <a:gd name="T18" fmla="*/ 0 w 1741"/>
                <a:gd name="T19" fmla="*/ 0 h 1058"/>
                <a:gd name="T20" fmla="*/ 0 w 1741"/>
                <a:gd name="T21" fmla="*/ 0 h 1058"/>
                <a:gd name="T22" fmla="*/ 0 w 1741"/>
                <a:gd name="T23" fmla="*/ 0 h 1058"/>
                <a:gd name="T24" fmla="*/ 0 w 1741"/>
                <a:gd name="T25" fmla="*/ 0 h 1058"/>
                <a:gd name="T26" fmla="*/ 0 w 1741"/>
                <a:gd name="T27" fmla="*/ 0 h 1058"/>
                <a:gd name="T28" fmla="*/ 0 w 1741"/>
                <a:gd name="T29" fmla="*/ 0 h 1058"/>
                <a:gd name="T30" fmla="*/ 0 w 1741"/>
                <a:gd name="T31" fmla="*/ 0 h 1058"/>
                <a:gd name="T32" fmla="*/ 0 w 1741"/>
                <a:gd name="T33" fmla="*/ 0 h 1058"/>
                <a:gd name="T34" fmla="*/ 0 w 1741"/>
                <a:gd name="T35" fmla="*/ 0 h 1058"/>
                <a:gd name="T36" fmla="*/ 0 w 1741"/>
                <a:gd name="T37" fmla="*/ 0 h 1058"/>
                <a:gd name="T38" fmla="*/ 0 w 1741"/>
                <a:gd name="T39" fmla="*/ 0 h 1058"/>
                <a:gd name="T40" fmla="*/ 0 w 1741"/>
                <a:gd name="T41" fmla="*/ 0 h 1058"/>
                <a:gd name="T42" fmla="*/ 0 w 1741"/>
                <a:gd name="T43" fmla="*/ 0 h 1058"/>
                <a:gd name="T44" fmla="*/ 0 w 1741"/>
                <a:gd name="T45" fmla="*/ 0 h 1058"/>
                <a:gd name="T46" fmla="*/ 0 w 1741"/>
                <a:gd name="T47" fmla="*/ 0 h 1058"/>
                <a:gd name="T48" fmla="*/ 0 w 1741"/>
                <a:gd name="T49" fmla="*/ 0 h 1058"/>
                <a:gd name="T50" fmla="*/ 0 w 1741"/>
                <a:gd name="T51" fmla="*/ 0 h 1058"/>
                <a:gd name="T52" fmla="*/ 0 w 1741"/>
                <a:gd name="T53" fmla="*/ 0 h 1058"/>
                <a:gd name="T54" fmla="*/ 0 w 1741"/>
                <a:gd name="T55" fmla="*/ 0 h 1058"/>
                <a:gd name="T56" fmla="*/ 0 w 1741"/>
                <a:gd name="T57" fmla="*/ 0 h 1058"/>
                <a:gd name="T58" fmla="*/ 0 w 1741"/>
                <a:gd name="T59" fmla="*/ 0 h 1058"/>
                <a:gd name="T60" fmla="*/ 0 w 1741"/>
                <a:gd name="T61" fmla="*/ 0 h 1058"/>
                <a:gd name="T62" fmla="*/ 0 w 1741"/>
                <a:gd name="T63" fmla="*/ 0 h 1058"/>
                <a:gd name="T64" fmla="*/ 0 w 1741"/>
                <a:gd name="T65" fmla="*/ 0 h 1058"/>
                <a:gd name="T66" fmla="*/ 0 w 1741"/>
                <a:gd name="T67" fmla="*/ 0 h 1058"/>
                <a:gd name="T68" fmla="*/ 0 w 1741"/>
                <a:gd name="T69" fmla="*/ 0 h 1058"/>
                <a:gd name="T70" fmla="*/ 0 w 1741"/>
                <a:gd name="T71" fmla="*/ 0 h 1058"/>
                <a:gd name="T72" fmla="*/ 0 w 1741"/>
                <a:gd name="T73" fmla="*/ 0 h 1058"/>
                <a:gd name="T74" fmla="*/ 0 w 1741"/>
                <a:gd name="T75" fmla="*/ 0 h 1058"/>
                <a:gd name="T76" fmla="*/ 0 w 1741"/>
                <a:gd name="T77" fmla="*/ 0 h 105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741"/>
                <a:gd name="T118" fmla="*/ 0 h 1058"/>
                <a:gd name="T119" fmla="*/ 1741 w 1741"/>
                <a:gd name="T120" fmla="*/ 1058 h 105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741" h="1058">
                  <a:moveTo>
                    <a:pt x="1678" y="1058"/>
                  </a:moveTo>
                  <a:lnTo>
                    <a:pt x="1741" y="997"/>
                  </a:lnTo>
                  <a:lnTo>
                    <a:pt x="1555" y="685"/>
                  </a:lnTo>
                  <a:lnTo>
                    <a:pt x="1555" y="623"/>
                  </a:lnTo>
                  <a:lnTo>
                    <a:pt x="1492" y="561"/>
                  </a:lnTo>
                  <a:lnTo>
                    <a:pt x="1492" y="499"/>
                  </a:lnTo>
                  <a:lnTo>
                    <a:pt x="1617" y="375"/>
                  </a:lnTo>
                  <a:lnTo>
                    <a:pt x="1617" y="312"/>
                  </a:lnTo>
                  <a:lnTo>
                    <a:pt x="1555" y="312"/>
                  </a:lnTo>
                  <a:lnTo>
                    <a:pt x="1431" y="188"/>
                  </a:lnTo>
                  <a:lnTo>
                    <a:pt x="1243" y="188"/>
                  </a:lnTo>
                  <a:lnTo>
                    <a:pt x="1119" y="126"/>
                  </a:lnTo>
                  <a:lnTo>
                    <a:pt x="1058" y="188"/>
                  </a:lnTo>
                  <a:lnTo>
                    <a:pt x="560" y="0"/>
                  </a:lnTo>
                  <a:lnTo>
                    <a:pt x="497" y="126"/>
                  </a:lnTo>
                  <a:lnTo>
                    <a:pt x="560" y="188"/>
                  </a:lnTo>
                  <a:lnTo>
                    <a:pt x="373" y="375"/>
                  </a:lnTo>
                  <a:lnTo>
                    <a:pt x="249" y="312"/>
                  </a:lnTo>
                  <a:lnTo>
                    <a:pt x="187" y="188"/>
                  </a:lnTo>
                  <a:lnTo>
                    <a:pt x="63" y="188"/>
                  </a:lnTo>
                  <a:lnTo>
                    <a:pt x="0" y="188"/>
                  </a:lnTo>
                  <a:lnTo>
                    <a:pt x="0" y="250"/>
                  </a:lnTo>
                  <a:lnTo>
                    <a:pt x="0" y="312"/>
                  </a:lnTo>
                  <a:lnTo>
                    <a:pt x="0" y="375"/>
                  </a:lnTo>
                  <a:lnTo>
                    <a:pt x="63" y="375"/>
                  </a:lnTo>
                  <a:lnTo>
                    <a:pt x="124" y="375"/>
                  </a:lnTo>
                  <a:lnTo>
                    <a:pt x="124" y="436"/>
                  </a:lnTo>
                  <a:lnTo>
                    <a:pt x="124" y="499"/>
                  </a:lnTo>
                  <a:lnTo>
                    <a:pt x="187" y="561"/>
                  </a:lnTo>
                  <a:lnTo>
                    <a:pt x="373" y="561"/>
                  </a:lnTo>
                  <a:lnTo>
                    <a:pt x="436" y="623"/>
                  </a:lnTo>
                  <a:lnTo>
                    <a:pt x="870" y="685"/>
                  </a:lnTo>
                  <a:lnTo>
                    <a:pt x="1058" y="872"/>
                  </a:lnTo>
                  <a:lnTo>
                    <a:pt x="1119" y="872"/>
                  </a:lnTo>
                  <a:lnTo>
                    <a:pt x="1243" y="809"/>
                  </a:lnTo>
                  <a:lnTo>
                    <a:pt x="1431" y="997"/>
                  </a:lnTo>
                  <a:lnTo>
                    <a:pt x="1555" y="997"/>
                  </a:lnTo>
                  <a:lnTo>
                    <a:pt x="1617" y="1058"/>
                  </a:lnTo>
                  <a:lnTo>
                    <a:pt x="1678" y="1058"/>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8" name="Freeform 54"/>
            <p:cNvSpPr>
              <a:spLocks noChangeAspect="1"/>
            </p:cNvSpPr>
            <p:nvPr/>
          </p:nvSpPr>
          <p:spPr bwMode="auto">
            <a:xfrm>
              <a:off x="2352" y="856"/>
              <a:ext cx="217" cy="301"/>
            </a:xfrm>
            <a:custGeom>
              <a:avLst/>
              <a:gdLst>
                <a:gd name="T0" fmla="*/ 0 w 1305"/>
                <a:gd name="T1" fmla="*/ 0 h 1804"/>
                <a:gd name="T2" fmla="*/ 0 w 1305"/>
                <a:gd name="T3" fmla="*/ 0 h 1804"/>
                <a:gd name="T4" fmla="*/ 0 w 1305"/>
                <a:gd name="T5" fmla="*/ 0 h 1804"/>
                <a:gd name="T6" fmla="*/ 0 w 1305"/>
                <a:gd name="T7" fmla="*/ 0 h 1804"/>
                <a:gd name="T8" fmla="*/ 0 w 1305"/>
                <a:gd name="T9" fmla="*/ 0 h 1804"/>
                <a:gd name="T10" fmla="*/ 0 w 1305"/>
                <a:gd name="T11" fmla="*/ 0 h 1804"/>
                <a:gd name="T12" fmla="*/ 0 w 1305"/>
                <a:gd name="T13" fmla="*/ 0 h 1804"/>
                <a:gd name="T14" fmla="*/ 0 w 1305"/>
                <a:gd name="T15" fmla="*/ 0 h 1804"/>
                <a:gd name="T16" fmla="*/ 0 w 1305"/>
                <a:gd name="T17" fmla="*/ 0 h 1804"/>
                <a:gd name="T18" fmla="*/ 0 w 1305"/>
                <a:gd name="T19" fmla="*/ 0 h 1804"/>
                <a:gd name="T20" fmla="*/ 0 w 1305"/>
                <a:gd name="T21" fmla="*/ 0 h 1804"/>
                <a:gd name="T22" fmla="*/ 0 w 1305"/>
                <a:gd name="T23" fmla="*/ 0 h 1804"/>
                <a:gd name="T24" fmla="*/ 0 w 1305"/>
                <a:gd name="T25" fmla="*/ 0 h 1804"/>
                <a:gd name="T26" fmla="*/ 0 w 1305"/>
                <a:gd name="T27" fmla="*/ 0 h 1804"/>
                <a:gd name="T28" fmla="*/ 0 w 1305"/>
                <a:gd name="T29" fmla="*/ 0 h 1804"/>
                <a:gd name="T30" fmla="*/ 0 w 1305"/>
                <a:gd name="T31" fmla="*/ 0 h 1804"/>
                <a:gd name="T32" fmla="*/ 0 w 1305"/>
                <a:gd name="T33" fmla="*/ 0 h 1804"/>
                <a:gd name="T34" fmla="*/ 0 w 1305"/>
                <a:gd name="T35" fmla="*/ 0 h 1804"/>
                <a:gd name="T36" fmla="*/ 0 w 1305"/>
                <a:gd name="T37" fmla="*/ 0 h 1804"/>
                <a:gd name="T38" fmla="*/ 0 w 1305"/>
                <a:gd name="T39" fmla="*/ 0 h 1804"/>
                <a:gd name="T40" fmla="*/ 0 w 1305"/>
                <a:gd name="T41" fmla="*/ 0 h 1804"/>
                <a:gd name="T42" fmla="*/ 0 w 1305"/>
                <a:gd name="T43" fmla="*/ 0 h 1804"/>
                <a:gd name="T44" fmla="*/ 0 w 1305"/>
                <a:gd name="T45" fmla="*/ 0 h 1804"/>
                <a:gd name="T46" fmla="*/ 0 w 1305"/>
                <a:gd name="T47" fmla="*/ 0 h 1804"/>
                <a:gd name="T48" fmla="*/ 0 w 1305"/>
                <a:gd name="T49" fmla="*/ 0 h 1804"/>
                <a:gd name="T50" fmla="*/ 0 w 1305"/>
                <a:gd name="T51" fmla="*/ 0 h 18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305"/>
                <a:gd name="T79" fmla="*/ 0 h 1804"/>
                <a:gd name="T80" fmla="*/ 1305 w 1305"/>
                <a:gd name="T81" fmla="*/ 1804 h 180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305" h="1804">
                  <a:moveTo>
                    <a:pt x="622" y="1804"/>
                  </a:moveTo>
                  <a:lnTo>
                    <a:pt x="622" y="1743"/>
                  </a:lnTo>
                  <a:lnTo>
                    <a:pt x="683" y="1680"/>
                  </a:lnTo>
                  <a:lnTo>
                    <a:pt x="683" y="1555"/>
                  </a:lnTo>
                  <a:lnTo>
                    <a:pt x="683" y="1494"/>
                  </a:lnTo>
                  <a:lnTo>
                    <a:pt x="746" y="1494"/>
                  </a:lnTo>
                  <a:lnTo>
                    <a:pt x="807" y="1494"/>
                  </a:lnTo>
                  <a:lnTo>
                    <a:pt x="932" y="1245"/>
                  </a:lnTo>
                  <a:lnTo>
                    <a:pt x="1119" y="1058"/>
                  </a:lnTo>
                  <a:lnTo>
                    <a:pt x="1119" y="934"/>
                  </a:lnTo>
                  <a:lnTo>
                    <a:pt x="1305" y="187"/>
                  </a:lnTo>
                  <a:lnTo>
                    <a:pt x="1305" y="125"/>
                  </a:lnTo>
                  <a:lnTo>
                    <a:pt x="1243" y="125"/>
                  </a:lnTo>
                  <a:lnTo>
                    <a:pt x="1181" y="125"/>
                  </a:lnTo>
                  <a:lnTo>
                    <a:pt x="1056" y="0"/>
                  </a:lnTo>
                  <a:lnTo>
                    <a:pt x="932" y="63"/>
                  </a:lnTo>
                  <a:lnTo>
                    <a:pt x="870" y="125"/>
                  </a:lnTo>
                  <a:lnTo>
                    <a:pt x="683" y="125"/>
                  </a:lnTo>
                  <a:lnTo>
                    <a:pt x="622" y="187"/>
                  </a:lnTo>
                  <a:lnTo>
                    <a:pt x="497" y="996"/>
                  </a:lnTo>
                  <a:lnTo>
                    <a:pt x="0" y="1494"/>
                  </a:lnTo>
                  <a:lnTo>
                    <a:pt x="248" y="1680"/>
                  </a:lnTo>
                  <a:lnTo>
                    <a:pt x="310" y="1680"/>
                  </a:lnTo>
                  <a:lnTo>
                    <a:pt x="434" y="1680"/>
                  </a:lnTo>
                  <a:lnTo>
                    <a:pt x="559" y="1804"/>
                  </a:lnTo>
                  <a:lnTo>
                    <a:pt x="622" y="1804"/>
                  </a:lnTo>
                  <a:close/>
                </a:path>
              </a:pathLst>
            </a:custGeom>
            <a:solidFill>
              <a:srgbClr val="FFFF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89" name="Freeform 55"/>
            <p:cNvSpPr>
              <a:spLocks noChangeAspect="1"/>
            </p:cNvSpPr>
            <p:nvPr/>
          </p:nvSpPr>
          <p:spPr bwMode="auto">
            <a:xfrm>
              <a:off x="2455" y="867"/>
              <a:ext cx="259" cy="331"/>
            </a:xfrm>
            <a:custGeom>
              <a:avLst/>
              <a:gdLst>
                <a:gd name="T0" fmla="*/ 0 w 1553"/>
                <a:gd name="T1" fmla="*/ 0 h 1990"/>
                <a:gd name="T2" fmla="*/ 0 w 1553"/>
                <a:gd name="T3" fmla="*/ 0 h 1990"/>
                <a:gd name="T4" fmla="*/ 0 w 1553"/>
                <a:gd name="T5" fmla="*/ 0 h 1990"/>
                <a:gd name="T6" fmla="*/ 0 w 1553"/>
                <a:gd name="T7" fmla="*/ 0 h 1990"/>
                <a:gd name="T8" fmla="*/ 0 w 1553"/>
                <a:gd name="T9" fmla="*/ 0 h 1990"/>
                <a:gd name="T10" fmla="*/ 0 w 1553"/>
                <a:gd name="T11" fmla="*/ 0 h 1990"/>
                <a:gd name="T12" fmla="*/ 0 w 1553"/>
                <a:gd name="T13" fmla="*/ 0 h 1990"/>
                <a:gd name="T14" fmla="*/ 0 w 1553"/>
                <a:gd name="T15" fmla="*/ 0 h 1990"/>
                <a:gd name="T16" fmla="*/ 0 w 1553"/>
                <a:gd name="T17" fmla="*/ 0 h 1990"/>
                <a:gd name="T18" fmla="*/ 0 w 1553"/>
                <a:gd name="T19" fmla="*/ 0 h 1990"/>
                <a:gd name="T20" fmla="*/ 0 w 1553"/>
                <a:gd name="T21" fmla="*/ 0 h 1990"/>
                <a:gd name="T22" fmla="*/ 0 w 1553"/>
                <a:gd name="T23" fmla="*/ 0 h 1990"/>
                <a:gd name="T24" fmla="*/ 0 w 1553"/>
                <a:gd name="T25" fmla="*/ 0 h 1990"/>
                <a:gd name="T26" fmla="*/ 0 w 1553"/>
                <a:gd name="T27" fmla="*/ 0 h 1990"/>
                <a:gd name="T28" fmla="*/ 0 w 1553"/>
                <a:gd name="T29" fmla="*/ 0 h 1990"/>
                <a:gd name="T30" fmla="*/ 0 w 1553"/>
                <a:gd name="T31" fmla="*/ 0 h 1990"/>
                <a:gd name="T32" fmla="*/ 0 w 1553"/>
                <a:gd name="T33" fmla="*/ 0 h 1990"/>
                <a:gd name="T34" fmla="*/ 0 w 1553"/>
                <a:gd name="T35" fmla="*/ 0 h 1990"/>
                <a:gd name="T36" fmla="*/ 0 w 1553"/>
                <a:gd name="T37" fmla="*/ 0 h 1990"/>
                <a:gd name="T38" fmla="*/ 0 w 1553"/>
                <a:gd name="T39" fmla="*/ 0 h 1990"/>
                <a:gd name="T40" fmla="*/ 0 w 1553"/>
                <a:gd name="T41" fmla="*/ 0 h 1990"/>
                <a:gd name="T42" fmla="*/ 0 w 1553"/>
                <a:gd name="T43" fmla="*/ 0 h 1990"/>
                <a:gd name="T44" fmla="*/ 0 w 1553"/>
                <a:gd name="T45" fmla="*/ 0 h 1990"/>
                <a:gd name="T46" fmla="*/ 0 w 1553"/>
                <a:gd name="T47" fmla="*/ 0 h 1990"/>
                <a:gd name="T48" fmla="*/ 0 w 1553"/>
                <a:gd name="T49" fmla="*/ 0 h 1990"/>
                <a:gd name="T50" fmla="*/ 0 w 1553"/>
                <a:gd name="T51" fmla="*/ 0 h 1990"/>
                <a:gd name="T52" fmla="*/ 0 w 1553"/>
                <a:gd name="T53" fmla="*/ 0 h 1990"/>
                <a:gd name="T54" fmla="*/ 0 w 1553"/>
                <a:gd name="T55" fmla="*/ 0 h 1990"/>
                <a:gd name="T56" fmla="*/ 0 w 1553"/>
                <a:gd name="T57" fmla="*/ 0 h 1990"/>
                <a:gd name="T58" fmla="*/ 0 w 1553"/>
                <a:gd name="T59" fmla="*/ 0 h 1990"/>
                <a:gd name="T60" fmla="*/ 0 w 1553"/>
                <a:gd name="T61" fmla="*/ 0 h 1990"/>
                <a:gd name="T62" fmla="*/ 0 w 1553"/>
                <a:gd name="T63" fmla="*/ 0 h 1990"/>
                <a:gd name="T64" fmla="*/ 0 w 1553"/>
                <a:gd name="T65" fmla="*/ 0 h 1990"/>
                <a:gd name="T66" fmla="*/ 0 w 1553"/>
                <a:gd name="T67" fmla="*/ 0 h 1990"/>
                <a:gd name="T68" fmla="*/ 0 w 1553"/>
                <a:gd name="T69" fmla="*/ 0 h 1990"/>
                <a:gd name="T70" fmla="*/ 0 w 1553"/>
                <a:gd name="T71" fmla="*/ 0 h 1990"/>
                <a:gd name="T72" fmla="*/ 0 w 1553"/>
                <a:gd name="T73" fmla="*/ 0 h 1990"/>
                <a:gd name="T74" fmla="*/ 0 w 1553"/>
                <a:gd name="T75" fmla="*/ 0 h 19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553"/>
                <a:gd name="T115" fmla="*/ 0 h 1990"/>
                <a:gd name="T116" fmla="*/ 1553 w 1553"/>
                <a:gd name="T117" fmla="*/ 1990 h 199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553" h="1990">
                  <a:moveTo>
                    <a:pt x="310" y="1990"/>
                  </a:moveTo>
                  <a:lnTo>
                    <a:pt x="373" y="1928"/>
                  </a:lnTo>
                  <a:lnTo>
                    <a:pt x="559" y="1928"/>
                  </a:lnTo>
                  <a:lnTo>
                    <a:pt x="683" y="1804"/>
                  </a:lnTo>
                  <a:lnTo>
                    <a:pt x="746" y="1804"/>
                  </a:lnTo>
                  <a:lnTo>
                    <a:pt x="870" y="1680"/>
                  </a:lnTo>
                  <a:lnTo>
                    <a:pt x="870" y="1617"/>
                  </a:lnTo>
                  <a:lnTo>
                    <a:pt x="994" y="1492"/>
                  </a:lnTo>
                  <a:lnTo>
                    <a:pt x="994" y="1119"/>
                  </a:lnTo>
                  <a:lnTo>
                    <a:pt x="1180" y="933"/>
                  </a:lnTo>
                  <a:lnTo>
                    <a:pt x="1180" y="871"/>
                  </a:lnTo>
                  <a:lnTo>
                    <a:pt x="1056" y="746"/>
                  </a:lnTo>
                  <a:lnTo>
                    <a:pt x="1119" y="497"/>
                  </a:lnTo>
                  <a:lnTo>
                    <a:pt x="1243" y="373"/>
                  </a:lnTo>
                  <a:lnTo>
                    <a:pt x="1305" y="373"/>
                  </a:lnTo>
                  <a:lnTo>
                    <a:pt x="1367" y="373"/>
                  </a:lnTo>
                  <a:lnTo>
                    <a:pt x="1429" y="373"/>
                  </a:lnTo>
                  <a:lnTo>
                    <a:pt x="1553" y="249"/>
                  </a:lnTo>
                  <a:lnTo>
                    <a:pt x="1367" y="62"/>
                  </a:lnTo>
                  <a:lnTo>
                    <a:pt x="1367" y="0"/>
                  </a:lnTo>
                  <a:lnTo>
                    <a:pt x="1305" y="0"/>
                  </a:lnTo>
                  <a:lnTo>
                    <a:pt x="746" y="62"/>
                  </a:lnTo>
                  <a:lnTo>
                    <a:pt x="683" y="62"/>
                  </a:lnTo>
                  <a:lnTo>
                    <a:pt x="683" y="124"/>
                  </a:lnTo>
                  <a:lnTo>
                    <a:pt x="497" y="871"/>
                  </a:lnTo>
                  <a:lnTo>
                    <a:pt x="497" y="995"/>
                  </a:lnTo>
                  <a:lnTo>
                    <a:pt x="310" y="1182"/>
                  </a:lnTo>
                  <a:lnTo>
                    <a:pt x="185" y="1431"/>
                  </a:lnTo>
                  <a:lnTo>
                    <a:pt x="124" y="1431"/>
                  </a:lnTo>
                  <a:lnTo>
                    <a:pt x="61" y="1431"/>
                  </a:lnTo>
                  <a:lnTo>
                    <a:pt x="61" y="1492"/>
                  </a:lnTo>
                  <a:lnTo>
                    <a:pt x="61" y="1617"/>
                  </a:lnTo>
                  <a:lnTo>
                    <a:pt x="0" y="1680"/>
                  </a:lnTo>
                  <a:lnTo>
                    <a:pt x="0" y="1741"/>
                  </a:lnTo>
                  <a:lnTo>
                    <a:pt x="0" y="1804"/>
                  </a:lnTo>
                  <a:lnTo>
                    <a:pt x="61" y="1865"/>
                  </a:lnTo>
                  <a:lnTo>
                    <a:pt x="124" y="1990"/>
                  </a:lnTo>
                  <a:lnTo>
                    <a:pt x="310" y="1990"/>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0" name="Freeform 56"/>
            <p:cNvSpPr>
              <a:spLocks noChangeAspect="1"/>
            </p:cNvSpPr>
            <p:nvPr/>
          </p:nvSpPr>
          <p:spPr bwMode="auto">
            <a:xfrm>
              <a:off x="1378" y="908"/>
              <a:ext cx="425" cy="301"/>
            </a:xfrm>
            <a:custGeom>
              <a:avLst/>
              <a:gdLst>
                <a:gd name="T0" fmla="*/ 0 w 2549"/>
                <a:gd name="T1" fmla="*/ 0 h 1804"/>
                <a:gd name="T2" fmla="*/ 0 w 2549"/>
                <a:gd name="T3" fmla="*/ 0 h 1804"/>
                <a:gd name="T4" fmla="*/ 0 w 2549"/>
                <a:gd name="T5" fmla="*/ 0 h 1804"/>
                <a:gd name="T6" fmla="*/ 0 w 2549"/>
                <a:gd name="T7" fmla="*/ 0 h 1804"/>
                <a:gd name="T8" fmla="*/ 0 w 2549"/>
                <a:gd name="T9" fmla="*/ 0 h 1804"/>
                <a:gd name="T10" fmla="*/ 0 w 2549"/>
                <a:gd name="T11" fmla="*/ 0 h 1804"/>
                <a:gd name="T12" fmla="*/ 0 w 2549"/>
                <a:gd name="T13" fmla="*/ 0 h 1804"/>
                <a:gd name="T14" fmla="*/ 0 w 2549"/>
                <a:gd name="T15" fmla="*/ 0 h 1804"/>
                <a:gd name="T16" fmla="*/ 0 w 2549"/>
                <a:gd name="T17" fmla="*/ 0 h 1804"/>
                <a:gd name="T18" fmla="*/ 0 w 2549"/>
                <a:gd name="T19" fmla="*/ 0 h 1804"/>
                <a:gd name="T20" fmla="*/ 0 w 2549"/>
                <a:gd name="T21" fmla="*/ 0 h 1804"/>
                <a:gd name="T22" fmla="*/ 0 w 2549"/>
                <a:gd name="T23" fmla="*/ 0 h 1804"/>
                <a:gd name="T24" fmla="*/ 0 w 2549"/>
                <a:gd name="T25" fmla="*/ 0 h 1804"/>
                <a:gd name="T26" fmla="*/ 0 w 2549"/>
                <a:gd name="T27" fmla="*/ 0 h 1804"/>
                <a:gd name="T28" fmla="*/ 0 w 2549"/>
                <a:gd name="T29" fmla="*/ 0 h 1804"/>
                <a:gd name="T30" fmla="*/ 0 w 2549"/>
                <a:gd name="T31" fmla="*/ 0 h 1804"/>
                <a:gd name="T32" fmla="*/ 0 w 2549"/>
                <a:gd name="T33" fmla="*/ 0 h 1804"/>
                <a:gd name="T34" fmla="*/ 0 w 2549"/>
                <a:gd name="T35" fmla="*/ 0 h 1804"/>
                <a:gd name="T36" fmla="*/ 0 w 2549"/>
                <a:gd name="T37" fmla="*/ 0 h 1804"/>
                <a:gd name="T38" fmla="*/ 0 w 2549"/>
                <a:gd name="T39" fmla="*/ 0 h 1804"/>
                <a:gd name="T40" fmla="*/ 0 w 2549"/>
                <a:gd name="T41" fmla="*/ 0 h 1804"/>
                <a:gd name="T42" fmla="*/ 0 w 2549"/>
                <a:gd name="T43" fmla="*/ 0 h 1804"/>
                <a:gd name="T44" fmla="*/ 0 w 2549"/>
                <a:gd name="T45" fmla="*/ 0 h 1804"/>
                <a:gd name="T46" fmla="*/ 0 w 2549"/>
                <a:gd name="T47" fmla="*/ 0 h 1804"/>
                <a:gd name="T48" fmla="*/ 0 w 2549"/>
                <a:gd name="T49" fmla="*/ 0 h 1804"/>
                <a:gd name="T50" fmla="*/ 0 w 2549"/>
                <a:gd name="T51" fmla="*/ 0 h 1804"/>
                <a:gd name="T52" fmla="*/ 0 w 2549"/>
                <a:gd name="T53" fmla="*/ 0 h 1804"/>
                <a:gd name="T54" fmla="*/ 0 w 2549"/>
                <a:gd name="T55" fmla="*/ 0 h 1804"/>
                <a:gd name="T56" fmla="*/ 0 w 2549"/>
                <a:gd name="T57" fmla="*/ 0 h 1804"/>
                <a:gd name="T58" fmla="*/ 0 w 2549"/>
                <a:gd name="T59" fmla="*/ 0 h 1804"/>
                <a:gd name="T60" fmla="*/ 0 w 2549"/>
                <a:gd name="T61" fmla="*/ 0 h 1804"/>
                <a:gd name="T62" fmla="*/ 0 w 2549"/>
                <a:gd name="T63" fmla="*/ 0 h 1804"/>
                <a:gd name="T64" fmla="*/ 0 w 2549"/>
                <a:gd name="T65" fmla="*/ 0 h 1804"/>
                <a:gd name="T66" fmla="*/ 0 w 2549"/>
                <a:gd name="T67" fmla="*/ 0 h 1804"/>
                <a:gd name="T68" fmla="*/ 0 w 2549"/>
                <a:gd name="T69" fmla="*/ 0 h 1804"/>
                <a:gd name="T70" fmla="*/ 0 w 2549"/>
                <a:gd name="T71" fmla="*/ 0 h 1804"/>
                <a:gd name="T72" fmla="*/ 0 w 2549"/>
                <a:gd name="T73" fmla="*/ 0 h 1804"/>
                <a:gd name="T74" fmla="*/ 0 w 2549"/>
                <a:gd name="T75" fmla="*/ 0 h 1804"/>
                <a:gd name="T76" fmla="*/ 0 w 2549"/>
                <a:gd name="T77" fmla="*/ 0 h 1804"/>
                <a:gd name="T78" fmla="*/ 0 w 2549"/>
                <a:gd name="T79" fmla="*/ 0 h 1804"/>
                <a:gd name="T80" fmla="*/ 0 w 2549"/>
                <a:gd name="T81" fmla="*/ 0 h 1804"/>
                <a:gd name="T82" fmla="*/ 0 w 2549"/>
                <a:gd name="T83" fmla="*/ 0 h 1804"/>
                <a:gd name="T84" fmla="*/ 0 w 2549"/>
                <a:gd name="T85" fmla="*/ 0 h 1804"/>
                <a:gd name="T86" fmla="*/ 0 w 2549"/>
                <a:gd name="T87" fmla="*/ 0 h 1804"/>
                <a:gd name="T88" fmla="*/ 0 w 2549"/>
                <a:gd name="T89" fmla="*/ 0 h 1804"/>
                <a:gd name="T90" fmla="*/ 0 w 2549"/>
                <a:gd name="T91" fmla="*/ 0 h 1804"/>
                <a:gd name="T92" fmla="*/ 0 w 2549"/>
                <a:gd name="T93" fmla="*/ 0 h 1804"/>
                <a:gd name="T94" fmla="*/ 0 w 2549"/>
                <a:gd name="T95" fmla="*/ 0 h 1804"/>
                <a:gd name="T96" fmla="*/ 0 w 2549"/>
                <a:gd name="T97" fmla="*/ 0 h 1804"/>
                <a:gd name="T98" fmla="*/ 0 w 2549"/>
                <a:gd name="T99" fmla="*/ 0 h 180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549"/>
                <a:gd name="T151" fmla="*/ 0 h 1804"/>
                <a:gd name="T152" fmla="*/ 2549 w 2549"/>
                <a:gd name="T153" fmla="*/ 1804 h 180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549" h="1804">
                  <a:moveTo>
                    <a:pt x="1678" y="1741"/>
                  </a:moveTo>
                  <a:lnTo>
                    <a:pt x="1927" y="1804"/>
                  </a:lnTo>
                  <a:lnTo>
                    <a:pt x="1989" y="1741"/>
                  </a:lnTo>
                  <a:lnTo>
                    <a:pt x="2051" y="1741"/>
                  </a:lnTo>
                  <a:lnTo>
                    <a:pt x="2237" y="1616"/>
                  </a:lnTo>
                  <a:lnTo>
                    <a:pt x="2176" y="1555"/>
                  </a:lnTo>
                  <a:lnTo>
                    <a:pt x="2176" y="1368"/>
                  </a:lnTo>
                  <a:lnTo>
                    <a:pt x="2486" y="809"/>
                  </a:lnTo>
                  <a:lnTo>
                    <a:pt x="2549" y="809"/>
                  </a:lnTo>
                  <a:lnTo>
                    <a:pt x="2549" y="746"/>
                  </a:lnTo>
                  <a:lnTo>
                    <a:pt x="2425" y="622"/>
                  </a:lnTo>
                  <a:lnTo>
                    <a:pt x="2425" y="434"/>
                  </a:lnTo>
                  <a:lnTo>
                    <a:pt x="2486" y="373"/>
                  </a:lnTo>
                  <a:lnTo>
                    <a:pt x="2362" y="248"/>
                  </a:lnTo>
                  <a:lnTo>
                    <a:pt x="2300" y="310"/>
                  </a:lnTo>
                  <a:lnTo>
                    <a:pt x="2237" y="186"/>
                  </a:lnTo>
                  <a:lnTo>
                    <a:pt x="2300" y="124"/>
                  </a:lnTo>
                  <a:lnTo>
                    <a:pt x="2237" y="61"/>
                  </a:lnTo>
                  <a:lnTo>
                    <a:pt x="2176" y="124"/>
                  </a:lnTo>
                  <a:lnTo>
                    <a:pt x="1927" y="0"/>
                  </a:lnTo>
                  <a:lnTo>
                    <a:pt x="1864" y="61"/>
                  </a:lnTo>
                  <a:lnTo>
                    <a:pt x="1803" y="0"/>
                  </a:lnTo>
                  <a:lnTo>
                    <a:pt x="1678" y="0"/>
                  </a:lnTo>
                  <a:lnTo>
                    <a:pt x="1616" y="61"/>
                  </a:lnTo>
                  <a:lnTo>
                    <a:pt x="1305" y="61"/>
                  </a:lnTo>
                  <a:lnTo>
                    <a:pt x="1181" y="186"/>
                  </a:lnTo>
                  <a:lnTo>
                    <a:pt x="994" y="186"/>
                  </a:lnTo>
                  <a:lnTo>
                    <a:pt x="932" y="248"/>
                  </a:lnTo>
                  <a:lnTo>
                    <a:pt x="869" y="186"/>
                  </a:lnTo>
                  <a:lnTo>
                    <a:pt x="621" y="186"/>
                  </a:lnTo>
                  <a:lnTo>
                    <a:pt x="496" y="310"/>
                  </a:lnTo>
                  <a:lnTo>
                    <a:pt x="373" y="310"/>
                  </a:lnTo>
                  <a:lnTo>
                    <a:pt x="249" y="373"/>
                  </a:lnTo>
                  <a:lnTo>
                    <a:pt x="186" y="373"/>
                  </a:lnTo>
                  <a:lnTo>
                    <a:pt x="186" y="434"/>
                  </a:lnTo>
                  <a:lnTo>
                    <a:pt x="186" y="560"/>
                  </a:lnTo>
                  <a:lnTo>
                    <a:pt x="0" y="746"/>
                  </a:lnTo>
                  <a:lnTo>
                    <a:pt x="0" y="809"/>
                  </a:lnTo>
                  <a:lnTo>
                    <a:pt x="125" y="933"/>
                  </a:lnTo>
                  <a:lnTo>
                    <a:pt x="62" y="1057"/>
                  </a:lnTo>
                  <a:lnTo>
                    <a:pt x="186" y="1368"/>
                  </a:lnTo>
                  <a:lnTo>
                    <a:pt x="310" y="1492"/>
                  </a:lnTo>
                  <a:lnTo>
                    <a:pt x="621" y="1555"/>
                  </a:lnTo>
                  <a:lnTo>
                    <a:pt x="932" y="1741"/>
                  </a:lnTo>
                  <a:lnTo>
                    <a:pt x="1367" y="1679"/>
                  </a:lnTo>
                  <a:lnTo>
                    <a:pt x="1430" y="1741"/>
                  </a:lnTo>
                  <a:lnTo>
                    <a:pt x="1491" y="1804"/>
                  </a:lnTo>
                  <a:lnTo>
                    <a:pt x="1554" y="1804"/>
                  </a:lnTo>
                  <a:lnTo>
                    <a:pt x="1616" y="1804"/>
                  </a:lnTo>
                  <a:lnTo>
                    <a:pt x="1678" y="174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1" name="Freeform 57"/>
            <p:cNvSpPr>
              <a:spLocks noChangeAspect="1"/>
            </p:cNvSpPr>
            <p:nvPr/>
          </p:nvSpPr>
          <p:spPr bwMode="auto">
            <a:xfrm>
              <a:off x="2549" y="929"/>
              <a:ext cx="300" cy="290"/>
            </a:xfrm>
            <a:custGeom>
              <a:avLst/>
              <a:gdLst>
                <a:gd name="T0" fmla="*/ 0 w 1803"/>
                <a:gd name="T1" fmla="*/ 0 h 1741"/>
                <a:gd name="T2" fmla="*/ 0 w 1803"/>
                <a:gd name="T3" fmla="*/ 0 h 1741"/>
                <a:gd name="T4" fmla="*/ 0 w 1803"/>
                <a:gd name="T5" fmla="*/ 0 h 1741"/>
                <a:gd name="T6" fmla="*/ 0 w 1803"/>
                <a:gd name="T7" fmla="*/ 0 h 1741"/>
                <a:gd name="T8" fmla="*/ 0 w 1803"/>
                <a:gd name="T9" fmla="*/ 0 h 1741"/>
                <a:gd name="T10" fmla="*/ 0 w 1803"/>
                <a:gd name="T11" fmla="*/ 0 h 1741"/>
                <a:gd name="T12" fmla="*/ 0 w 1803"/>
                <a:gd name="T13" fmla="*/ 0 h 1741"/>
                <a:gd name="T14" fmla="*/ 0 w 1803"/>
                <a:gd name="T15" fmla="*/ 0 h 1741"/>
                <a:gd name="T16" fmla="*/ 0 w 1803"/>
                <a:gd name="T17" fmla="*/ 0 h 1741"/>
                <a:gd name="T18" fmla="*/ 0 w 1803"/>
                <a:gd name="T19" fmla="*/ 0 h 1741"/>
                <a:gd name="T20" fmla="*/ 0 w 1803"/>
                <a:gd name="T21" fmla="*/ 0 h 1741"/>
                <a:gd name="T22" fmla="*/ 0 w 1803"/>
                <a:gd name="T23" fmla="*/ 0 h 1741"/>
                <a:gd name="T24" fmla="*/ 0 w 1803"/>
                <a:gd name="T25" fmla="*/ 0 h 1741"/>
                <a:gd name="T26" fmla="*/ 0 w 1803"/>
                <a:gd name="T27" fmla="*/ 0 h 1741"/>
                <a:gd name="T28" fmla="*/ 0 w 1803"/>
                <a:gd name="T29" fmla="*/ 0 h 1741"/>
                <a:gd name="T30" fmla="*/ 0 w 1803"/>
                <a:gd name="T31" fmla="*/ 0 h 1741"/>
                <a:gd name="T32" fmla="*/ 0 w 1803"/>
                <a:gd name="T33" fmla="*/ 0 h 1741"/>
                <a:gd name="T34" fmla="*/ 0 w 1803"/>
                <a:gd name="T35" fmla="*/ 0 h 1741"/>
                <a:gd name="T36" fmla="*/ 0 w 1803"/>
                <a:gd name="T37" fmla="*/ 0 h 1741"/>
                <a:gd name="T38" fmla="*/ 0 w 1803"/>
                <a:gd name="T39" fmla="*/ 0 h 1741"/>
                <a:gd name="T40" fmla="*/ 0 w 1803"/>
                <a:gd name="T41" fmla="*/ 0 h 1741"/>
                <a:gd name="T42" fmla="*/ 0 w 1803"/>
                <a:gd name="T43" fmla="*/ 0 h 1741"/>
                <a:gd name="T44" fmla="*/ 0 w 1803"/>
                <a:gd name="T45" fmla="*/ 0 h 1741"/>
                <a:gd name="T46" fmla="*/ 0 w 1803"/>
                <a:gd name="T47" fmla="*/ 0 h 1741"/>
                <a:gd name="T48" fmla="*/ 0 w 1803"/>
                <a:gd name="T49" fmla="*/ 0 h 1741"/>
                <a:gd name="T50" fmla="*/ 0 w 1803"/>
                <a:gd name="T51" fmla="*/ 0 h 1741"/>
                <a:gd name="T52" fmla="*/ 0 w 1803"/>
                <a:gd name="T53" fmla="*/ 0 h 1741"/>
                <a:gd name="T54" fmla="*/ 0 w 1803"/>
                <a:gd name="T55" fmla="*/ 0 h 1741"/>
                <a:gd name="T56" fmla="*/ 0 w 1803"/>
                <a:gd name="T57" fmla="*/ 0 h 1741"/>
                <a:gd name="T58" fmla="*/ 0 w 1803"/>
                <a:gd name="T59" fmla="*/ 0 h 1741"/>
                <a:gd name="T60" fmla="*/ 0 w 1803"/>
                <a:gd name="T61" fmla="*/ 0 h 1741"/>
                <a:gd name="T62" fmla="*/ 0 w 1803"/>
                <a:gd name="T63" fmla="*/ 0 h 1741"/>
                <a:gd name="T64" fmla="*/ 0 w 1803"/>
                <a:gd name="T65" fmla="*/ 0 h 1741"/>
                <a:gd name="T66" fmla="*/ 0 w 1803"/>
                <a:gd name="T67" fmla="*/ 0 h 1741"/>
                <a:gd name="T68" fmla="*/ 0 w 1803"/>
                <a:gd name="T69" fmla="*/ 0 h 1741"/>
                <a:gd name="T70" fmla="*/ 0 w 1803"/>
                <a:gd name="T71" fmla="*/ 0 h 1741"/>
                <a:gd name="T72" fmla="*/ 0 w 1803"/>
                <a:gd name="T73" fmla="*/ 0 h 1741"/>
                <a:gd name="T74" fmla="*/ 0 w 1803"/>
                <a:gd name="T75" fmla="*/ 0 h 1741"/>
                <a:gd name="T76" fmla="*/ 0 w 1803"/>
                <a:gd name="T77" fmla="*/ 0 h 1741"/>
                <a:gd name="T78" fmla="*/ 0 w 1803"/>
                <a:gd name="T79" fmla="*/ 0 h 1741"/>
                <a:gd name="T80" fmla="*/ 0 w 1803"/>
                <a:gd name="T81" fmla="*/ 0 h 1741"/>
                <a:gd name="T82" fmla="*/ 0 w 1803"/>
                <a:gd name="T83" fmla="*/ 0 h 1741"/>
                <a:gd name="T84" fmla="*/ 0 w 1803"/>
                <a:gd name="T85" fmla="*/ 0 h 1741"/>
                <a:gd name="T86" fmla="*/ 0 w 1803"/>
                <a:gd name="T87" fmla="*/ 0 h 1741"/>
                <a:gd name="T88" fmla="*/ 0 w 1803"/>
                <a:gd name="T89" fmla="*/ 0 h 1741"/>
                <a:gd name="T90" fmla="*/ 0 w 1803"/>
                <a:gd name="T91" fmla="*/ 0 h 1741"/>
                <a:gd name="T92" fmla="*/ 0 w 1803"/>
                <a:gd name="T93" fmla="*/ 0 h 174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03"/>
                <a:gd name="T142" fmla="*/ 0 h 1741"/>
                <a:gd name="T143" fmla="*/ 1803 w 1803"/>
                <a:gd name="T144" fmla="*/ 1741 h 174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03" h="1741">
                  <a:moveTo>
                    <a:pt x="0" y="1555"/>
                  </a:moveTo>
                  <a:lnTo>
                    <a:pt x="187" y="1741"/>
                  </a:lnTo>
                  <a:lnTo>
                    <a:pt x="311" y="1617"/>
                  </a:lnTo>
                  <a:lnTo>
                    <a:pt x="435" y="1680"/>
                  </a:lnTo>
                  <a:lnTo>
                    <a:pt x="497" y="1680"/>
                  </a:lnTo>
                  <a:lnTo>
                    <a:pt x="621" y="1617"/>
                  </a:lnTo>
                  <a:lnTo>
                    <a:pt x="684" y="1680"/>
                  </a:lnTo>
                  <a:lnTo>
                    <a:pt x="746" y="1680"/>
                  </a:lnTo>
                  <a:lnTo>
                    <a:pt x="808" y="1680"/>
                  </a:lnTo>
                  <a:lnTo>
                    <a:pt x="808" y="1617"/>
                  </a:lnTo>
                  <a:lnTo>
                    <a:pt x="808" y="1555"/>
                  </a:lnTo>
                  <a:lnTo>
                    <a:pt x="933" y="1492"/>
                  </a:lnTo>
                  <a:lnTo>
                    <a:pt x="1119" y="1307"/>
                  </a:lnTo>
                  <a:lnTo>
                    <a:pt x="1243" y="1492"/>
                  </a:lnTo>
                  <a:lnTo>
                    <a:pt x="1306" y="1492"/>
                  </a:lnTo>
                  <a:lnTo>
                    <a:pt x="1367" y="1492"/>
                  </a:lnTo>
                  <a:lnTo>
                    <a:pt x="1367" y="1431"/>
                  </a:lnTo>
                  <a:lnTo>
                    <a:pt x="1803" y="1058"/>
                  </a:lnTo>
                  <a:lnTo>
                    <a:pt x="1803" y="933"/>
                  </a:lnTo>
                  <a:lnTo>
                    <a:pt x="1741" y="871"/>
                  </a:lnTo>
                  <a:lnTo>
                    <a:pt x="1741" y="809"/>
                  </a:lnTo>
                  <a:lnTo>
                    <a:pt x="1741" y="746"/>
                  </a:lnTo>
                  <a:lnTo>
                    <a:pt x="1741" y="622"/>
                  </a:lnTo>
                  <a:lnTo>
                    <a:pt x="1741" y="560"/>
                  </a:lnTo>
                  <a:lnTo>
                    <a:pt x="1741" y="498"/>
                  </a:lnTo>
                  <a:lnTo>
                    <a:pt x="1803" y="436"/>
                  </a:lnTo>
                  <a:lnTo>
                    <a:pt x="1492" y="310"/>
                  </a:lnTo>
                  <a:lnTo>
                    <a:pt x="1492" y="249"/>
                  </a:lnTo>
                  <a:lnTo>
                    <a:pt x="1306" y="124"/>
                  </a:lnTo>
                  <a:lnTo>
                    <a:pt x="1119" y="124"/>
                  </a:lnTo>
                  <a:lnTo>
                    <a:pt x="1057" y="62"/>
                  </a:lnTo>
                  <a:lnTo>
                    <a:pt x="933" y="124"/>
                  </a:lnTo>
                  <a:lnTo>
                    <a:pt x="808" y="62"/>
                  </a:lnTo>
                  <a:lnTo>
                    <a:pt x="808" y="0"/>
                  </a:lnTo>
                  <a:lnTo>
                    <a:pt x="746" y="0"/>
                  </a:lnTo>
                  <a:lnTo>
                    <a:pt x="684" y="0"/>
                  </a:lnTo>
                  <a:lnTo>
                    <a:pt x="560" y="124"/>
                  </a:lnTo>
                  <a:lnTo>
                    <a:pt x="497" y="373"/>
                  </a:lnTo>
                  <a:lnTo>
                    <a:pt x="621" y="498"/>
                  </a:lnTo>
                  <a:lnTo>
                    <a:pt x="621" y="560"/>
                  </a:lnTo>
                  <a:lnTo>
                    <a:pt x="435" y="746"/>
                  </a:lnTo>
                  <a:lnTo>
                    <a:pt x="435" y="1119"/>
                  </a:lnTo>
                  <a:lnTo>
                    <a:pt x="311" y="1244"/>
                  </a:lnTo>
                  <a:lnTo>
                    <a:pt x="311" y="1307"/>
                  </a:lnTo>
                  <a:lnTo>
                    <a:pt x="187" y="1431"/>
                  </a:lnTo>
                  <a:lnTo>
                    <a:pt x="124" y="1431"/>
                  </a:lnTo>
                  <a:lnTo>
                    <a:pt x="0" y="1555"/>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2" name="Freeform 58"/>
            <p:cNvSpPr>
              <a:spLocks noChangeAspect="1"/>
            </p:cNvSpPr>
            <p:nvPr/>
          </p:nvSpPr>
          <p:spPr bwMode="auto">
            <a:xfrm>
              <a:off x="2777" y="1001"/>
              <a:ext cx="248" cy="218"/>
            </a:xfrm>
            <a:custGeom>
              <a:avLst/>
              <a:gdLst>
                <a:gd name="T0" fmla="*/ 0 w 1493"/>
                <a:gd name="T1" fmla="*/ 0 h 1305"/>
                <a:gd name="T2" fmla="*/ 0 w 1493"/>
                <a:gd name="T3" fmla="*/ 0 h 1305"/>
                <a:gd name="T4" fmla="*/ 0 w 1493"/>
                <a:gd name="T5" fmla="*/ 0 h 1305"/>
                <a:gd name="T6" fmla="*/ 0 w 1493"/>
                <a:gd name="T7" fmla="*/ 0 h 1305"/>
                <a:gd name="T8" fmla="*/ 0 w 1493"/>
                <a:gd name="T9" fmla="*/ 0 h 1305"/>
                <a:gd name="T10" fmla="*/ 0 w 1493"/>
                <a:gd name="T11" fmla="*/ 0 h 1305"/>
                <a:gd name="T12" fmla="*/ 0 w 1493"/>
                <a:gd name="T13" fmla="*/ 0 h 1305"/>
                <a:gd name="T14" fmla="*/ 0 w 1493"/>
                <a:gd name="T15" fmla="*/ 0 h 1305"/>
                <a:gd name="T16" fmla="*/ 0 w 1493"/>
                <a:gd name="T17" fmla="*/ 0 h 1305"/>
                <a:gd name="T18" fmla="*/ 0 w 1493"/>
                <a:gd name="T19" fmla="*/ 0 h 1305"/>
                <a:gd name="T20" fmla="*/ 0 w 1493"/>
                <a:gd name="T21" fmla="*/ 0 h 1305"/>
                <a:gd name="T22" fmla="*/ 0 w 1493"/>
                <a:gd name="T23" fmla="*/ 0 h 1305"/>
                <a:gd name="T24" fmla="*/ 0 w 1493"/>
                <a:gd name="T25" fmla="*/ 0 h 1305"/>
                <a:gd name="T26" fmla="*/ 0 w 1493"/>
                <a:gd name="T27" fmla="*/ 0 h 1305"/>
                <a:gd name="T28" fmla="*/ 0 w 1493"/>
                <a:gd name="T29" fmla="*/ 0 h 1305"/>
                <a:gd name="T30" fmla="*/ 0 w 1493"/>
                <a:gd name="T31" fmla="*/ 0 h 1305"/>
                <a:gd name="T32" fmla="*/ 0 w 1493"/>
                <a:gd name="T33" fmla="*/ 0 h 1305"/>
                <a:gd name="T34" fmla="*/ 0 w 1493"/>
                <a:gd name="T35" fmla="*/ 0 h 1305"/>
                <a:gd name="T36" fmla="*/ 0 w 1493"/>
                <a:gd name="T37" fmla="*/ 0 h 1305"/>
                <a:gd name="T38" fmla="*/ 0 w 1493"/>
                <a:gd name="T39" fmla="*/ 0 h 1305"/>
                <a:gd name="T40" fmla="*/ 0 w 1493"/>
                <a:gd name="T41" fmla="*/ 0 h 1305"/>
                <a:gd name="T42" fmla="*/ 0 w 1493"/>
                <a:gd name="T43" fmla="*/ 0 h 1305"/>
                <a:gd name="T44" fmla="*/ 0 w 1493"/>
                <a:gd name="T45" fmla="*/ 0 h 1305"/>
                <a:gd name="T46" fmla="*/ 0 w 1493"/>
                <a:gd name="T47" fmla="*/ 0 h 1305"/>
                <a:gd name="T48" fmla="*/ 0 w 1493"/>
                <a:gd name="T49" fmla="*/ 0 h 1305"/>
                <a:gd name="T50" fmla="*/ 0 w 1493"/>
                <a:gd name="T51" fmla="*/ 0 h 1305"/>
                <a:gd name="T52" fmla="*/ 0 w 1493"/>
                <a:gd name="T53" fmla="*/ 0 h 1305"/>
                <a:gd name="T54" fmla="*/ 0 w 1493"/>
                <a:gd name="T55" fmla="*/ 0 h 1305"/>
                <a:gd name="T56" fmla="*/ 0 w 1493"/>
                <a:gd name="T57" fmla="*/ 0 h 1305"/>
                <a:gd name="T58" fmla="*/ 0 w 1493"/>
                <a:gd name="T59" fmla="*/ 0 h 1305"/>
                <a:gd name="T60" fmla="*/ 0 w 1493"/>
                <a:gd name="T61" fmla="*/ 0 h 1305"/>
                <a:gd name="T62" fmla="*/ 0 w 1493"/>
                <a:gd name="T63" fmla="*/ 0 h 1305"/>
                <a:gd name="T64" fmla="*/ 0 w 1493"/>
                <a:gd name="T65" fmla="*/ 0 h 1305"/>
                <a:gd name="T66" fmla="*/ 0 w 1493"/>
                <a:gd name="T67" fmla="*/ 0 h 1305"/>
                <a:gd name="T68" fmla="*/ 0 w 1493"/>
                <a:gd name="T69" fmla="*/ 0 h 1305"/>
                <a:gd name="T70" fmla="*/ 0 w 1493"/>
                <a:gd name="T71" fmla="*/ 0 h 13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493"/>
                <a:gd name="T109" fmla="*/ 0 h 1305"/>
                <a:gd name="T110" fmla="*/ 1493 w 1493"/>
                <a:gd name="T111" fmla="*/ 1305 h 130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493" h="1305">
                  <a:moveTo>
                    <a:pt x="249" y="1305"/>
                  </a:moveTo>
                  <a:lnTo>
                    <a:pt x="312" y="1244"/>
                  </a:lnTo>
                  <a:lnTo>
                    <a:pt x="249" y="1181"/>
                  </a:lnTo>
                  <a:lnTo>
                    <a:pt x="249" y="1119"/>
                  </a:lnTo>
                  <a:lnTo>
                    <a:pt x="498" y="995"/>
                  </a:lnTo>
                  <a:lnTo>
                    <a:pt x="560" y="1056"/>
                  </a:lnTo>
                  <a:lnTo>
                    <a:pt x="808" y="746"/>
                  </a:lnTo>
                  <a:lnTo>
                    <a:pt x="933" y="746"/>
                  </a:lnTo>
                  <a:lnTo>
                    <a:pt x="1120" y="932"/>
                  </a:lnTo>
                  <a:lnTo>
                    <a:pt x="1306" y="932"/>
                  </a:lnTo>
                  <a:lnTo>
                    <a:pt x="1368" y="995"/>
                  </a:lnTo>
                  <a:lnTo>
                    <a:pt x="1493" y="932"/>
                  </a:lnTo>
                  <a:lnTo>
                    <a:pt x="1493" y="871"/>
                  </a:lnTo>
                  <a:lnTo>
                    <a:pt x="1306" y="435"/>
                  </a:lnTo>
                  <a:lnTo>
                    <a:pt x="1306" y="62"/>
                  </a:lnTo>
                  <a:lnTo>
                    <a:pt x="1244" y="0"/>
                  </a:lnTo>
                  <a:lnTo>
                    <a:pt x="1181" y="0"/>
                  </a:lnTo>
                  <a:lnTo>
                    <a:pt x="1057" y="124"/>
                  </a:lnTo>
                  <a:lnTo>
                    <a:pt x="871" y="124"/>
                  </a:lnTo>
                  <a:lnTo>
                    <a:pt x="747" y="0"/>
                  </a:lnTo>
                  <a:lnTo>
                    <a:pt x="684" y="62"/>
                  </a:lnTo>
                  <a:lnTo>
                    <a:pt x="436" y="124"/>
                  </a:lnTo>
                  <a:lnTo>
                    <a:pt x="374" y="124"/>
                  </a:lnTo>
                  <a:lnTo>
                    <a:pt x="374" y="186"/>
                  </a:lnTo>
                  <a:lnTo>
                    <a:pt x="374" y="310"/>
                  </a:lnTo>
                  <a:lnTo>
                    <a:pt x="374" y="373"/>
                  </a:lnTo>
                  <a:lnTo>
                    <a:pt x="374" y="435"/>
                  </a:lnTo>
                  <a:lnTo>
                    <a:pt x="436" y="497"/>
                  </a:lnTo>
                  <a:lnTo>
                    <a:pt x="436" y="622"/>
                  </a:lnTo>
                  <a:lnTo>
                    <a:pt x="0" y="995"/>
                  </a:lnTo>
                  <a:lnTo>
                    <a:pt x="0" y="1056"/>
                  </a:lnTo>
                  <a:lnTo>
                    <a:pt x="0" y="1119"/>
                  </a:lnTo>
                  <a:lnTo>
                    <a:pt x="63" y="1181"/>
                  </a:lnTo>
                  <a:lnTo>
                    <a:pt x="125" y="1181"/>
                  </a:lnTo>
                  <a:lnTo>
                    <a:pt x="188" y="1244"/>
                  </a:lnTo>
                  <a:lnTo>
                    <a:pt x="249" y="1305"/>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3" name="Freeform 59"/>
            <p:cNvSpPr>
              <a:spLocks noChangeAspect="1"/>
            </p:cNvSpPr>
            <p:nvPr/>
          </p:nvSpPr>
          <p:spPr bwMode="auto">
            <a:xfrm>
              <a:off x="2155" y="1074"/>
              <a:ext cx="166" cy="156"/>
            </a:xfrm>
            <a:custGeom>
              <a:avLst/>
              <a:gdLst>
                <a:gd name="T0" fmla="*/ 0 w 994"/>
                <a:gd name="T1" fmla="*/ 0 h 933"/>
                <a:gd name="T2" fmla="*/ 0 w 994"/>
                <a:gd name="T3" fmla="*/ 0 h 933"/>
                <a:gd name="T4" fmla="*/ 0 w 994"/>
                <a:gd name="T5" fmla="*/ 0 h 933"/>
                <a:gd name="T6" fmla="*/ 0 w 994"/>
                <a:gd name="T7" fmla="*/ 0 h 933"/>
                <a:gd name="T8" fmla="*/ 0 w 994"/>
                <a:gd name="T9" fmla="*/ 0 h 933"/>
                <a:gd name="T10" fmla="*/ 0 w 994"/>
                <a:gd name="T11" fmla="*/ 0 h 933"/>
                <a:gd name="T12" fmla="*/ 0 w 994"/>
                <a:gd name="T13" fmla="*/ 0 h 933"/>
                <a:gd name="T14" fmla="*/ 0 w 994"/>
                <a:gd name="T15" fmla="*/ 0 h 933"/>
                <a:gd name="T16" fmla="*/ 0 w 994"/>
                <a:gd name="T17" fmla="*/ 0 h 933"/>
                <a:gd name="T18" fmla="*/ 0 w 994"/>
                <a:gd name="T19" fmla="*/ 0 h 933"/>
                <a:gd name="T20" fmla="*/ 0 w 994"/>
                <a:gd name="T21" fmla="*/ 0 h 933"/>
                <a:gd name="T22" fmla="*/ 0 w 994"/>
                <a:gd name="T23" fmla="*/ 0 h 933"/>
                <a:gd name="T24" fmla="*/ 0 w 994"/>
                <a:gd name="T25" fmla="*/ 0 h 933"/>
                <a:gd name="T26" fmla="*/ 0 w 994"/>
                <a:gd name="T27" fmla="*/ 0 h 933"/>
                <a:gd name="T28" fmla="*/ 0 w 994"/>
                <a:gd name="T29" fmla="*/ 0 h 933"/>
                <a:gd name="T30" fmla="*/ 0 w 994"/>
                <a:gd name="T31" fmla="*/ 0 h 933"/>
                <a:gd name="T32" fmla="*/ 0 w 994"/>
                <a:gd name="T33" fmla="*/ 0 h 933"/>
                <a:gd name="T34" fmla="*/ 0 w 994"/>
                <a:gd name="T35" fmla="*/ 0 h 933"/>
                <a:gd name="T36" fmla="*/ 0 w 994"/>
                <a:gd name="T37" fmla="*/ 0 h 933"/>
                <a:gd name="T38" fmla="*/ 0 w 994"/>
                <a:gd name="T39" fmla="*/ 0 h 933"/>
                <a:gd name="T40" fmla="*/ 0 w 994"/>
                <a:gd name="T41" fmla="*/ 0 h 93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4"/>
                <a:gd name="T64" fmla="*/ 0 h 933"/>
                <a:gd name="T65" fmla="*/ 994 w 994"/>
                <a:gd name="T66" fmla="*/ 933 h 93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4" h="933">
                  <a:moveTo>
                    <a:pt x="994" y="933"/>
                  </a:moveTo>
                  <a:lnTo>
                    <a:pt x="994" y="870"/>
                  </a:lnTo>
                  <a:lnTo>
                    <a:pt x="932" y="809"/>
                  </a:lnTo>
                  <a:lnTo>
                    <a:pt x="932" y="746"/>
                  </a:lnTo>
                  <a:lnTo>
                    <a:pt x="932" y="684"/>
                  </a:lnTo>
                  <a:lnTo>
                    <a:pt x="808" y="560"/>
                  </a:lnTo>
                  <a:lnTo>
                    <a:pt x="745" y="560"/>
                  </a:lnTo>
                  <a:lnTo>
                    <a:pt x="683" y="436"/>
                  </a:lnTo>
                  <a:lnTo>
                    <a:pt x="435" y="187"/>
                  </a:lnTo>
                  <a:lnTo>
                    <a:pt x="248" y="0"/>
                  </a:lnTo>
                  <a:lnTo>
                    <a:pt x="62" y="0"/>
                  </a:lnTo>
                  <a:lnTo>
                    <a:pt x="0" y="62"/>
                  </a:lnTo>
                  <a:lnTo>
                    <a:pt x="0" y="124"/>
                  </a:lnTo>
                  <a:lnTo>
                    <a:pt x="186" y="436"/>
                  </a:lnTo>
                  <a:lnTo>
                    <a:pt x="123" y="497"/>
                  </a:lnTo>
                  <a:lnTo>
                    <a:pt x="123" y="560"/>
                  </a:lnTo>
                  <a:lnTo>
                    <a:pt x="559" y="870"/>
                  </a:lnTo>
                  <a:lnTo>
                    <a:pt x="621" y="870"/>
                  </a:lnTo>
                  <a:lnTo>
                    <a:pt x="683" y="809"/>
                  </a:lnTo>
                  <a:lnTo>
                    <a:pt x="932" y="933"/>
                  </a:lnTo>
                  <a:lnTo>
                    <a:pt x="994" y="933"/>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4" name="Freeform 60"/>
            <p:cNvSpPr>
              <a:spLocks noChangeAspect="1"/>
            </p:cNvSpPr>
            <p:nvPr/>
          </p:nvSpPr>
          <p:spPr bwMode="auto">
            <a:xfrm>
              <a:off x="2227" y="1053"/>
              <a:ext cx="166" cy="197"/>
            </a:xfrm>
            <a:custGeom>
              <a:avLst/>
              <a:gdLst>
                <a:gd name="T0" fmla="*/ 0 w 994"/>
                <a:gd name="T1" fmla="*/ 0 h 1182"/>
                <a:gd name="T2" fmla="*/ 0 w 994"/>
                <a:gd name="T3" fmla="*/ 0 h 1182"/>
                <a:gd name="T4" fmla="*/ 0 w 994"/>
                <a:gd name="T5" fmla="*/ 0 h 1182"/>
                <a:gd name="T6" fmla="*/ 0 w 994"/>
                <a:gd name="T7" fmla="*/ 0 h 1182"/>
                <a:gd name="T8" fmla="*/ 0 w 994"/>
                <a:gd name="T9" fmla="*/ 0 h 1182"/>
                <a:gd name="T10" fmla="*/ 0 w 994"/>
                <a:gd name="T11" fmla="*/ 0 h 1182"/>
                <a:gd name="T12" fmla="*/ 0 w 994"/>
                <a:gd name="T13" fmla="*/ 0 h 1182"/>
                <a:gd name="T14" fmla="*/ 0 w 994"/>
                <a:gd name="T15" fmla="*/ 0 h 1182"/>
                <a:gd name="T16" fmla="*/ 0 w 994"/>
                <a:gd name="T17" fmla="*/ 0 h 1182"/>
                <a:gd name="T18" fmla="*/ 0 w 994"/>
                <a:gd name="T19" fmla="*/ 0 h 1182"/>
                <a:gd name="T20" fmla="*/ 0 w 994"/>
                <a:gd name="T21" fmla="*/ 0 h 1182"/>
                <a:gd name="T22" fmla="*/ 0 w 994"/>
                <a:gd name="T23" fmla="*/ 0 h 1182"/>
                <a:gd name="T24" fmla="*/ 0 w 994"/>
                <a:gd name="T25" fmla="*/ 0 h 1182"/>
                <a:gd name="T26" fmla="*/ 0 w 994"/>
                <a:gd name="T27" fmla="*/ 0 h 1182"/>
                <a:gd name="T28" fmla="*/ 0 w 994"/>
                <a:gd name="T29" fmla="*/ 0 h 1182"/>
                <a:gd name="T30" fmla="*/ 0 w 994"/>
                <a:gd name="T31" fmla="*/ 0 h 1182"/>
                <a:gd name="T32" fmla="*/ 0 w 994"/>
                <a:gd name="T33" fmla="*/ 0 h 1182"/>
                <a:gd name="T34" fmla="*/ 0 w 994"/>
                <a:gd name="T35" fmla="*/ 0 h 1182"/>
                <a:gd name="T36" fmla="*/ 0 w 994"/>
                <a:gd name="T37" fmla="*/ 0 h 1182"/>
                <a:gd name="T38" fmla="*/ 0 w 994"/>
                <a:gd name="T39" fmla="*/ 0 h 1182"/>
                <a:gd name="T40" fmla="*/ 0 w 994"/>
                <a:gd name="T41" fmla="*/ 0 h 1182"/>
                <a:gd name="T42" fmla="*/ 0 w 994"/>
                <a:gd name="T43" fmla="*/ 0 h 1182"/>
                <a:gd name="T44" fmla="*/ 0 w 994"/>
                <a:gd name="T45" fmla="*/ 0 h 1182"/>
                <a:gd name="T46" fmla="*/ 0 w 994"/>
                <a:gd name="T47" fmla="*/ 0 h 1182"/>
                <a:gd name="T48" fmla="*/ 0 w 994"/>
                <a:gd name="T49" fmla="*/ 0 h 1182"/>
                <a:gd name="T50" fmla="*/ 0 w 994"/>
                <a:gd name="T51" fmla="*/ 0 h 1182"/>
                <a:gd name="T52" fmla="*/ 0 w 994"/>
                <a:gd name="T53" fmla="*/ 0 h 118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994"/>
                <a:gd name="T82" fmla="*/ 0 h 1182"/>
                <a:gd name="T83" fmla="*/ 994 w 994"/>
                <a:gd name="T84" fmla="*/ 1182 h 118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994" h="1182">
                  <a:moveTo>
                    <a:pt x="807" y="1182"/>
                  </a:moveTo>
                  <a:lnTo>
                    <a:pt x="932" y="995"/>
                  </a:lnTo>
                  <a:lnTo>
                    <a:pt x="932" y="934"/>
                  </a:lnTo>
                  <a:lnTo>
                    <a:pt x="807" y="809"/>
                  </a:lnTo>
                  <a:lnTo>
                    <a:pt x="870" y="685"/>
                  </a:lnTo>
                  <a:lnTo>
                    <a:pt x="994" y="561"/>
                  </a:lnTo>
                  <a:lnTo>
                    <a:pt x="994" y="498"/>
                  </a:lnTo>
                  <a:lnTo>
                    <a:pt x="746" y="312"/>
                  </a:lnTo>
                  <a:lnTo>
                    <a:pt x="621" y="312"/>
                  </a:lnTo>
                  <a:lnTo>
                    <a:pt x="497" y="187"/>
                  </a:lnTo>
                  <a:lnTo>
                    <a:pt x="497" y="125"/>
                  </a:lnTo>
                  <a:lnTo>
                    <a:pt x="373" y="0"/>
                  </a:lnTo>
                  <a:lnTo>
                    <a:pt x="248" y="63"/>
                  </a:lnTo>
                  <a:lnTo>
                    <a:pt x="186" y="63"/>
                  </a:lnTo>
                  <a:lnTo>
                    <a:pt x="61" y="187"/>
                  </a:lnTo>
                  <a:lnTo>
                    <a:pt x="0" y="312"/>
                  </a:lnTo>
                  <a:lnTo>
                    <a:pt x="248" y="561"/>
                  </a:lnTo>
                  <a:lnTo>
                    <a:pt x="310" y="685"/>
                  </a:lnTo>
                  <a:lnTo>
                    <a:pt x="373" y="685"/>
                  </a:lnTo>
                  <a:lnTo>
                    <a:pt x="497" y="809"/>
                  </a:lnTo>
                  <a:lnTo>
                    <a:pt x="497" y="871"/>
                  </a:lnTo>
                  <a:lnTo>
                    <a:pt x="497" y="934"/>
                  </a:lnTo>
                  <a:lnTo>
                    <a:pt x="559" y="995"/>
                  </a:lnTo>
                  <a:lnTo>
                    <a:pt x="559" y="1058"/>
                  </a:lnTo>
                  <a:lnTo>
                    <a:pt x="621" y="1058"/>
                  </a:lnTo>
                  <a:lnTo>
                    <a:pt x="746" y="1182"/>
                  </a:lnTo>
                  <a:lnTo>
                    <a:pt x="807" y="1182"/>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5" name="Freeform 61"/>
            <p:cNvSpPr>
              <a:spLocks noChangeAspect="1"/>
            </p:cNvSpPr>
            <p:nvPr/>
          </p:nvSpPr>
          <p:spPr bwMode="auto">
            <a:xfrm>
              <a:off x="1720" y="1043"/>
              <a:ext cx="207" cy="228"/>
            </a:xfrm>
            <a:custGeom>
              <a:avLst/>
              <a:gdLst>
                <a:gd name="T0" fmla="*/ 0 w 1244"/>
                <a:gd name="T1" fmla="*/ 0 h 1368"/>
                <a:gd name="T2" fmla="*/ 0 w 1244"/>
                <a:gd name="T3" fmla="*/ 0 h 1368"/>
                <a:gd name="T4" fmla="*/ 0 w 1244"/>
                <a:gd name="T5" fmla="*/ 0 h 1368"/>
                <a:gd name="T6" fmla="*/ 0 w 1244"/>
                <a:gd name="T7" fmla="*/ 0 h 1368"/>
                <a:gd name="T8" fmla="*/ 0 w 1244"/>
                <a:gd name="T9" fmla="*/ 0 h 1368"/>
                <a:gd name="T10" fmla="*/ 0 w 1244"/>
                <a:gd name="T11" fmla="*/ 0 h 1368"/>
                <a:gd name="T12" fmla="*/ 0 w 1244"/>
                <a:gd name="T13" fmla="*/ 0 h 1368"/>
                <a:gd name="T14" fmla="*/ 0 w 1244"/>
                <a:gd name="T15" fmla="*/ 0 h 1368"/>
                <a:gd name="T16" fmla="*/ 0 w 1244"/>
                <a:gd name="T17" fmla="*/ 0 h 1368"/>
                <a:gd name="T18" fmla="*/ 0 w 1244"/>
                <a:gd name="T19" fmla="*/ 0 h 1368"/>
                <a:gd name="T20" fmla="*/ 0 w 1244"/>
                <a:gd name="T21" fmla="*/ 0 h 1368"/>
                <a:gd name="T22" fmla="*/ 0 w 1244"/>
                <a:gd name="T23" fmla="*/ 0 h 1368"/>
                <a:gd name="T24" fmla="*/ 0 w 1244"/>
                <a:gd name="T25" fmla="*/ 0 h 1368"/>
                <a:gd name="T26" fmla="*/ 0 w 1244"/>
                <a:gd name="T27" fmla="*/ 0 h 1368"/>
                <a:gd name="T28" fmla="*/ 0 w 1244"/>
                <a:gd name="T29" fmla="*/ 0 h 1368"/>
                <a:gd name="T30" fmla="*/ 0 w 1244"/>
                <a:gd name="T31" fmla="*/ 0 h 1368"/>
                <a:gd name="T32" fmla="*/ 0 w 1244"/>
                <a:gd name="T33" fmla="*/ 0 h 1368"/>
                <a:gd name="T34" fmla="*/ 0 w 1244"/>
                <a:gd name="T35" fmla="*/ 0 h 1368"/>
                <a:gd name="T36" fmla="*/ 0 w 1244"/>
                <a:gd name="T37" fmla="*/ 0 h 1368"/>
                <a:gd name="T38" fmla="*/ 0 w 1244"/>
                <a:gd name="T39" fmla="*/ 0 h 1368"/>
                <a:gd name="T40" fmla="*/ 0 w 1244"/>
                <a:gd name="T41" fmla="*/ 0 h 1368"/>
                <a:gd name="T42" fmla="*/ 0 w 1244"/>
                <a:gd name="T43" fmla="*/ 0 h 1368"/>
                <a:gd name="T44" fmla="*/ 0 w 1244"/>
                <a:gd name="T45" fmla="*/ 0 h 1368"/>
                <a:gd name="T46" fmla="*/ 0 w 1244"/>
                <a:gd name="T47" fmla="*/ 0 h 1368"/>
                <a:gd name="T48" fmla="*/ 0 w 1244"/>
                <a:gd name="T49" fmla="*/ 0 h 1368"/>
                <a:gd name="T50" fmla="*/ 0 w 1244"/>
                <a:gd name="T51" fmla="*/ 0 h 1368"/>
                <a:gd name="T52" fmla="*/ 0 w 1244"/>
                <a:gd name="T53" fmla="*/ 0 h 1368"/>
                <a:gd name="T54" fmla="*/ 0 w 1244"/>
                <a:gd name="T55" fmla="*/ 0 h 1368"/>
                <a:gd name="T56" fmla="*/ 0 w 1244"/>
                <a:gd name="T57" fmla="*/ 0 h 1368"/>
                <a:gd name="T58" fmla="*/ 0 w 1244"/>
                <a:gd name="T59" fmla="*/ 0 h 1368"/>
                <a:gd name="T60" fmla="*/ 0 w 1244"/>
                <a:gd name="T61" fmla="*/ 0 h 1368"/>
                <a:gd name="T62" fmla="*/ 0 w 1244"/>
                <a:gd name="T63" fmla="*/ 0 h 136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4"/>
                <a:gd name="T97" fmla="*/ 0 h 1368"/>
                <a:gd name="T98" fmla="*/ 1244 w 1244"/>
                <a:gd name="T99" fmla="*/ 1368 h 136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4" h="1368">
                  <a:moveTo>
                    <a:pt x="249" y="1368"/>
                  </a:moveTo>
                  <a:lnTo>
                    <a:pt x="374" y="1056"/>
                  </a:lnTo>
                  <a:lnTo>
                    <a:pt x="808" y="622"/>
                  </a:lnTo>
                  <a:lnTo>
                    <a:pt x="808" y="559"/>
                  </a:lnTo>
                  <a:lnTo>
                    <a:pt x="995" y="373"/>
                  </a:lnTo>
                  <a:lnTo>
                    <a:pt x="1120" y="310"/>
                  </a:lnTo>
                  <a:lnTo>
                    <a:pt x="1181" y="248"/>
                  </a:lnTo>
                  <a:lnTo>
                    <a:pt x="1244" y="186"/>
                  </a:lnTo>
                  <a:lnTo>
                    <a:pt x="1181" y="124"/>
                  </a:lnTo>
                  <a:lnTo>
                    <a:pt x="1181" y="61"/>
                  </a:lnTo>
                  <a:lnTo>
                    <a:pt x="1181" y="0"/>
                  </a:lnTo>
                  <a:lnTo>
                    <a:pt x="1120" y="0"/>
                  </a:lnTo>
                  <a:lnTo>
                    <a:pt x="1057" y="0"/>
                  </a:lnTo>
                  <a:lnTo>
                    <a:pt x="995" y="0"/>
                  </a:lnTo>
                  <a:lnTo>
                    <a:pt x="747" y="0"/>
                  </a:lnTo>
                  <a:lnTo>
                    <a:pt x="684" y="61"/>
                  </a:lnTo>
                  <a:lnTo>
                    <a:pt x="559" y="61"/>
                  </a:lnTo>
                  <a:lnTo>
                    <a:pt x="498" y="0"/>
                  </a:lnTo>
                  <a:lnTo>
                    <a:pt x="435" y="0"/>
                  </a:lnTo>
                  <a:lnTo>
                    <a:pt x="125" y="559"/>
                  </a:lnTo>
                  <a:lnTo>
                    <a:pt x="125" y="746"/>
                  </a:lnTo>
                  <a:lnTo>
                    <a:pt x="186" y="807"/>
                  </a:lnTo>
                  <a:lnTo>
                    <a:pt x="0" y="932"/>
                  </a:lnTo>
                  <a:lnTo>
                    <a:pt x="0" y="995"/>
                  </a:lnTo>
                  <a:lnTo>
                    <a:pt x="62" y="1056"/>
                  </a:lnTo>
                  <a:lnTo>
                    <a:pt x="0" y="1119"/>
                  </a:lnTo>
                  <a:lnTo>
                    <a:pt x="0" y="1181"/>
                  </a:lnTo>
                  <a:lnTo>
                    <a:pt x="0" y="1243"/>
                  </a:lnTo>
                  <a:lnTo>
                    <a:pt x="62" y="1243"/>
                  </a:lnTo>
                  <a:lnTo>
                    <a:pt x="186" y="1305"/>
                  </a:lnTo>
                  <a:lnTo>
                    <a:pt x="186" y="1368"/>
                  </a:lnTo>
                  <a:lnTo>
                    <a:pt x="249" y="1368"/>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6" name="Freeform 62"/>
            <p:cNvSpPr>
              <a:spLocks noChangeAspect="1"/>
            </p:cNvSpPr>
            <p:nvPr/>
          </p:nvSpPr>
          <p:spPr bwMode="auto">
            <a:xfrm>
              <a:off x="2507" y="1188"/>
              <a:ext cx="114" cy="135"/>
            </a:xfrm>
            <a:custGeom>
              <a:avLst/>
              <a:gdLst>
                <a:gd name="T0" fmla="*/ 0 w 684"/>
                <a:gd name="T1" fmla="*/ 0 h 808"/>
                <a:gd name="T2" fmla="*/ 0 w 684"/>
                <a:gd name="T3" fmla="*/ 0 h 808"/>
                <a:gd name="T4" fmla="*/ 0 w 684"/>
                <a:gd name="T5" fmla="*/ 0 h 808"/>
                <a:gd name="T6" fmla="*/ 0 w 684"/>
                <a:gd name="T7" fmla="*/ 0 h 808"/>
                <a:gd name="T8" fmla="*/ 0 w 684"/>
                <a:gd name="T9" fmla="*/ 0 h 808"/>
                <a:gd name="T10" fmla="*/ 0 w 684"/>
                <a:gd name="T11" fmla="*/ 0 h 808"/>
                <a:gd name="T12" fmla="*/ 0 w 684"/>
                <a:gd name="T13" fmla="*/ 0 h 808"/>
                <a:gd name="T14" fmla="*/ 0 w 684"/>
                <a:gd name="T15" fmla="*/ 0 h 808"/>
                <a:gd name="T16" fmla="*/ 0 w 684"/>
                <a:gd name="T17" fmla="*/ 0 h 808"/>
                <a:gd name="T18" fmla="*/ 0 w 684"/>
                <a:gd name="T19" fmla="*/ 0 h 808"/>
                <a:gd name="T20" fmla="*/ 0 w 684"/>
                <a:gd name="T21" fmla="*/ 0 h 808"/>
                <a:gd name="T22" fmla="*/ 0 w 684"/>
                <a:gd name="T23" fmla="*/ 0 h 808"/>
                <a:gd name="T24" fmla="*/ 0 w 684"/>
                <a:gd name="T25" fmla="*/ 0 h 808"/>
                <a:gd name="T26" fmla="*/ 0 w 684"/>
                <a:gd name="T27" fmla="*/ 0 h 808"/>
                <a:gd name="T28" fmla="*/ 0 w 684"/>
                <a:gd name="T29" fmla="*/ 0 h 808"/>
                <a:gd name="T30" fmla="*/ 0 w 684"/>
                <a:gd name="T31" fmla="*/ 0 h 808"/>
                <a:gd name="T32" fmla="*/ 0 w 684"/>
                <a:gd name="T33" fmla="*/ 0 h 808"/>
                <a:gd name="T34" fmla="*/ 0 w 684"/>
                <a:gd name="T35" fmla="*/ 0 h 80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84"/>
                <a:gd name="T55" fmla="*/ 0 h 808"/>
                <a:gd name="T56" fmla="*/ 684 w 684"/>
                <a:gd name="T57" fmla="*/ 808 h 80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84" h="808">
                  <a:moveTo>
                    <a:pt x="560" y="808"/>
                  </a:moveTo>
                  <a:lnTo>
                    <a:pt x="560" y="747"/>
                  </a:lnTo>
                  <a:lnTo>
                    <a:pt x="684" y="622"/>
                  </a:lnTo>
                  <a:lnTo>
                    <a:pt x="622" y="311"/>
                  </a:lnTo>
                  <a:lnTo>
                    <a:pt x="684" y="186"/>
                  </a:lnTo>
                  <a:lnTo>
                    <a:pt x="684" y="125"/>
                  </a:lnTo>
                  <a:lnTo>
                    <a:pt x="560" y="62"/>
                  </a:lnTo>
                  <a:lnTo>
                    <a:pt x="436" y="186"/>
                  </a:lnTo>
                  <a:lnTo>
                    <a:pt x="249" y="0"/>
                  </a:lnTo>
                  <a:lnTo>
                    <a:pt x="63" y="0"/>
                  </a:lnTo>
                  <a:lnTo>
                    <a:pt x="0" y="62"/>
                  </a:lnTo>
                  <a:lnTo>
                    <a:pt x="124" y="186"/>
                  </a:lnTo>
                  <a:lnTo>
                    <a:pt x="0" y="622"/>
                  </a:lnTo>
                  <a:lnTo>
                    <a:pt x="124" y="747"/>
                  </a:lnTo>
                  <a:lnTo>
                    <a:pt x="124" y="808"/>
                  </a:lnTo>
                  <a:lnTo>
                    <a:pt x="187" y="808"/>
                  </a:lnTo>
                  <a:lnTo>
                    <a:pt x="497" y="808"/>
                  </a:lnTo>
                  <a:lnTo>
                    <a:pt x="560" y="808"/>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7" name="Freeform 63"/>
            <p:cNvSpPr>
              <a:spLocks noChangeAspect="1"/>
            </p:cNvSpPr>
            <p:nvPr/>
          </p:nvSpPr>
          <p:spPr bwMode="auto">
            <a:xfrm>
              <a:off x="1564" y="1198"/>
              <a:ext cx="187" cy="135"/>
            </a:xfrm>
            <a:custGeom>
              <a:avLst/>
              <a:gdLst>
                <a:gd name="T0" fmla="*/ 0 w 1119"/>
                <a:gd name="T1" fmla="*/ 0 h 809"/>
                <a:gd name="T2" fmla="*/ 0 w 1119"/>
                <a:gd name="T3" fmla="*/ 0 h 809"/>
                <a:gd name="T4" fmla="*/ 0 w 1119"/>
                <a:gd name="T5" fmla="*/ 0 h 809"/>
                <a:gd name="T6" fmla="*/ 0 w 1119"/>
                <a:gd name="T7" fmla="*/ 0 h 809"/>
                <a:gd name="T8" fmla="*/ 0 w 1119"/>
                <a:gd name="T9" fmla="*/ 0 h 809"/>
                <a:gd name="T10" fmla="*/ 0 w 1119"/>
                <a:gd name="T11" fmla="*/ 0 h 809"/>
                <a:gd name="T12" fmla="*/ 0 w 1119"/>
                <a:gd name="T13" fmla="*/ 0 h 809"/>
                <a:gd name="T14" fmla="*/ 0 w 1119"/>
                <a:gd name="T15" fmla="*/ 0 h 809"/>
                <a:gd name="T16" fmla="*/ 0 w 1119"/>
                <a:gd name="T17" fmla="*/ 0 h 809"/>
                <a:gd name="T18" fmla="*/ 0 w 1119"/>
                <a:gd name="T19" fmla="*/ 0 h 809"/>
                <a:gd name="T20" fmla="*/ 0 w 1119"/>
                <a:gd name="T21" fmla="*/ 0 h 809"/>
                <a:gd name="T22" fmla="*/ 0 w 1119"/>
                <a:gd name="T23" fmla="*/ 0 h 809"/>
                <a:gd name="T24" fmla="*/ 0 w 1119"/>
                <a:gd name="T25" fmla="*/ 0 h 809"/>
                <a:gd name="T26" fmla="*/ 0 w 1119"/>
                <a:gd name="T27" fmla="*/ 0 h 809"/>
                <a:gd name="T28" fmla="*/ 0 w 1119"/>
                <a:gd name="T29" fmla="*/ 0 h 809"/>
                <a:gd name="T30" fmla="*/ 0 w 1119"/>
                <a:gd name="T31" fmla="*/ 0 h 809"/>
                <a:gd name="T32" fmla="*/ 0 w 1119"/>
                <a:gd name="T33" fmla="*/ 0 h 809"/>
                <a:gd name="T34" fmla="*/ 0 w 1119"/>
                <a:gd name="T35" fmla="*/ 0 h 809"/>
                <a:gd name="T36" fmla="*/ 0 w 1119"/>
                <a:gd name="T37" fmla="*/ 0 h 809"/>
                <a:gd name="T38" fmla="*/ 0 w 1119"/>
                <a:gd name="T39" fmla="*/ 0 h 80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19"/>
                <a:gd name="T61" fmla="*/ 0 h 809"/>
                <a:gd name="T62" fmla="*/ 1119 w 1119"/>
                <a:gd name="T63" fmla="*/ 809 h 80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19" h="809">
                  <a:moveTo>
                    <a:pt x="436" y="124"/>
                  </a:moveTo>
                  <a:lnTo>
                    <a:pt x="0" y="622"/>
                  </a:lnTo>
                  <a:lnTo>
                    <a:pt x="187" y="809"/>
                  </a:lnTo>
                  <a:lnTo>
                    <a:pt x="809" y="622"/>
                  </a:lnTo>
                  <a:lnTo>
                    <a:pt x="1119" y="497"/>
                  </a:lnTo>
                  <a:lnTo>
                    <a:pt x="1119" y="436"/>
                  </a:lnTo>
                  <a:lnTo>
                    <a:pt x="1119" y="373"/>
                  </a:lnTo>
                  <a:lnTo>
                    <a:pt x="995" y="311"/>
                  </a:lnTo>
                  <a:lnTo>
                    <a:pt x="933" y="311"/>
                  </a:lnTo>
                  <a:lnTo>
                    <a:pt x="933" y="249"/>
                  </a:lnTo>
                  <a:lnTo>
                    <a:pt x="933" y="187"/>
                  </a:lnTo>
                  <a:lnTo>
                    <a:pt x="995" y="124"/>
                  </a:lnTo>
                  <a:lnTo>
                    <a:pt x="933" y="63"/>
                  </a:lnTo>
                  <a:lnTo>
                    <a:pt x="933" y="0"/>
                  </a:lnTo>
                  <a:lnTo>
                    <a:pt x="871" y="0"/>
                  </a:lnTo>
                  <a:lnTo>
                    <a:pt x="809" y="63"/>
                  </a:lnTo>
                  <a:lnTo>
                    <a:pt x="560" y="0"/>
                  </a:lnTo>
                  <a:lnTo>
                    <a:pt x="498" y="63"/>
                  </a:lnTo>
                  <a:lnTo>
                    <a:pt x="436" y="63"/>
                  </a:lnTo>
                  <a:lnTo>
                    <a:pt x="436" y="124"/>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8" name="Freeform 64"/>
            <p:cNvSpPr>
              <a:spLocks noChangeAspect="1"/>
            </p:cNvSpPr>
            <p:nvPr/>
          </p:nvSpPr>
          <p:spPr bwMode="auto">
            <a:xfrm>
              <a:off x="2352" y="1136"/>
              <a:ext cx="176" cy="208"/>
            </a:xfrm>
            <a:custGeom>
              <a:avLst/>
              <a:gdLst>
                <a:gd name="T0" fmla="*/ 0 w 1056"/>
                <a:gd name="T1" fmla="*/ 0 h 1245"/>
                <a:gd name="T2" fmla="*/ 0 w 1056"/>
                <a:gd name="T3" fmla="*/ 0 h 1245"/>
                <a:gd name="T4" fmla="*/ 0 w 1056"/>
                <a:gd name="T5" fmla="*/ 0 h 1245"/>
                <a:gd name="T6" fmla="*/ 0 w 1056"/>
                <a:gd name="T7" fmla="*/ 0 h 1245"/>
                <a:gd name="T8" fmla="*/ 0 w 1056"/>
                <a:gd name="T9" fmla="*/ 0 h 1245"/>
                <a:gd name="T10" fmla="*/ 0 w 1056"/>
                <a:gd name="T11" fmla="*/ 0 h 1245"/>
                <a:gd name="T12" fmla="*/ 0 w 1056"/>
                <a:gd name="T13" fmla="*/ 0 h 1245"/>
                <a:gd name="T14" fmla="*/ 0 w 1056"/>
                <a:gd name="T15" fmla="*/ 0 h 1245"/>
                <a:gd name="T16" fmla="*/ 0 w 1056"/>
                <a:gd name="T17" fmla="*/ 0 h 1245"/>
                <a:gd name="T18" fmla="*/ 0 w 1056"/>
                <a:gd name="T19" fmla="*/ 0 h 1245"/>
                <a:gd name="T20" fmla="*/ 0 w 1056"/>
                <a:gd name="T21" fmla="*/ 0 h 1245"/>
                <a:gd name="T22" fmla="*/ 0 w 1056"/>
                <a:gd name="T23" fmla="*/ 0 h 1245"/>
                <a:gd name="T24" fmla="*/ 0 w 1056"/>
                <a:gd name="T25" fmla="*/ 0 h 1245"/>
                <a:gd name="T26" fmla="*/ 0 w 1056"/>
                <a:gd name="T27" fmla="*/ 0 h 1245"/>
                <a:gd name="T28" fmla="*/ 0 w 1056"/>
                <a:gd name="T29" fmla="*/ 0 h 1245"/>
                <a:gd name="T30" fmla="*/ 0 w 1056"/>
                <a:gd name="T31" fmla="*/ 0 h 1245"/>
                <a:gd name="T32" fmla="*/ 0 w 1056"/>
                <a:gd name="T33" fmla="*/ 0 h 1245"/>
                <a:gd name="T34" fmla="*/ 0 w 1056"/>
                <a:gd name="T35" fmla="*/ 0 h 1245"/>
                <a:gd name="T36" fmla="*/ 0 w 1056"/>
                <a:gd name="T37" fmla="*/ 0 h 1245"/>
                <a:gd name="T38" fmla="*/ 0 w 1056"/>
                <a:gd name="T39" fmla="*/ 0 h 1245"/>
                <a:gd name="T40" fmla="*/ 0 w 1056"/>
                <a:gd name="T41" fmla="*/ 0 h 1245"/>
                <a:gd name="T42" fmla="*/ 0 w 1056"/>
                <a:gd name="T43" fmla="*/ 0 h 1245"/>
                <a:gd name="T44" fmla="*/ 0 w 1056"/>
                <a:gd name="T45" fmla="*/ 0 h 1245"/>
                <a:gd name="T46" fmla="*/ 0 w 1056"/>
                <a:gd name="T47" fmla="*/ 0 h 1245"/>
                <a:gd name="T48" fmla="*/ 0 w 1056"/>
                <a:gd name="T49" fmla="*/ 0 h 1245"/>
                <a:gd name="T50" fmla="*/ 0 w 1056"/>
                <a:gd name="T51" fmla="*/ 0 h 1245"/>
                <a:gd name="T52" fmla="*/ 0 w 1056"/>
                <a:gd name="T53" fmla="*/ 0 h 1245"/>
                <a:gd name="T54" fmla="*/ 0 w 1056"/>
                <a:gd name="T55" fmla="*/ 0 h 1245"/>
                <a:gd name="T56" fmla="*/ 0 w 1056"/>
                <a:gd name="T57" fmla="*/ 0 h 1245"/>
                <a:gd name="T58" fmla="*/ 0 w 1056"/>
                <a:gd name="T59" fmla="*/ 0 h 124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056"/>
                <a:gd name="T91" fmla="*/ 0 h 1245"/>
                <a:gd name="T92" fmla="*/ 1056 w 1056"/>
                <a:gd name="T93" fmla="*/ 1245 h 124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056" h="1245">
                  <a:moveTo>
                    <a:pt x="622" y="1245"/>
                  </a:moveTo>
                  <a:lnTo>
                    <a:pt x="870" y="1245"/>
                  </a:lnTo>
                  <a:lnTo>
                    <a:pt x="995" y="1119"/>
                  </a:lnTo>
                  <a:lnTo>
                    <a:pt x="1056" y="1119"/>
                  </a:lnTo>
                  <a:lnTo>
                    <a:pt x="1056" y="1058"/>
                  </a:lnTo>
                  <a:lnTo>
                    <a:pt x="932" y="933"/>
                  </a:lnTo>
                  <a:lnTo>
                    <a:pt x="1056" y="497"/>
                  </a:lnTo>
                  <a:lnTo>
                    <a:pt x="932" y="373"/>
                  </a:lnTo>
                  <a:lnTo>
                    <a:pt x="746" y="373"/>
                  </a:lnTo>
                  <a:lnTo>
                    <a:pt x="683" y="248"/>
                  </a:lnTo>
                  <a:lnTo>
                    <a:pt x="622" y="187"/>
                  </a:lnTo>
                  <a:lnTo>
                    <a:pt x="622" y="124"/>
                  </a:lnTo>
                  <a:lnTo>
                    <a:pt x="559" y="124"/>
                  </a:lnTo>
                  <a:lnTo>
                    <a:pt x="434" y="0"/>
                  </a:lnTo>
                  <a:lnTo>
                    <a:pt x="310" y="0"/>
                  </a:lnTo>
                  <a:lnTo>
                    <a:pt x="248" y="0"/>
                  </a:lnTo>
                  <a:lnTo>
                    <a:pt x="248" y="63"/>
                  </a:lnTo>
                  <a:lnTo>
                    <a:pt x="124" y="187"/>
                  </a:lnTo>
                  <a:lnTo>
                    <a:pt x="61" y="311"/>
                  </a:lnTo>
                  <a:lnTo>
                    <a:pt x="186" y="436"/>
                  </a:lnTo>
                  <a:lnTo>
                    <a:pt x="186" y="497"/>
                  </a:lnTo>
                  <a:lnTo>
                    <a:pt x="61" y="684"/>
                  </a:lnTo>
                  <a:lnTo>
                    <a:pt x="0" y="684"/>
                  </a:lnTo>
                  <a:lnTo>
                    <a:pt x="0" y="746"/>
                  </a:lnTo>
                  <a:lnTo>
                    <a:pt x="248" y="1058"/>
                  </a:lnTo>
                  <a:lnTo>
                    <a:pt x="310" y="1058"/>
                  </a:lnTo>
                  <a:lnTo>
                    <a:pt x="559" y="1119"/>
                  </a:lnTo>
                  <a:lnTo>
                    <a:pt x="559" y="1182"/>
                  </a:lnTo>
                  <a:lnTo>
                    <a:pt x="559" y="1245"/>
                  </a:lnTo>
                  <a:lnTo>
                    <a:pt x="622" y="1245"/>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199" name="Freeform 65"/>
            <p:cNvSpPr>
              <a:spLocks noChangeAspect="1"/>
            </p:cNvSpPr>
            <p:nvPr/>
          </p:nvSpPr>
          <p:spPr bwMode="auto">
            <a:xfrm>
              <a:off x="2601" y="1198"/>
              <a:ext cx="62" cy="146"/>
            </a:xfrm>
            <a:custGeom>
              <a:avLst/>
              <a:gdLst>
                <a:gd name="T0" fmla="*/ 0 w 373"/>
                <a:gd name="T1" fmla="*/ 0 h 872"/>
                <a:gd name="T2" fmla="*/ 0 w 373"/>
                <a:gd name="T3" fmla="*/ 0 h 872"/>
                <a:gd name="T4" fmla="*/ 0 w 373"/>
                <a:gd name="T5" fmla="*/ 0 h 872"/>
                <a:gd name="T6" fmla="*/ 0 w 373"/>
                <a:gd name="T7" fmla="*/ 0 h 872"/>
                <a:gd name="T8" fmla="*/ 0 w 373"/>
                <a:gd name="T9" fmla="*/ 0 h 872"/>
                <a:gd name="T10" fmla="*/ 0 w 373"/>
                <a:gd name="T11" fmla="*/ 0 h 872"/>
                <a:gd name="T12" fmla="*/ 0 w 373"/>
                <a:gd name="T13" fmla="*/ 0 h 872"/>
                <a:gd name="T14" fmla="*/ 0 w 373"/>
                <a:gd name="T15" fmla="*/ 0 h 872"/>
                <a:gd name="T16" fmla="*/ 0 w 373"/>
                <a:gd name="T17" fmla="*/ 0 h 872"/>
                <a:gd name="T18" fmla="*/ 0 w 373"/>
                <a:gd name="T19" fmla="*/ 0 h 872"/>
                <a:gd name="T20" fmla="*/ 0 w 373"/>
                <a:gd name="T21" fmla="*/ 0 h 872"/>
                <a:gd name="T22" fmla="*/ 0 w 373"/>
                <a:gd name="T23" fmla="*/ 0 h 872"/>
                <a:gd name="T24" fmla="*/ 0 w 373"/>
                <a:gd name="T25" fmla="*/ 0 h 872"/>
                <a:gd name="T26" fmla="*/ 0 w 373"/>
                <a:gd name="T27" fmla="*/ 0 h 872"/>
                <a:gd name="T28" fmla="*/ 0 w 373"/>
                <a:gd name="T29" fmla="*/ 0 h 872"/>
                <a:gd name="T30" fmla="*/ 0 w 373"/>
                <a:gd name="T31" fmla="*/ 0 h 872"/>
                <a:gd name="T32" fmla="*/ 0 w 373"/>
                <a:gd name="T33" fmla="*/ 0 h 8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3"/>
                <a:gd name="T52" fmla="*/ 0 h 872"/>
                <a:gd name="T53" fmla="*/ 373 w 373"/>
                <a:gd name="T54" fmla="*/ 872 h 87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3" h="872">
                  <a:moveTo>
                    <a:pt x="0" y="746"/>
                  </a:moveTo>
                  <a:lnTo>
                    <a:pt x="124" y="872"/>
                  </a:lnTo>
                  <a:lnTo>
                    <a:pt x="249" y="746"/>
                  </a:lnTo>
                  <a:lnTo>
                    <a:pt x="310" y="622"/>
                  </a:lnTo>
                  <a:lnTo>
                    <a:pt x="373" y="373"/>
                  </a:lnTo>
                  <a:lnTo>
                    <a:pt x="310" y="311"/>
                  </a:lnTo>
                  <a:lnTo>
                    <a:pt x="373" y="187"/>
                  </a:lnTo>
                  <a:lnTo>
                    <a:pt x="373" y="124"/>
                  </a:lnTo>
                  <a:lnTo>
                    <a:pt x="373" y="63"/>
                  </a:lnTo>
                  <a:lnTo>
                    <a:pt x="310" y="0"/>
                  </a:lnTo>
                  <a:lnTo>
                    <a:pt x="186" y="63"/>
                  </a:lnTo>
                  <a:lnTo>
                    <a:pt x="124" y="63"/>
                  </a:lnTo>
                  <a:lnTo>
                    <a:pt x="124" y="124"/>
                  </a:lnTo>
                  <a:lnTo>
                    <a:pt x="62" y="249"/>
                  </a:lnTo>
                  <a:lnTo>
                    <a:pt x="124" y="560"/>
                  </a:lnTo>
                  <a:lnTo>
                    <a:pt x="0" y="685"/>
                  </a:lnTo>
                  <a:lnTo>
                    <a:pt x="0" y="746"/>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0" name="Freeform 66"/>
            <p:cNvSpPr>
              <a:spLocks noChangeAspect="1"/>
            </p:cNvSpPr>
            <p:nvPr/>
          </p:nvSpPr>
          <p:spPr bwMode="auto">
            <a:xfrm>
              <a:off x="2797" y="1126"/>
              <a:ext cx="239" cy="218"/>
            </a:xfrm>
            <a:custGeom>
              <a:avLst/>
              <a:gdLst>
                <a:gd name="T0" fmla="*/ 0 w 1429"/>
                <a:gd name="T1" fmla="*/ 0 h 1307"/>
                <a:gd name="T2" fmla="*/ 0 w 1429"/>
                <a:gd name="T3" fmla="*/ 0 h 1307"/>
                <a:gd name="T4" fmla="*/ 0 w 1429"/>
                <a:gd name="T5" fmla="*/ 0 h 1307"/>
                <a:gd name="T6" fmla="*/ 0 w 1429"/>
                <a:gd name="T7" fmla="*/ 0 h 1307"/>
                <a:gd name="T8" fmla="*/ 0 w 1429"/>
                <a:gd name="T9" fmla="*/ 0 h 1307"/>
                <a:gd name="T10" fmla="*/ 0 w 1429"/>
                <a:gd name="T11" fmla="*/ 0 h 1307"/>
                <a:gd name="T12" fmla="*/ 0 w 1429"/>
                <a:gd name="T13" fmla="*/ 0 h 1307"/>
                <a:gd name="T14" fmla="*/ 0 w 1429"/>
                <a:gd name="T15" fmla="*/ 0 h 1307"/>
                <a:gd name="T16" fmla="*/ 0 w 1429"/>
                <a:gd name="T17" fmla="*/ 0 h 1307"/>
                <a:gd name="T18" fmla="*/ 0 w 1429"/>
                <a:gd name="T19" fmla="*/ 0 h 1307"/>
                <a:gd name="T20" fmla="*/ 0 w 1429"/>
                <a:gd name="T21" fmla="*/ 0 h 1307"/>
                <a:gd name="T22" fmla="*/ 0 w 1429"/>
                <a:gd name="T23" fmla="*/ 0 h 1307"/>
                <a:gd name="T24" fmla="*/ 0 w 1429"/>
                <a:gd name="T25" fmla="*/ 0 h 1307"/>
                <a:gd name="T26" fmla="*/ 0 w 1429"/>
                <a:gd name="T27" fmla="*/ 0 h 1307"/>
                <a:gd name="T28" fmla="*/ 0 w 1429"/>
                <a:gd name="T29" fmla="*/ 0 h 1307"/>
                <a:gd name="T30" fmla="*/ 0 w 1429"/>
                <a:gd name="T31" fmla="*/ 0 h 1307"/>
                <a:gd name="T32" fmla="*/ 0 w 1429"/>
                <a:gd name="T33" fmla="*/ 0 h 1307"/>
                <a:gd name="T34" fmla="*/ 0 w 1429"/>
                <a:gd name="T35" fmla="*/ 0 h 1307"/>
                <a:gd name="T36" fmla="*/ 0 w 1429"/>
                <a:gd name="T37" fmla="*/ 0 h 1307"/>
                <a:gd name="T38" fmla="*/ 0 w 1429"/>
                <a:gd name="T39" fmla="*/ 0 h 1307"/>
                <a:gd name="T40" fmla="*/ 0 w 1429"/>
                <a:gd name="T41" fmla="*/ 0 h 1307"/>
                <a:gd name="T42" fmla="*/ 0 w 1429"/>
                <a:gd name="T43" fmla="*/ 0 h 1307"/>
                <a:gd name="T44" fmla="*/ 0 w 1429"/>
                <a:gd name="T45" fmla="*/ 0 h 1307"/>
                <a:gd name="T46" fmla="*/ 0 w 1429"/>
                <a:gd name="T47" fmla="*/ 0 h 1307"/>
                <a:gd name="T48" fmla="*/ 0 w 1429"/>
                <a:gd name="T49" fmla="*/ 0 h 1307"/>
                <a:gd name="T50" fmla="*/ 0 w 1429"/>
                <a:gd name="T51" fmla="*/ 0 h 1307"/>
                <a:gd name="T52" fmla="*/ 0 w 1429"/>
                <a:gd name="T53" fmla="*/ 0 h 1307"/>
                <a:gd name="T54" fmla="*/ 0 w 1429"/>
                <a:gd name="T55" fmla="*/ 0 h 1307"/>
                <a:gd name="T56" fmla="*/ 0 w 1429"/>
                <a:gd name="T57" fmla="*/ 0 h 130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429"/>
                <a:gd name="T88" fmla="*/ 0 h 1307"/>
                <a:gd name="T89" fmla="*/ 1429 w 1429"/>
                <a:gd name="T90" fmla="*/ 1307 h 130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429" h="1307">
                  <a:moveTo>
                    <a:pt x="808" y="1307"/>
                  </a:moveTo>
                  <a:lnTo>
                    <a:pt x="808" y="1244"/>
                  </a:lnTo>
                  <a:lnTo>
                    <a:pt x="932" y="1120"/>
                  </a:lnTo>
                  <a:lnTo>
                    <a:pt x="932" y="995"/>
                  </a:lnTo>
                  <a:lnTo>
                    <a:pt x="1243" y="871"/>
                  </a:lnTo>
                  <a:lnTo>
                    <a:pt x="1305" y="808"/>
                  </a:lnTo>
                  <a:lnTo>
                    <a:pt x="1429" y="435"/>
                  </a:lnTo>
                  <a:lnTo>
                    <a:pt x="1429" y="373"/>
                  </a:lnTo>
                  <a:lnTo>
                    <a:pt x="1429" y="310"/>
                  </a:lnTo>
                  <a:lnTo>
                    <a:pt x="1368" y="186"/>
                  </a:lnTo>
                  <a:lnTo>
                    <a:pt x="1243" y="249"/>
                  </a:lnTo>
                  <a:lnTo>
                    <a:pt x="1181" y="186"/>
                  </a:lnTo>
                  <a:lnTo>
                    <a:pt x="995" y="186"/>
                  </a:lnTo>
                  <a:lnTo>
                    <a:pt x="808" y="0"/>
                  </a:lnTo>
                  <a:lnTo>
                    <a:pt x="683" y="0"/>
                  </a:lnTo>
                  <a:lnTo>
                    <a:pt x="435" y="310"/>
                  </a:lnTo>
                  <a:lnTo>
                    <a:pt x="373" y="249"/>
                  </a:lnTo>
                  <a:lnTo>
                    <a:pt x="124" y="373"/>
                  </a:lnTo>
                  <a:lnTo>
                    <a:pt x="124" y="435"/>
                  </a:lnTo>
                  <a:lnTo>
                    <a:pt x="187" y="498"/>
                  </a:lnTo>
                  <a:lnTo>
                    <a:pt x="124" y="559"/>
                  </a:lnTo>
                  <a:lnTo>
                    <a:pt x="124" y="622"/>
                  </a:lnTo>
                  <a:lnTo>
                    <a:pt x="0" y="746"/>
                  </a:lnTo>
                  <a:lnTo>
                    <a:pt x="124" y="932"/>
                  </a:lnTo>
                  <a:lnTo>
                    <a:pt x="124" y="995"/>
                  </a:lnTo>
                  <a:lnTo>
                    <a:pt x="187" y="1057"/>
                  </a:lnTo>
                  <a:lnTo>
                    <a:pt x="622" y="1307"/>
                  </a:lnTo>
                  <a:lnTo>
                    <a:pt x="746" y="1307"/>
                  </a:lnTo>
                  <a:lnTo>
                    <a:pt x="808" y="130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1" name="Freeform 67"/>
            <p:cNvSpPr>
              <a:spLocks noChangeAspect="1"/>
            </p:cNvSpPr>
            <p:nvPr/>
          </p:nvSpPr>
          <p:spPr bwMode="auto">
            <a:xfrm>
              <a:off x="2528" y="1147"/>
              <a:ext cx="290" cy="311"/>
            </a:xfrm>
            <a:custGeom>
              <a:avLst/>
              <a:gdLst>
                <a:gd name="T0" fmla="*/ 0 w 1741"/>
                <a:gd name="T1" fmla="*/ 0 h 1865"/>
                <a:gd name="T2" fmla="*/ 0 w 1741"/>
                <a:gd name="T3" fmla="*/ 0 h 1865"/>
                <a:gd name="T4" fmla="*/ 0 w 1741"/>
                <a:gd name="T5" fmla="*/ 0 h 1865"/>
                <a:gd name="T6" fmla="*/ 0 w 1741"/>
                <a:gd name="T7" fmla="*/ 0 h 1865"/>
                <a:gd name="T8" fmla="*/ 0 w 1741"/>
                <a:gd name="T9" fmla="*/ 0 h 1865"/>
                <a:gd name="T10" fmla="*/ 0 w 1741"/>
                <a:gd name="T11" fmla="*/ 0 h 1865"/>
                <a:gd name="T12" fmla="*/ 0 w 1741"/>
                <a:gd name="T13" fmla="*/ 0 h 1865"/>
                <a:gd name="T14" fmla="*/ 0 w 1741"/>
                <a:gd name="T15" fmla="*/ 0 h 1865"/>
                <a:gd name="T16" fmla="*/ 0 w 1741"/>
                <a:gd name="T17" fmla="*/ 0 h 1865"/>
                <a:gd name="T18" fmla="*/ 0 w 1741"/>
                <a:gd name="T19" fmla="*/ 0 h 1865"/>
                <a:gd name="T20" fmla="*/ 0 w 1741"/>
                <a:gd name="T21" fmla="*/ 0 h 1865"/>
                <a:gd name="T22" fmla="*/ 0 w 1741"/>
                <a:gd name="T23" fmla="*/ 0 h 1865"/>
                <a:gd name="T24" fmla="*/ 0 w 1741"/>
                <a:gd name="T25" fmla="*/ 0 h 1865"/>
                <a:gd name="T26" fmla="*/ 0 w 1741"/>
                <a:gd name="T27" fmla="*/ 0 h 1865"/>
                <a:gd name="T28" fmla="*/ 0 w 1741"/>
                <a:gd name="T29" fmla="*/ 0 h 1865"/>
                <a:gd name="T30" fmla="*/ 0 w 1741"/>
                <a:gd name="T31" fmla="*/ 0 h 1865"/>
                <a:gd name="T32" fmla="*/ 0 w 1741"/>
                <a:gd name="T33" fmla="*/ 0 h 1865"/>
                <a:gd name="T34" fmla="*/ 0 w 1741"/>
                <a:gd name="T35" fmla="*/ 0 h 1865"/>
                <a:gd name="T36" fmla="*/ 0 w 1741"/>
                <a:gd name="T37" fmla="*/ 0 h 1865"/>
                <a:gd name="T38" fmla="*/ 0 w 1741"/>
                <a:gd name="T39" fmla="*/ 0 h 1865"/>
                <a:gd name="T40" fmla="*/ 0 w 1741"/>
                <a:gd name="T41" fmla="*/ 0 h 1865"/>
                <a:gd name="T42" fmla="*/ 0 w 1741"/>
                <a:gd name="T43" fmla="*/ 0 h 1865"/>
                <a:gd name="T44" fmla="*/ 0 w 1741"/>
                <a:gd name="T45" fmla="*/ 0 h 1865"/>
                <a:gd name="T46" fmla="*/ 0 w 1741"/>
                <a:gd name="T47" fmla="*/ 0 h 1865"/>
                <a:gd name="T48" fmla="*/ 0 w 1741"/>
                <a:gd name="T49" fmla="*/ 0 h 1865"/>
                <a:gd name="T50" fmla="*/ 0 w 1741"/>
                <a:gd name="T51" fmla="*/ 0 h 1865"/>
                <a:gd name="T52" fmla="*/ 0 w 1741"/>
                <a:gd name="T53" fmla="*/ 0 h 1865"/>
                <a:gd name="T54" fmla="*/ 0 w 1741"/>
                <a:gd name="T55" fmla="*/ 0 h 1865"/>
                <a:gd name="T56" fmla="*/ 0 w 1741"/>
                <a:gd name="T57" fmla="*/ 0 h 1865"/>
                <a:gd name="T58" fmla="*/ 0 w 1741"/>
                <a:gd name="T59" fmla="*/ 0 h 1865"/>
                <a:gd name="T60" fmla="*/ 0 w 1741"/>
                <a:gd name="T61" fmla="*/ 0 h 1865"/>
                <a:gd name="T62" fmla="*/ 0 w 1741"/>
                <a:gd name="T63" fmla="*/ 0 h 1865"/>
                <a:gd name="T64" fmla="*/ 0 w 1741"/>
                <a:gd name="T65" fmla="*/ 0 h 1865"/>
                <a:gd name="T66" fmla="*/ 0 w 1741"/>
                <a:gd name="T67" fmla="*/ 0 h 1865"/>
                <a:gd name="T68" fmla="*/ 0 w 1741"/>
                <a:gd name="T69" fmla="*/ 0 h 1865"/>
                <a:gd name="T70" fmla="*/ 0 w 1741"/>
                <a:gd name="T71" fmla="*/ 0 h 1865"/>
                <a:gd name="T72" fmla="*/ 0 w 1741"/>
                <a:gd name="T73" fmla="*/ 0 h 1865"/>
                <a:gd name="T74" fmla="*/ 0 w 1741"/>
                <a:gd name="T75" fmla="*/ 0 h 1865"/>
                <a:gd name="T76" fmla="*/ 0 w 1741"/>
                <a:gd name="T77" fmla="*/ 0 h 1865"/>
                <a:gd name="T78" fmla="*/ 0 w 1741"/>
                <a:gd name="T79" fmla="*/ 0 h 1865"/>
                <a:gd name="T80" fmla="*/ 0 w 1741"/>
                <a:gd name="T81" fmla="*/ 0 h 1865"/>
                <a:gd name="T82" fmla="*/ 0 w 1741"/>
                <a:gd name="T83" fmla="*/ 0 h 1865"/>
                <a:gd name="T84" fmla="*/ 0 w 1741"/>
                <a:gd name="T85" fmla="*/ 0 h 1865"/>
                <a:gd name="T86" fmla="*/ 0 w 1741"/>
                <a:gd name="T87" fmla="*/ 0 h 1865"/>
                <a:gd name="T88" fmla="*/ 0 w 1741"/>
                <a:gd name="T89" fmla="*/ 0 h 1865"/>
                <a:gd name="T90" fmla="*/ 0 w 1741"/>
                <a:gd name="T91" fmla="*/ 0 h 1865"/>
                <a:gd name="T92" fmla="*/ 0 w 1741"/>
                <a:gd name="T93" fmla="*/ 0 h 1865"/>
                <a:gd name="T94" fmla="*/ 0 w 1741"/>
                <a:gd name="T95" fmla="*/ 0 h 1865"/>
                <a:gd name="T96" fmla="*/ 0 w 1741"/>
                <a:gd name="T97" fmla="*/ 0 h 1865"/>
                <a:gd name="T98" fmla="*/ 0 w 1741"/>
                <a:gd name="T99" fmla="*/ 0 h 1865"/>
                <a:gd name="T100" fmla="*/ 0 w 1741"/>
                <a:gd name="T101" fmla="*/ 0 h 1865"/>
                <a:gd name="T102" fmla="*/ 0 w 1741"/>
                <a:gd name="T103" fmla="*/ 0 h 1865"/>
                <a:gd name="T104" fmla="*/ 0 w 1741"/>
                <a:gd name="T105" fmla="*/ 0 h 1865"/>
                <a:gd name="T106" fmla="*/ 0 w 1741"/>
                <a:gd name="T107" fmla="*/ 0 h 186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41"/>
                <a:gd name="T163" fmla="*/ 0 h 1865"/>
                <a:gd name="T164" fmla="*/ 1741 w 1741"/>
                <a:gd name="T165" fmla="*/ 1865 h 1865"/>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41" h="1865">
                  <a:moveTo>
                    <a:pt x="373" y="1865"/>
                  </a:moveTo>
                  <a:lnTo>
                    <a:pt x="498" y="1741"/>
                  </a:lnTo>
                  <a:lnTo>
                    <a:pt x="622" y="1741"/>
                  </a:lnTo>
                  <a:lnTo>
                    <a:pt x="746" y="1865"/>
                  </a:lnTo>
                  <a:lnTo>
                    <a:pt x="809" y="1804"/>
                  </a:lnTo>
                  <a:lnTo>
                    <a:pt x="1119" y="1741"/>
                  </a:lnTo>
                  <a:lnTo>
                    <a:pt x="1182" y="1679"/>
                  </a:lnTo>
                  <a:lnTo>
                    <a:pt x="1244" y="1679"/>
                  </a:lnTo>
                  <a:lnTo>
                    <a:pt x="1307" y="1616"/>
                  </a:lnTo>
                  <a:lnTo>
                    <a:pt x="1307" y="1555"/>
                  </a:lnTo>
                  <a:lnTo>
                    <a:pt x="1368" y="1492"/>
                  </a:lnTo>
                  <a:lnTo>
                    <a:pt x="1555" y="1368"/>
                  </a:lnTo>
                  <a:lnTo>
                    <a:pt x="1555" y="1119"/>
                  </a:lnTo>
                  <a:lnTo>
                    <a:pt x="1741" y="870"/>
                  </a:lnTo>
                  <a:lnTo>
                    <a:pt x="1741" y="807"/>
                  </a:lnTo>
                  <a:lnTo>
                    <a:pt x="1617" y="621"/>
                  </a:lnTo>
                  <a:lnTo>
                    <a:pt x="1741" y="497"/>
                  </a:lnTo>
                  <a:lnTo>
                    <a:pt x="1741" y="434"/>
                  </a:lnTo>
                  <a:lnTo>
                    <a:pt x="1680" y="373"/>
                  </a:lnTo>
                  <a:lnTo>
                    <a:pt x="1617" y="310"/>
                  </a:lnTo>
                  <a:lnTo>
                    <a:pt x="1555" y="310"/>
                  </a:lnTo>
                  <a:lnTo>
                    <a:pt x="1492" y="248"/>
                  </a:lnTo>
                  <a:lnTo>
                    <a:pt x="1492" y="185"/>
                  </a:lnTo>
                  <a:lnTo>
                    <a:pt x="1431" y="185"/>
                  </a:lnTo>
                  <a:lnTo>
                    <a:pt x="1368" y="185"/>
                  </a:lnTo>
                  <a:lnTo>
                    <a:pt x="1244" y="0"/>
                  </a:lnTo>
                  <a:lnTo>
                    <a:pt x="1058" y="185"/>
                  </a:lnTo>
                  <a:lnTo>
                    <a:pt x="933" y="248"/>
                  </a:lnTo>
                  <a:lnTo>
                    <a:pt x="933" y="310"/>
                  </a:lnTo>
                  <a:lnTo>
                    <a:pt x="933" y="373"/>
                  </a:lnTo>
                  <a:lnTo>
                    <a:pt x="871" y="373"/>
                  </a:lnTo>
                  <a:lnTo>
                    <a:pt x="809" y="373"/>
                  </a:lnTo>
                  <a:lnTo>
                    <a:pt x="809" y="434"/>
                  </a:lnTo>
                  <a:lnTo>
                    <a:pt x="809" y="497"/>
                  </a:lnTo>
                  <a:lnTo>
                    <a:pt x="746" y="621"/>
                  </a:lnTo>
                  <a:lnTo>
                    <a:pt x="809" y="683"/>
                  </a:lnTo>
                  <a:lnTo>
                    <a:pt x="746" y="932"/>
                  </a:lnTo>
                  <a:lnTo>
                    <a:pt x="685" y="1056"/>
                  </a:lnTo>
                  <a:lnTo>
                    <a:pt x="560" y="1182"/>
                  </a:lnTo>
                  <a:lnTo>
                    <a:pt x="436" y="1056"/>
                  </a:lnTo>
                  <a:lnTo>
                    <a:pt x="373" y="1056"/>
                  </a:lnTo>
                  <a:lnTo>
                    <a:pt x="63" y="1056"/>
                  </a:lnTo>
                  <a:lnTo>
                    <a:pt x="0" y="1056"/>
                  </a:lnTo>
                  <a:lnTo>
                    <a:pt x="0" y="1119"/>
                  </a:lnTo>
                  <a:lnTo>
                    <a:pt x="187" y="1306"/>
                  </a:lnTo>
                  <a:lnTo>
                    <a:pt x="249" y="1243"/>
                  </a:lnTo>
                  <a:lnTo>
                    <a:pt x="373" y="1430"/>
                  </a:lnTo>
                  <a:lnTo>
                    <a:pt x="249" y="1492"/>
                  </a:lnTo>
                  <a:lnTo>
                    <a:pt x="187" y="1492"/>
                  </a:lnTo>
                  <a:lnTo>
                    <a:pt x="187" y="1555"/>
                  </a:lnTo>
                  <a:lnTo>
                    <a:pt x="187" y="1804"/>
                  </a:lnTo>
                  <a:lnTo>
                    <a:pt x="249" y="1865"/>
                  </a:lnTo>
                  <a:lnTo>
                    <a:pt x="312" y="1865"/>
                  </a:lnTo>
                  <a:lnTo>
                    <a:pt x="373" y="1865"/>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2" name="Freeform 68"/>
            <p:cNvSpPr>
              <a:spLocks noChangeAspect="1"/>
            </p:cNvSpPr>
            <p:nvPr/>
          </p:nvSpPr>
          <p:spPr bwMode="auto">
            <a:xfrm>
              <a:off x="3118" y="1344"/>
              <a:ext cx="280" cy="207"/>
            </a:xfrm>
            <a:custGeom>
              <a:avLst/>
              <a:gdLst>
                <a:gd name="T0" fmla="*/ 0 w 1679"/>
                <a:gd name="T1" fmla="*/ 0 h 1243"/>
                <a:gd name="T2" fmla="*/ 0 w 1679"/>
                <a:gd name="T3" fmla="*/ 0 h 1243"/>
                <a:gd name="T4" fmla="*/ 0 w 1679"/>
                <a:gd name="T5" fmla="*/ 0 h 1243"/>
                <a:gd name="T6" fmla="*/ 0 w 1679"/>
                <a:gd name="T7" fmla="*/ 0 h 1243"/>
                <a:gd name="T8" fmla="*/ 0 w 1679"/>
                <a:gd name="T9" fmla="*/ 0 h 1243"/>
                <a:gd name="T10" fmla="*/ 0 w 1679"/>
                <a:gd name="T11" fmla="*/ 0 h 1243"/>
                <a:gd name="T12" fmla="*/ 0 w 1679"/>
                <a:gd name="T13" fmla="*/ 0 h 1243"/>
                <a:gd name="T14" fmla="*/ 0 w 1679"/>
                <a:gd name="T15" fmla="*/ 0 h 1243"/>
                <a:gd name="T16" fmla="*/ 0 w 1679"/>
                <a:gd name="T17" fmla="*/ 0 h 1243"/>
                <a:gd name="T18" fmla="*/ 0 w 1679"/>
                <a:gd name="T19" fmla="*/ 0 h 1243"/>
                <a:gd name="T20" fmla="*/ 0 w 1679"/>
                <a:gd name="T21" fmla="*/ 0 h 1243"/>
                <a:gd name="T22" fmla="*/ 0 w 1679"/>
                <a:gd name="T23" fmla="*/ 0 h 1243"/>
                <a:gd name="T24" fmla="*/ 0 w 1679"/>
                <a:gd name="T25" fmla="*/ 0 h 1243"/>
                <a:gd name="T26" fmla="*/ 0 w 1679"/>
                <a:gd name="T27" fmla="*/ 0 h 1243"/>
                <a:gd name="T28" fmla="*/ 0 w 1679"/>
                <a:gd name="T29" fmla="*/ 0 h 1243"/>
                <a:gd name="T30" fmla="*/ 0 w 1679"/>
                <a:gd name="T31" fmla="*/ 0 h 1243"/>
                <a:gd name="T32" fmla="*/ 0 w 1679"/>
                <a:gd name="T33" fmla="*/ 0 h 1243"/>
                <a:gd name="T34" fmla="*/ 0 w 1679"/>
                <a:gd name="T35" fmla="*/ 0 h 1243"/>
                <a:gd name="T36" fmla="*/ 0 w 1679"/>
                <a:gd name="T37" fmla="*/ 0 h 1243"/>
                <a:gd name="T38" fmla="*/ 0 w 1679"/>
                <a:gd name="T39" fmla="*/ 0 h 1243"/>
                <a:gd name="T40" fmla="*/ 0 w 1679"/>
                <a:gd name="T41" fmla="*/ 0 h 1243"/>
                <a:gd name="T42" fmla="*/ 0 w 1679"/>
                <a:gd name="T43" fmla="*/ 0 h 1243"/>
                <a:gd name="T44" fmla="*/ 0 w 1679"/>
                <a:gd name="T45" fmla="*/ 0 h 1243"/>
                <a:gd name="T46" fmla="*/ 0 w 1679"/>
                <a:gd name="T47" fmla="*/ 0 h 124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79"/>
                <a:gd name="T73" fmla="*/ 0 h 1243"/>
                <a:gd name="T74" fmla="*/ 1679 w 1679"/>
                <a:gd name="T75" fmla="*/ 1243 h 124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79" h="1243">
                  <a:moveTo>
                    <a:pt x="311" y="1243"/>
                  </a:moveTo>
                  <a:lnTo>
                    <a:pt x="436" y="1181"/>
                  </a:lnTo>
                  <a:lnTo>
                    <a:pt x="622" y="995"/>
                  </a:lnTo>
                  <a:lnTo>
                    <a:pt x="622" y="807"/>
                  </a:lnTo>
                  <a:lnTo>
                    <a:pt x="684" y="746"/>
                  </a:lnTo>
                  <a:lnTo>
                    <a:pt x="746" y="807"/>
                  </a:lnTo>
                  <a:lnTo>
                    <a:pt x="870" y="807"/>
                  </a:lnTo>
                  <a:lnTo>
                    <a:pt x="933" y="746"/>
                  </a:lnTo>
                  <a:lnTo>
                    <a:pt x="1057" y="870"/>
                  </a:lnTo>
                  <a:lnTo>
                    <a:pt x="1306" y="746"/>
                  </a:lnTo>
                  <a:lnTo>
                    <a:pt x="1616" y="746"/>
                  </a:lnTo>
                  <a:lnTo>
                    <a:pt x="1679" y="746"/>
                  </a:lnTo>
                  <a:lnTo>
                    <a:pt x="1679" y="683"/>
                  </a:lnTo>
                  <a:lnTo>
                    <a:pt x="1616" y="622"/>
                  </a:lnTo>
                  <a:lnTo>
                    <a:pt x="1616" y="497"/>
                  </a:lnTo>
                  <a:lnTo>
                    <a:pt x="1430" y="310"/>
                  </a:lnTo>
                  <a:lnTo>
                    <a:pt x="1368" y="373"/>
                  </a:lnTo>
                  <a:lnTo>
                    <a:pt x="1306" y="373"/>
                  </a:lnTo>
                  <a:lnTo>
                    <a:pt x="809" y="0"/>
                  </a:lnTo>
                  <a:lnTo>
                    <a:pt x="746" y="61"/>
                  </a:lnTo>
                  <a:lnTo>
                    <a:pt x="63" y="683"/>
                  </a:lnTo>
                  <a:lnTo>
                    <a:pt x="0" y="807"/>
                  </a:lnTo>
                  <a:lnTo>
                    <a:pt x="248" y="1243"/>
                  </a:lnTo>
                  <a:lnTo>
                    <a:pt x="311" y="1243"/>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3" name="Freeform 69"/>
            <p:cNvSpPr>
              <a:spLocks noChangeAspect="1"/>
            </p:cNvSpPr>
            <p:nvPr/>
          </p:nvSpPr>
          <p:spPr bwMode="auto">
            <a:xfrm>
              <a:off x="2735" y="1292"/>
              <a:ext cx="259" cy="290"/>
            </a:xfrm>
            <a:custGeom>
              <a:avLst/>
              <a:gdLst>
                <a:gd name="T0" fmla="*/ 0 w 1554"/>
                <a:gd name="T1" fmla="*/ 0 h 1741"/>
                <a:gd name="T2" fmla="*/ 0 w 1554"/>
                <a:gd name="T3" fmla="*/ 0 h 1741"/>
                <a:gd name="T4" fmla="*/ 0 w 1554"/>
                <a:gd name="T5" fmla="*/ 0 h 1741"/>
                <a:gd name="T6" fmla="*/ 0 w 1554"/>
                <a:gd name="T7" fmla="*/ 0 h 1741"/>
                <a:gd name="T8" fmla="*/ 0 w 1554"/>
                <a:gd name="T9" fmla="*/ 0 h 1741"/>
                <a:gd name="T10" fmla="*/ 0 w 1554"/>
                <a:gd name="T11" fmla="*/ 0 h 1741"/>
                <a:gd name="T12" fmla="*/ 0 w 1554"/>
                <a:gd name="T13" fmla="*/ 0 h 1741"/>
                <a:gd name="T14" fmla="*/ 0 w 1554"/>
                <a:gd name="T15" fmla="*/ 0 h 1741"/>
                <a:gd name="T16" fmla="*/ 0 w 1554"/>
                <a:gd name="T17" fmla="*/ 0 h 1741"/>
                <a:gd name="T18" fmla="*/ 0 w 1554"/>
                <a:gd name="T19" fmla="*/ 0 h 1741"/>
                <a:gd name="T20" fmla="*/ 0 w 1554"/>
                <a:gd name="T21" fmla="*/ 0 h 1741"/>
                <a:gd name="T22" fmla="*/ 0 w 1554"/>
                <a:gd name="T23" fmla="*/ 0 h 1741"/>
                <a:gd name="T24" fmla="*/ 0 w 1554"/>
                <a:gd name="T25" fmla="*/ 0 h 1741"/>
                <a:gd name="T26" fmla="*/ 0 w 1554"/>
                <a:gd name="T27" fmla="*/ 0 h 1741"/>
                <a:gd name="T28" fmla="*/ 0 w 1554"/>
                <a:gd name="T29" fmla="*/ 0 h 1741"/>
                <a:gd name="T30" fmla="*/ 0 w 1554"/>
                <a:gd name="T31" fmla="*/ 0 h 1741"/>
                <a:gd name="T32" fmla="*/ 0 w 1554"/>
                <a:gd name="T33" fmla="*/ 0 h 1741"/>
                <a:gd name="T34" fmla="*/ 0 w 1554"/>
                <a:gd name="T35" fmla="*/ 0 h 1741"/>
                <a:gd name="T36" fmla="*/ 0 w 1554"/>
                <a:gd name="T37" fmla="*/ 0 h 1741"/>
                <a:gd name="T38" fmla="*/ 0 w 1554"/>
                <a:gd name="T39" fmla="*/ 0 h 1741"/>
                <a:gd name="T40" fmla="*/ 0 w 1554"/>
                <a:gd name="T41" fmla="*/ 0 h 1741"/>
                <a:gd name="T42" fmla="*/ 0 w 1554"/>
                <a:gd name="T43" fmla="*/ 0 h 1741"/>
                <a:gd name="T44" fmla="*/ 0 w 1554"/>
                <a:gd name="T45" fmla="*/ 0 h 1741"/>
                <a:gd name="T46" fmla="*/ 0 w 1554"/>
                <a:gd name="T47" fmla="*/ 0 h 1741"/>
                <a:gd name="T48" fmla="*/ 0 w 1554"/>
                <a:gd name="T49" fmla="*/ 0 h 1741"/>
                <a:gd name="T50" fmla="*/ 0 w 1554"/>
                <a:gd name="T51" fmla="*/ 0 h 1741"/>
                <a:gd name="T52" fmla="*/ 0 w 1554"/>
                <a:gd name="T53" fmla="*/ 0 h 1741"/>
                <a:gd name="T54" fmla="*/ 0 w 1554"/>
                <a:gd name="T55" fmla="*/ 0 h 1741"/>
                <a:gd name="T56" fmla="*/ 0 w 1554"/>
                <a:gd name="T57" fmla="*/ 0 h 1741"/>
                <a:gd name="T58" fmla="*/ 0 w 1554"/>
                <a:gd name="T59" fmla="*/ 0 h 1741"/>
                <a:gd name="T60" fmla="*/ 0 w 1554"/>
                <a:gd name="T61" fmla="*/ 0 h 1741"/>
                <a:gd name="T62" fmla="*/ 0 w 1554"/>
                <a:gd name="T63" fmla="*/ 0 h 17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554"/>
                <a:gd name="T97" fmla="*/ 0 h 1741"/>
                <a:gd name="T98" fmla="*/ 1554 w 1554"/>
                <a:gd name="T99" fmla="*/ 1741 h 17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554" h="1741">
                  <a:moveTo>
                    <a:pt x="932" y="1741"/>
                  </a:moveTo>
                  <a:lnTo>
                    <a:pt x="1305" y="1431"/>
                  </a:lnTo>
                  <a:lnTo>
                    <a:pt x="1056" y="1119"/>
                  </a:lnTo>
                  <a:lnTo>
                    <a:pt x="1243" y="995"/>
                  </a:lnTo>
                  <a:lnTo>
                    <a:pt x="1305" y="809"/>
                  </a:lnTo>
                  <a:lnTo>
                    <a:pt x="1429" y="685"/>
                  </a:lnTo>
                  <a:lnTo>
                    <a:pt x="1429" y="622"/>
                  </a:lnTo>
                  <a:lnTo>
                    <a:pt x="1554" y="498"/>
                  </a:lnTo>
                  <a:lnTo>
                    <a:pt x="1554" y="373"/>
                  </a:lnTo>
                  <a:lnTo>
                    <a:pt x="1429" y="312"/>
                  </a:lnTo>
                  <a:lnTo>
                    <a:pt x="1368" y="312"/>
                  </a:lnTo>
                  <a:lnTo>
                    <a:pt x="1305" y="312"/>
                  </a:lnTo>
                  <a:lnTo>
                    <a:pt x="1243" y="312"/>
                  </a:lnTo>
                  <a:lnTo>
                    <a:pt x="1181" y="312"/>
                  </a:lnTo>
                  <a:lnTo>
                    <a:pt x="1119" y="312"/>
                  </a:lnTo>
                  <a:lnTo>
                    <a:pt x="995" y="312"/>
                  </a:lnTo>
                  <a:lnTo>
                    <a:pt x="560" y="62"/>
                  </a:lnTo>
                  <a:lnTo>
                    <a:pt x="497" y="0"/>
                  </a:lnTo>
                  <a:lnTo>
                    <a:pt x="311" y="249"/>
                  </a:lnTo>
                  <a:lnTo>
                    <a:pt x="311" y="498"/>
                  </a:lnTo>
                  <a:lnTo>
                    <a:pt x="124" y="622"/>
                  </a:lnTo>
                  <a:lnTo>
                    <a:pt x="63" y="685"/>
                  </a:lnTo>
                  <a:lnTo>
                    <a:pt x="63" y="746"/>
                  </a:lnTo>
                  <a:lnTo>
                    <a:pt x="0" y="809"/>
                  </a:lnTo>
                  <a:lnTo>
                    <a:pt x="0" y="871"/>
                  </a:lnTo>
                  <a:lnTo>
                    <a:pt x="187" y="1058"/>
                  </a:lnTo>
                  <a:lnTo>
                    <a:pt x="187" y="1182"/>
                  </a:lnTo>
                  <a:lnTo>
                    <a:pt x="436" y="1431"/>
                  </a:lnTo>
                  <a:lnTo>
                    <a:pt x="497" y="1431"/>
                  </a:lnTo>
                  <a:lnTo>
                    <a:pt x="808" y="1741"/>
                  </a:lnTo>
                  <a:lnTo>
                    <a:pt x="870" y="1741"/>
                  </a:lnTo>
                  <a:lnTo>
                    <a:pt x="932" y="174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4" name="Freeform 70"/>
            <p:cNvSpPr>
              <a:spLocks noChangeAspect="1"/>
            </p:cNvSpPr>
            <p:nvPr/>
          </p:nvSpPr>
          <p:spPr bwMode="auto">
            <a:xfrm>
              <a:off x="2393" y="1312"/>
              <a:ext cx="218" cy="280"/>
            </a:xfrm>
            <a:custGeom>
              <a:avLst/>
              <a:gdLst>
                <a:gd name="T0" fmla="*/ 0 w 1306"/>
                <a:gd name="T1" fmla="*/ 0 h 1679"/>
                <a:gd name="T2" fmla="*/ 0 w 1306"/>
                <a:gd name="T3" fmla="*/ 0 h 1679"/>
                <a:gd name="T4" fmla="*/ 0 w 1306"/>
                <a:gd name="T5" fmla="*/ 0 h 1679"/>
                <a:gd name="T6" fmla="*/ 0 w 1306"/>
                <a:gd name="T7" fmla="*/ 0 h 1679"/>
                <a:gd name="T8" fmla="*/ 0 w 1306"/>
                <a:gd name="T9" fmla="*/ 0 h 1679"/>
                <a:gd name="T10" fmla="*/ 0 w 1306"/>
                <a:gd name="T11" fmla="*/ 0 h 1679"/>
                <a:gd name="T12" fmla="*/ 0 w 1306"/>
                <a:gd name="T13" fmla="*/ 0 h 1679"/>
                <a:gd name="T14" fmla="*/ 0 w 1306"/>
                <a:gd name="T15" fmla="*/ 0 h 1679"/>
                <a:gd name="T16" fmla="*/ 0 w 1306"/>
                <a:gd name="T17" fmla="*/ 0 h 1679"/>
                <a:gd name="T18" fmla="*/ 0 w 1306"/>
                <a:gd name="T19" fmla="*/ 0 h 1679"/>
                <a:gd name="T20" fmla="*/ 0 w 1306"/>
                <a:gd name="T21" fmla="*/ 0 h 1679"/>
                <a:gd name="T22" fmla="*/ 0 w 1306"/>
                <a:gd name="T23" fmla="*/ 0 h 1679"/>
                <a:gd name="T24" fmla="*/ 0 w 1306"/>
                <a:gd name="T25" fmla="*/ 0 h 1679"/>
                <a:gd name="T26" fmla="*/ 0 w 1306"/>
                <a:gd name="T27" fmla="*/ 0 h 1679"/>
                <a:gd name="T28" fmla="*/ 0 w 1306"/>
                <a:gd name="T29" fmla="*/ 0 h 1679"/>
                <a:gd name="T30" fmla="*/ 0 w 1306"/>
                <a:gd name="T31" fmla="*/ 0 h 1679"/>
                <a:gd name="T32" fmla="*/ 0 w 1306"/>
                <a:gd name="T33" fmla="*/ 0 h 1679"/>
                <a:gd name="T34" fmla="*/ 0 w 1306"/>
                <a:gd name="T35" fmla="*/ 0 h 1679"/>
                <a:gd name="T36" fmla="*/ 0 w 1306"/>
                <a:gd name="T37" fmla="*/ 0 h 1679"/>
                <a:gd name="T38" fmla="*/ 0 w 1306"/>
                <a:gd name="T39" fmla="*/ 0 h 1679"/>
                <a:gd name="T40" fmla="*/ 0 w 1306"/>
                <a:gd name="T41" fmla="*/ 0 h 1679"/>
                <a:gd name="T42" fmla="*/ 0 w 1306"/>
                <a:gd name="T43" fmla="*/ 0 h 1679"/>
                <a:gd name="T44" fmla="*/ 0 w 1306"/>
                <a:gd name="T45" fmla="*/ 0 h 1679"/>
                <a:gd name="T46" fmla="*/ 0 w 1306"/>
                <a:gd name="T47" fmla="*/ 0 h 1679"/>
                <a:gd name="T48" fmla="*/ 0 w 1306"/>
                <a:gd name="T49" fmla="*/ 0 h 1679"/>
                <a:gd name="T50" fmla="*/ 0 w 1306"/>
                <a:gd name="T51" fmla="*/ 0 h 1679"/>
                <a:gd name="T52" fmla="*/ 0 w 1306"/>
                <a:gd name="T53" fmla="*/ 0 h 1679"/>
                <a:gd name="T54" fmla="*/ 0 w 1306"/>
                <a:gd name="T55" fmla="*/ 0 h 1679"/>
                <a:gd name="T56" fmla="*/ 0 w 1306"/>
                <a:gd name="T57" fmla="*/ 0 h 1679"/>
                <a:gd name="T58" fmla="*/ 0 w 1306"/>
                <a:gd name="T59" fmla="*/ 0 h 1679"/>
                <a:gd name="T60" fmla="*/ 0 w 1306"/>
                <a:gd name="T61" fmla="*/ 0 h 1679"/>
                <a:gd name="T62" fmla="*/ 0 w 1306"/>
                <a:gd name="T63" fmla="*/ 0 h 1679"/>
                <a:gd name="T64" fmla="*/ 0 w 1306"/>
                <a:gd name="T65" fmla="*/ 0 h 1679"/>
                <a:gd name="T66" fmla="*/ 0 w 1306"/>
                <a:gd name="T67" fmla="*/ 0 h 1679"/>
                <a:gd name="T68" fmla="*/ 0 w 1306"/>
                <a:gd name="T69" fmla="*/ 0 h 1679"/>
                <a:gd name="T70" fmla="*/ 0 w 1306"/>
                <a:gd name="T71" fmla="*/ 0 h 1679"/>
                <a:gd name="T72" fmla="*/ 0 w 1306"/>
                <a:gd name="T73" fmla="*/ 0 h 1679"/>
                <a:gd name="T74" fmla="*/ 0 w 1306"/>
                <a:gd name="T75" fmla="*/ 0 h 1679"/>
                <a:gd name="T76" fmla="*/ 0 w 1306"/>
                <a:gd name="T77" fmla="*/ 0 h 1679"/>
                <a:gd name="T78" fmla="*/ 0 w 1306"/>
                <a:gd name="T79" fmla="*/ 0 h 1679"/>
                <a:gd name="T80" fmla="*/ 0 w 1306"/>
                <a:gd name="T81" fmla="*/ 0 h 1679"/>
                <a:gd name="T82" fmla="*/ 0 w 1306"/>
                <a:gd name="T83" fmla="*/ 0 h 1679"/>
                <a:gd name="T84" fmla="*/ 0 w 1306"/>
                <a:gd name="T85" fmla="*/ 0 h 1679"/>
                <a:gd name="T86" fmla="*/ 0 w 1306"/>
                <a:gd name="T87" fmla="*/ 0 h 1679"/>
                <a:gd name="T88" fmla="*/ 0 w 1306"/>
                <a:gd name="T89" fmla="*/ 0 h 1679"/>
                <a:gd name="T90" fmla="*/ 0 w 1306"/>
                <a:gd name="T91" fmla="*/ 0 h 1679"/>
                <a:gd name="T92" fmla="*/ 0 w 1306"/>
                <a:gd name="T93" fmla="*/ 0 h 167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306"/>
                <a:gd name="T142" fmla="*/ 0 h 1679"/>
                <a:gd name="T143" fmla="*/ 1306 w 1306"/>
                <a:gd name="T144" fmla="*/ 1679 h 1679"/>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306" h="1679">
                  <a:moveTo>
                    <a:pt x="871" y="1679"/>
                  </a:moveTo>
                  <a:lnTo>
                    <a:pt x="933" y="1616"/>
                  </a:lnTo>
                  <a:lnTo>
                    <a:pt x="1120" y="1616"/>
                  </a:lnTo>
                  <a:lnTo>
                    <a:pt x="1181" y="1616"/>
                  </a:lnTo>
                  <a:lnTo>
                    <a:pt x="1181" y="1555"/>
                  </a:lnTo>
                  <a:lnTo>
                    <a:pt x="1181" y="1492"/>
                  </a:lnTo>
                  <a:lnTo>
                    <a:pt x="1306" y="1368"/>
                  </a:lnTo>
                  <a:lnTo>
                    <a:pt x="1244" y="1057"/>
                  </a:lnTo>
                  <a:lnTo>
                    <a:pt x="1181" y="933"/>
                  </a:lnTo>
                  <a:lnTo>
                    <a:pt x="1181" y="870"/>
                  </a:lnTo>
                  <a:lnTo>
                    <a:pt x="1120" y="870"/>
                  </a:lnTo>
                  <a:lnTo>
                    <a:pt x="1057" y="870"/>
                  </a:lnTo>
                  <a:lnTo>
                    <a:pt x="995" y="809"/>
                  </a:lnTo>
                  <a:lnTo>
                    <a:pt x="995" y="560"/>
                  </a:lnTo>
                  <a:lnTo>
                    <a:pt x="995" y="497"/>
                  </a:lnTo>
                  <a:lnTo>
                    <a:pt x="1057" y="497"/>
                  </a:lnTo>
                  <a:lnTo>
                    <a:pt x="1181" y="435"/>
                  </a:lnTo>
                  <a:lnTo>
                    <a:pt x="1057" y="248"/>
                  </a:lnTo>
                  <a:lnTo>
                    <a:pt x="995" y="311"/>
                  </a:lnTo>
                  <a:lnTo>
                    <a:pt x="808" y="124"/>
                  </a:lnTo>
                  <a:lnTo>
                    <a:pt x="808" y="61"/>
                  </a:lnTo>
                  <a:lnTo>
                    <a:pt x="747" y="61"/>
                  </a:lnTo>
                  <a:lnTo>
                    <a:pt x="622" y="187"/>
                  </a:lnTo>
                  <a:lnTo>
                    <a:pt x="374" y="187"/>
                  </a:lnTo>
                  <a:lnTo>
                    <a:pt x="311" y="187"/>
                  </a:lnTo>
                  <a:lnTo>
                    <a:pt x="311" y="124"/>
                  </a:lnTo>
                  <a:lnTo>
                    <a:pt x="311" y="61"/>
                  </a:lnTo>
                  <a:lnTo>
                    <a:pt x="62" y="0"/>
                  </a:lnTo>
                  <a:lnTo>
                    <a:pt x="0" y="0"/>
                  </a:lnTo>
                  <a:lnTo>
                    <a:pt x="0" y="61"/>
                  </a:lnTo>
                  <a:lnTo>
                    <a:pt x="0" y="435"/>
                  </a:lnTo>
                  <a:lnTo>
                    <a:pt x="62" y="497"/>
                  </a:lnTo>
                  <a:lnTo>
                    <a:pt x="62" y="560"/>
                  </a:lnTo>
                  <a:lnTo>
                    <a:pt x="125" y="560"/>
                  </a:lnTo>
                  <a:lnTo>
                    <a:pt x="311" y="497"/>
                  </a:lnTo>
                  <a:lnTo>
                    <a:pt x="374" y="497"/>
                  </a:lnTo>
                  <a:lnTo>
                    <a:pt x="374" y="560"/>
                  </a:lnTo>
                  <a:lnTo>
                    <a:pt x="374" y="933"/>
                  </a:lnTo>
                  <a:lnTo>
                    <a:pt x="435" y="994"/>
                  </a:lnTo>
                  <a:lnTo>
                    <a:pt x="435" y="1057"/>
                  </a:lnTo>
                  <a:lnTo>
                    <a:pt x="498" y="1243"/>
                  </a:lnTo>
                  <a:lnTo>
                    <a:pt x="622" y="1306"/>
                  </a:lnTo>
                  <a:lnTo>
                    <a:pt x="684" y="1306"/>
                  </a:lnTo>
                  <a:lnTo>
                    <a:pt x="684" y="1368"/>
                  </a:lnTo>
                  <a:lnTo>
                    <a:pt x="747" y="1679"/>
                  </a:lnTo>
                  <a:lnTo>
                    <a:pt x="808" y="1679"/>
                  </a:lnTo>
                  <a:lnTo>
                    <a:pt x="871" y="1679"/>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5" name="Freeform 71"/>
            <p:cNvSpPr>
              <a:spLocks noChangeAspect="1"/>
            </p:cNvSpPr>
            <p:nvPr/>
          </p:nvSpPr>
          <p:spPr bwMode="auto">
            <a:xfrm>
              <a:off x="2404" y="1395"/>
              <a:ext cx="145" cy="280"/>
            </a:xfrm>
            <a:custGeom>
              <a:avLst/>
              <a:gdLst>
                <a:gd name="T0" fmla="*/ 0 w 871"/>
                <a:gd name="T1" fmla="*/ 0 h 1680"/>
                <a:gd name="T2" fmla="*/ 0 w 871"/>
                <a:gd name="T3" fmla="*/ 0 h 1680"/>
                <a:gd name="T4" fmla="*/ 0 w 871"/>
                <a:gd name="T5" fmla="*/ 0 h 1680"/>
                <a:gd name="T6" fmla="*/ 0 w 871"/>
                <a:gd name="T7" fmla="*/ 0 h 1680"/>
                <a:gd name="T8" fmla="*/ 0 w 871"/>
                <a:gd name="T9" fmla="*/ 0 h 1680"/>
                <a:gd name="T10" fmla="*/ 0 w 871"/>
                <a:gd name="T11" fmla="*/ 0 h 1680"/>
                <a:gd name="T12" fmla="*/ 0 w 871"/>
                <a:gd name="T13" fmla="*/ 0 h 1680"/>
                <a:gd name="T14" fmla="*/ 0 w 871"/>
                <a:gd name="T15" fmla="*/ 0 h 1680"/>
                <a:gd name="T16" fmla="*/ 0 w 871"/>
                <a:gd name="T17" fmla="*/ 0 h 1680"/>
                <a:gd name="T18" fmla="*/ 0 w 871"/>
                <a:gd name="T19" fmla="*/ 0 h 1680"/>
                <a:gd name="T20" fmla="*/ 0 w 871"/>
                <a:gd name="T21" fmla="*/ 0 h 1680"/>
                <a:gd name="T22" fmla="*/ 0 w 871"/>
                <a:gd name="T23" fmla="*/ 0 h 1680"/>
                <a:gd name="T24" fmla="*/ 0 w 871"/>
                <a:gd name="T25" fmla="*/ 0 h 1680"/>
                <a:gd name="T26" fmla="*/ 0 w 871"/>
                <a:gd name="T27" fmla="*/ 0 h 1680"/>
                <a:gd name="T28" fmla="*/ 0 w 871"/>
                <a:gd name="T29" fmla="*/ 0 h 1680"/>
                <a:gd name="T30" fmla="*/ 0 w 871"/>
                <a:gd name="T31" fmla="*/ 0 h 1680"/>
                <a:gd name="T32" fmla="*/ 0 w 871"/>
                <a:gd name="T33" fmla="*/ 0 h 1680"/>
                <a:gd name="T34" fmla="*/ 0 w 871"/>
                <a:gd name="T35" fmla="*/ 0 h 1680"/>
                <a:gd name="T36" fmla="*/ 0 w 871"/>
                <a:gd name="T37" fmla="*/ 0 h 1680"/>
                <a:gd name="T38" fmla="*/ 0 w 871"/>
                <a:gd name="T39" fmla="*/ 0 h 1680"/>
                <a:gd name="T40" fmla="*/ 0 w 871"/>
                <a:gd name="T41" fmla="*/ 0 h 1680"/>
                <a:gd name="T42" fmla="*/ 0 w 871"/>
                <a:gd name="T43" fmla="*/ 0 h 1680"/>
                <a:gd name="T44" fmla="*/ 0 w 871"/>
                <a:gd name="T45" fmla="*/ 0 h 1680"/>
                <a:gd name="T46" fmla="*/ 0 w 871"/>
                <a:gd name="T47" fmla="*/ 0 h 1680"/>
                <a:gd name="T48" fmla="*/ 0 w 871"/>
                <a:gd name="T49" fmla="*/ 0 h 1680"/>
                <a:gd name="T50" fmla="*/ 0 w 871"/>
                <a:gd name="T51" fmla="*/ 0 h 1680"/>
                <a:gd name="T52" fmla="*/ 0 w 871"/>
                <a:gd name="T53" fmla="*/ 0 h 1680"/>
                <a:gd name="T54" fmla="*/ 0 w 871"/>
                <a:gd name="T55" fmla="*/ 0 h 1680"/>
                <a:gd name="T56" fmla="*/ 0 w 871"/>
                <a:gd name="T57" fmla="*/ 0 h 1680"/>
                <a:gd name="T58" fmla="*/ 0 w 871"/>
                <a:gd name="T59" fmla="*/ 0 h 1680"/>
                <a:gd name="T60" fmla="*/ 0 w 871"/>
                <a:gd name="T61" fmla="*/ 0 h 1680"/>
                <a:gd name="T62" fmla="*/ 0 w 871"/>
                <a:gd name="T63" fmla="*/ 0 h 1680"/>
                <a:gd name="T64" fmla="*/ 0 w 871"/>
                <a:gd name="T65" fmla="*/ 0 h 1680"/>
                <a:gd name="T66" fmla="*/ 0 w 871"/>
                <a:gd name="T67" fmla="*/ 0 h 1680"/>
                <a:gd name="T68" fmla="*/ 0 w 871"/>
                <a:gd name="T69" fmla="*/ 0 h 168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71"/>
                <a:gd name="T106" fmla="*/ 0 h 1680"/>
                <a:gd name="T107" fmla="*/ 871 w 871"/>
                <a:gd name="T108" fmla="*/ 1680 h 168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71" h="1680">
                  <a:moveTo>
                    <a:pt x="373" y="871"/>
                  </a:moveTo>
                  <a:lnTo>
                    <a:pt x="436" y="1306"/>
                  </a:lnTo>
                  <a:lnTo>
                    <a:pt x="312" y="1555"/>
                  </a:lnTo>
                  <a:lnTo>
                    <a:pt x="436" y="1680"/>
                  </a:lnTo>
                  <a:lnTo>
                    <a:pt x="497" y="1617"/>
                  </a:lnTo>
                  <a:lnTo>
                    <a:pt x="685" y="1617"/>
                  </a:lnTo>
                  <a:lnTo>
                    <a:pt x="746" y="1617"/>
                  </a:lnTo>
                  <a:lnTo>
                    <a:pt x="746" y="1555"/>
                  </a:lnTo>
                  <a:lnTo>
                    <a:pt x="746" y="1492"/>
                  </a:lnTo>
                  <a:lnTo>
                    <a:pt x="809" y="1492"/>
                  </a:lnTo>
                  <a:lnTo>
                    <a:pt x="871" y="1492"/>
                  </a:lnTo>
                  <a:lnTo>
                    <a:pt x="871" y="1431"/>
                  </a:lnTo>
                  <a:lnTo>
                    <a:pt x="871" y="1368"/>
                  </a:lnTo>
                  <a:lnTo>
                    <a:pt x="746" y="1244"/>
                  </a:lnTo>
                  <a:lnTo>
                    <a:pt x="746" y="1182"/>
                  </a:lnTo>
                  <a:lnTo>
                    <a:pt x="685" y="1182"/>
                  </a:lnTo>
                  <a:lnTo>
                    <a:pt x="622" y="871"/>
                  </a:lnTo>
                  <a:lnTo>
                    <a:pt x="622" y="809"/>
                  </a:lnTo>
                  <a:lnTo>
                    <a:pt x="560" y="809"/>
                  </a:lnTo>
                  <a:lnTo>
                    <a:pt x="436" y="746"/>
                  </a:lnTo>
                  <a:lnTo>
                    <a:pt x="373" y="560"/>
                  </a:lnTo>
                  <a:lnTo>
                    <a:pt x="373" y="497"/>
                  </a:lnTo>
                  <a:lnTo>
                    <a:pt x="312" y="436"/>
                  </a:lnTo>
                  <a:lnTo>
                    <a:pt x="312" y="63"/>
                  </a:lnTo>
                  <a:lnTo>
                    <a:pt x="312" y="0"/>
                  </a:lnTo>
                  <a:lnTo>
                    <a:pt x="249" y="0"/>
                  </a:lnTo>
                  <a:lnTo>
                    <a:pt x="63" y="63"/>
                  </a:lnTo>
                  <a:lnTo>
                    <a:pt x="0" y="63"/>
                  </a:lnTo>
                  <a:lnTo>
                    <a:pt x="0" y="124"/>
                  </a:lnTo>
                  <a:lnTo>
                    <a:pt x="0" y="312"/>
                  </a:lnTo>
                  <a:lnTo>
                    <a:pt x="249" y="622"/>
                  </a:lnTo>
                  <a:lnTo>
                    <a:pt x="249" y="746"/>
                  </a:lnTo>
                  <a:lnTo>
                    <a:pt x="312" y="809"/>
                  </a:lnTo>
                  <a:lnTo>
                    <a:pt x="373" y="809"/>
                  </a:lnTo>
                  <a:lnTo>
                    <a:pt x="373" y="871"/>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6" name="Freeform 72"/>
            <p:cNvSpPr>
              <a:spLocks noChangeAspect="1"/>
            </p:cNvSpPr>
            <p:nvPr/>
          </p:nvSpPr>
          <p:spPr bwMode="auto">
            <a:xfrm>
              <a:off x="3253" y="1520"/>
              <a:ext cx="197" cy="155"/>
            </a:xfrm>
            <a:custGeom>
              <a:avLst/>
              <a:gdLst>
                <a:gd name="T0" fmla="*/ 0 w 1180"/>
                <a:gd name="T1" fmla="*/ 0 h 934"/>
                <a:gd name="T2" fmla="*/ 0 w 1180"/>
                <a:gd name="T3" fmla="*/ 0 h 934"/>
                <a:gd name="T4" fmla="*/ 0 w 1180"/>
                <a:gd name="T5" fmla="*/ 0 h 934"/>
                <a:gd name="T6" fmla="*/ 0 w 1180"/>
                <a:gd name="T7" fmla="*/ 0 h 934"/>
                <a:gd name="T8" fmla="*/ 0 w 1180"/>
                <a:gd name="T9" fmla="*/ 0 h 934"/>
                <a:gd name="T10" fmla="*/ 0 w 1180"/>
                <a:gd name="T11" fmla="*/ 0 h 934"/>
                <a:gd name="T12" fmla="*/ 0 w 1180"/>
                <a:gd name="T13" fmla="*/ 0 h 934"/>
                <a:gd name="T14" fmla="*/ 0 w 1180"/>
                <a:gd name="T15" fmla="*/ 0 h 934"/>
                <a:gd name="T16" fmla="*/ 0 w 1180"/>
                <a:gd name="T17" fmla="*/ 0 h 934"/>
                <a:gd name="T18" fmla="*/ 0 w 1180"/>
                <a:gd name="T19" fmla="*/ 0 h 934"/>
                <a:gd name="T20" fmla="*/ 0 w 1180"/>
                <a:gd name="T21" fmla="*/ 0 h 934"/>
                <a:gd name="T22" fmla="*/ 0 w 1180"/>
                <a:gd name="T23" fmla="*/ 0 h 934"/>
                <a:gd name="T24" fmla="*/ 0 w 1180"/>
                <a:gd name="T25" fmla="*/ 0 h 934"/>
                <a:gd name="T26" fmla="*/ 0 w 1180"/>
                <a:gd name="T27" fmla="*/ 0 h 934"/>
                <a:gd name="T28" fmla="*/ 0 w 1180"/>
                <a:gd name="T29" fmla="*/ 0 h 934"/>
                <a:gd name="T30" fmla="*/ 0 w 1180"/>
                <a:gd name="T31" fmla="*/ 0 h 934"/>
                <a:gd name="T32" fmla="*/ 0 w 1180"/>
                <a:gd name="T33" fmla="*/ 0 h 934"/>
                <a:gd name="T34" fmla="*/ 0 w 1180"/>
                <a:gd name="T35" fmla="*/ 0 h 934"/>
                <a:gd name="T36" fmla="*/ 0 w 1180"/>
                <a:gd name="T37" fmla="*/ 0 h 934"/>
                <a:gd name="T38" fmla="*/ 0 w 1180"/>
                <a:gd name="T39" fmla="*/ 0 h 93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80"/>
                <a:gd name="T61" fmla="*/ 0 h 934"/>
                <a:gd name="T62" fmla="*/ 1180 w 1180"/>
                <a:gd name="T63" fmla="*/ 934 h 93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80" h="934">
                  <a:moveTo>
                    <a:pt x="124" y="934"/>
                  </a:moveTo>
                  <a:lnTo>
                    <a:pt x="373" y="809"/>
                  </a:lnTo>
                  <a:lnTo>
                    <a:pt x="497" y="934"/>
                  </a:lnTo>
                  <a:lnTo>
                    <a:pt x="621" y="746"/>
                  </a:lnTo>
                  <a:lnTo>
                    <a:pt x="995" y="622"/>
                  </a:lnTo>
                  <a:lnTo>
                    <a:pt x="1119" y="498"/>
                  </a:lnTo>
                  <a:lnTo>
                    <a:pt x="1180" y="498"/>
                  </a:lnTo>
                  <a:lnTo>
                    <a:pt x="1180" y="436"/>
                  </a:lnTo>
                  <a:lnTo>
                    <a:pt x="1119" y="373"/>
                  </a:lnTo>
                  <a:lnTo>
                    <a:pt x="1119" y="125"/>
                  </a:lnTo>
                  <a:lnTo>
                    <a:pt x="995" y="0"/>
                  </a:lnTo>
                  <a:lnTo>
                    <a:pt x="932" y="0"/>
                  </a:lnTo>
                  <a:lnTo>
                    <a:pt x="870" y="0"/>
                  </a:lnTo>
                  <a:lnTo>
                    <a:pt x="434" y="373"/>
                  </a:lnTo>
                  <a:lnTo>
                    <a:pt x="434" y="498"/>
                  </a:lnTo>
                  <a:lnTo>
                    <a:pt x="497" y="560"/>
                  </a:lnTo>
                  <a:lnTo>
                    <a:pt x="373" y="685"/>
                  </a:lnTo>
                  <a:lnTo>
                    <a:pt x="310" y="622"/>
                  </a:lnTo>
                  <a:lnTo>
                    <a:pt x="0" y="809"/>
                  </a:lnTo>
                  <a:lnTo>
                    <a:pt x="124" y="934"/>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7" name="Freeform 73"/>
            <p:cNvSpPr>
              <a:spLocks noChangeAspect="1"/>
            </p:cNvSpPr>
            <p:nvPr/>
          </p:nvSpPr>
          <p:spPr bwMode="auto">
            <a:xfrm>
              <a:off x="3160" y="1468"/>
              <a:ext cx="249" cy="249"/>
            </a:xfrm>
            <a:custGeom>
              <a:avLst/>
              <a:gdLst>
                <a:gd name="T0" fmla="*/ 0 w 1493"/>
                <a:gd name="T1" fmla="*/ 0 h 1492"/>
                <a:gd name="T2" fmla="*/ 0 w 1493"/>
                <a:gd name="T3" fmla="*/ 0 h 1492"/>
                <a:gd name="T4" fmla="*/ 0 w 1493"/>
                <a:gd name="T5" fmla="*/ 0 h 1492"/>
                <a:gd name="T6" fmla="*/ 0 w 1493"/>
                <a:gd name="T7" fmla="*/ 0 h 1492"/>
                <a:gd name="T8" fmla="*/ 0 w 1493"/>
                <a:gd name="T9" fmla="*/ 0 h 1492"/>
                <a:gd name="T10" fmla="*/ 0 w 1493"/>
                <a:gd name="T11" fmla="*/ 0 h 1492"/>
                <a:gd name="T12" fmla="*/ 0 w 1493"/>
                <a:gd name="T13" fmla="*/ 0 h 1492"/>
                <a:gd name="T14" fmla="*/ 0 w 1493"/>
                <a:gd name="T15" fmla="*/ 0 h 1492"/>
                <a:gd name="T16" fmla="*/ 0 w 1493"/>
                <a:gd name="T17" fmla="*/ 0 h 1492"/>
                <a:gd name="T18" fmla="*/ 0 w 1493"/>
                <a:gd name="T19" fmla="*/ 0 h 1492"/>
                <a:gd name="T20" fmla="*/ 0 w 1493"/>
                <a:gd name="T21" fmla="*/ 0 h 1492"/>
                <a:gd name="T22" fmla="*/ 0 w 1493"/>
                <a:gd name="T23" fmla="*/ 0 h 1492"/>
                <a:gd name="T24" fmla="*/ 0 w 1493"/>
                <a:gd name="T25" fmla="*/ 0 h 1492"/>
                <a:gd name="T26" fmla="*/ 0 w 1493"/>
                <a:gd name="T27" fmla="*/ 0 h 1492"/>
                <a:gd name="T28" fmla="*/ 0 w 1493"/>
                <a:gd name="T29" fmla="*/ 0 h 1492"/>
                <a:gd name="T30" fmla="*/ 0 w 1493"/>
                <a:gd name="T31" fmla="*/ 0 h 1492"/>
                <a:gd name="T32" fmla="*/ 0 w 1493"/>
                <a:gd name="T33" fmla="*/ 0 h 1492"/>
                <a:gd name="T34" fmla="*/ 0 w 1493"/>
                <a:gd name="T35" fmla="*/ 0 h 1492"/>
                <a:gd name="T36" fmla="*/ 0 w 1493"/>
                <a:gd name="T37" fmla="*/ 0 h 1492"/>
                <a:gd name="T38" fmla="*/ 0 w 1493"/>
                <a:gd name="T39" fmla="*/ 0 h 1492"/>
                <a:gd name="T40" fmla="*/ 0 w 1493"/>
                <a:gd name="T41" fmla="*/ 0 h 1492"/>
                <a:gd name="T42" fmla="*/ 0 w 1493"/>
                <a:gd name="T43" fmla="*/ 0 h 1492"/>
                <a:gd name="T44" fmla="*/ 0 w 1493"/>
                <a:gd name="T45" fmla="*/ 0 h 1492"/>
                <a:gd name="T46" fmla="*/ 0 w 1493"/>
                <a:gd name="T47" fmla="*/ 0 h 1492"/>
                <a:gd name="T48" fmla="*/ 0 w 1493"/>
                <a:gd name="T49" fmla="*/ 0 h 1492"/>
                <a:gd name="T50" fmla="*/ 0 w 1493"/>
                <a:gd name="T51" fmla="*/ 0 h 1492"/>
                <a:gd name="T52" fmla="*/ 0 w 1493"/>
                <a:gd name="T53" fmla="*/ 0 h 1492"/>
                <a:gd name="T54" fmla="*/ 0 w 1493"/>
                <a:gd name="T55" fmla="*/ 0 h 1492"/>
                <a:gd name="T56" fmla="*/ 0 w 1493"/>
                <a:gd name="T57" fmla="*/ 0 h 1492"/>
                <a:gd name="T58" fmla="*/ 0 w 1493"/>
                <a:gd name="T59" fmla="*/ 0 h 1492"/>
                <a:gd name="T60" fmla="*/ 0 w 1493"/>
                <a:gd name="T61" fmla="*/ 0 h 1492"/>
                <a:gd name="T62" fmla="*/ 0 w 1493"/>
                <a:gd name="T63" fmla="*/ 0 h 1492"/>
                <a:gd name="T64" fmla="*/ 0 w 1493"/>
                <a:gd name="T65" fmla="*/ 0 h 1492"/>
                <a:gd name="T66" fmla="*/ 0 w 1493"/>
                <a:gd name="T67" fmla="*/ 0 h 1492"/>
                <a:gd name="T68" fmla="*/ 0 w 1493"/>
                <a:gd name="T69" fmla="*/ 0 h 1492"/>
                <a:gd name="T70" fmla="*/ 0 w 1493"/>
                <a:gd name="T71" fmla="*/ 0 h 1492"/>
                <a:gd name="T72" fmla="*/ 0 w 1493"/>
                <a:gd name="T73" fmla="*/ 0 h 149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3"/>
                <a:gd name="T112" fmla="*/ 0 h 1492"/>
                <a:gd name="T113" fmla="*/ 1493 w 1493"/>
                <a:gd name="T114" fmla="*/ 1492 h 149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3" h="1492">
                  <a:moveTo>
                    <a:pt x="0" y="559"/>
                  </a:moveTo>
                  <a:lnTo>
                    <a:pt x="0" y="746"/>
                  </a:lnTo>
                  <a:lnTo>
                    <a:pt x="63" y="808"/>
                  </a:lnTo>
                  <a:lnTo>
                    <a:pt x="63" y="1119"/>
                  </a:lnTo>
                  <a:lnTo>
                    <a:pt x="188" y="1244"/>
                  </a:lnTo>
                  <a:lnTo>
                    <a:pt x="188" y="1305"/>
                  </a:lnTo>
                  <a:lnTo>
                    <a:pt x="249" y="1368"/>
                  </a:lnTo>
                  <a:lnTo>
                    <a:pt x="374" y="1244"/>
                  </a:lnTo>
                  <a:lnTo>
                    <a:pt x="561" y="1492"/>
                  </a:lnTo>
                  <a:lnTo>
                    <a:pt x="622" y="1431"/>
                  </a:lnTo>
                  <a:lnTo>
                    <a:pt x="685" y="1431"/>
                  </a:lnTo>
                  <a:lnTo>
                    <a:pt x="685" y="1368"/>
                  </a:lnTo>
                  <a:lnTo>
                    <a:pt x="685" y="1244"/>
                  </a:lnTo>
                  <a:lnTo>
                    <a:pt x="561" y="1119"/>
                  </a:lnTo>
                  <a:lnTo>
                    <a:pt x="871" y="932"/>
                  </a:lnTo>
                  <a:lnTo>
                    <a:pt x="934" y="995"/>
                  </a:lnTo>
                  <a:lnTo>
                    <a:pt x="1058" y="870"/>
                  </a:lnTo>
                  <a:lnTo>
                    <a:pt x="995" y="808"/>
                  </a:lnTo>
                  <a:lnTo>
                    <a:pt x="995" y="683"/>
                  </a:lnTo>
                  <a:lnTo>
                    <a:pt x="1431" y="310"/>
                  </a:lnTo>
                  <a:lnTo>
                    <a:pt x="1493" y="310"/>
                  </a:lnTo>
                  <a:lnTo>
                    <a:pt x="1493" y="249"/>
                  </a:lnTo>
                  <a:lnTo>
                    <a:pt x="1493" y="61"/>
                  </a:lnTo>
                  <a:lnTo>
                    <a:pt x="1431" y="0"/>
                  </a:lnTo>
                  <a:lnTo>
                    <a:pt x="1368" y="0"/>
                  </a:lnTo>
                  <a:lnTo>
                    <a:pt x="1058" y="0"/>
                  </a:lnTo>
                  <a:lnTo>
                    <a:pt x="809" y="124"/>
                  </a:lnTo>
                  <a:lnTo>
                    <a:pt x="685" y="0"/>
                  </a:lnTo>
                  <a:lnTo>
                    <a:pt x="622" y="61"/>
                  </a:lnTo>
                  <a:lnTo>
                    <a:pt x="498" y="61"/>
                  </a:lnTo>
                  <a:lnTo>
                    <a:pt x="436" y="0"/>
                  </a:lnTo>
                  <a:lnTo>
                    <a:pt x="374" y="61"/>
                  </a:lnTo>
                  <a:lnTo>
                    <a:pt x="374" y="249"/>
                  </a:lnTo>
                  <a:lnTo>
                    <a:pt x="188" y="435"/>
                  </a:lnTo>
                  <a:lnTo>
                    <a:pt x="63" y="497"/>
                  </a:lnTo>
                  <a:lnTo>
                    <a:pt x="0" y="497"/>
                  </a:lnTo>
                  <a:lnTo>
                    <a:pt x="0" y="55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8" name="Freeform 74"/>
            <p:cNvSpPr>
              <a:spLocks noChangeAspect="1"/>
            </p:cNvSpPr>
            <p:nvPr/>
          </p:nvSpPr>
          <p:spPr bwMode="auto">
            <a:xfrm>
              <a:off x="2590" y="1427"/>
              <a:ext cx="311" cy="300"/>
            </a:xfrm>
            <a:custGeom>
              <a:avLst/>
              <a:gdLst>
                <a:gd name="T0" fmla="*/ 0 w 1866"/>
                <a:gd name="T1" fmla="*/ 0 h 1804"/>
                <a:gd name="T2" fmla="*/ 0 w 1866"/>
                <a:gd name="T3" fmla="*/ 0 h 1804"/>
                <a:gd name="T4" fmla="*/ 0 w 1866"/>
                <a:gd name="T5" fmla="*/ 0 h 1804"/>
                <a:gd name="T6" fmla="*/ 0 w 1866"/>
                <a:gd name="T7" fmla="*/ 0 h 1804"/>
                <a:gd name="T8" fmla="*/ 0 w 1866"/>
                <a:gd name="T9" fmla="*/ 0 h 1804"/>
                <a:gd name="T10" fmla="*/ 0 w 1866"/>
                <a:gd name="T11" fmla="*/ 0 h 1804"/>
                <a:gd name="T12" fmla="*/ 0 w 1866"/>
                <a:gd name="T13" fmla="*/ 0 h 1804"/>
                <a:gd name="T14" fmla="*/ 0 w 1866"/>
                <a:gd name="T15" fmla="*/ 0 h 1804"/>
                <a:gd name="T16" fmla="*/ 0 w 1866"/>
                <a:gd name="T17" fmla="*/ 0 h 1804"/>
                <a:gd name="T18" fmla="*/ 0 w 1866"/>
                <a:gd name="T19" fmla="*/ 0 h 1804"/>
                <a:gd name="T20" fmla="*/ 0 w 1866"/>
                <a:gd name="T21" fmla="*/ 0 h 1804"/>
                <a:gd name="T22" fmla="*/ 0 w 1866"/>
                <a:gd name="T23" fmla="*/ 0 h 1804"/>
                <a:gd name="T24" fmla="*/ 0 w 1866"/>
                <a:gd name="T25" fmla="*/ 0 h 1804"/>
                <a:gd name="T26" fmla="*/ 0 w 1866"/>
                <a:gd name="T27" fmla="*/ 0 h 1804"/>
                <a:gd name="T28" fmla="*/ 0 w 1866"/>
                <a:gd name="T29" fmla="*/ 0 h 1804"/>
                <a:gd name="T30" fmla="*/ 0 w 1866"/>
                <a:gd name="T31" fmla="*/ 0 h 1804"/>
                <a:gd name="T32" fmla="*/ 0 w 1866"/>
                <a:gd name="T33" fmla="*/ 0 h 1804"/>
                <a:gd name="T34" fmla="*/ 0 w 1866"/>
                <a:gd name="T35" fmla="*/ 0 h 1804"/>
                <a:gd name="T36" fmla="*/ 0 w 1866"/>
                <a:gd name="T37" fmla="*/ 0 h 1804"/>
                <a:gd name="T38" fmla="*/ 0 w 1866"/>
                <a:gd name="T39" fmla="*/ 0 h 1804"/>
                <a:gd name="T40" fmla="*/ 0 w 1866"/>
                <a:gd name="T41" fmla="*/ 0 h 1804"/>
                <a:gd name="T42" fmla="*/ 0 w 1866"/>
                <a:gd name="T43" fmla="*/ 0 h 1804"/>
                <a:gd name="T44" fmla="*/ 0 w 1866"/>
                <a:gd name="T45" fmla="*/ 0 h 1804"/>
                <a:gd name="T46" fmla="*/ 0 w 1866"/>
                <a:gd name="T47" fmla="*/ 0 h 1804"/>
                <a:gd name="T48" fmla="*/ 0 w 1866"/>
                <a:gd name="T49" fmla="*/ 0 h 1804"/>
                <a:gd name="T50" fmla="*/ 0 w 1866"/>
                <a:gd name="T51" fmla="*/ 0 h 1804"/>
                <a:gd name="T52" fmla="*/ 0 w 1866"/>
                <a:gd name="T53" fmla="*/ 0 h 1804"/>
                <a:gd name="T54" fmla="*/ 0 w 1866"/>
                <a:gd name="T55" fmla="*/ 0 h 1804"/>
                <a:gd name="T56" fmla="*/ 0 w 1866"/>
                <a:gd name="T57" fmla="*/ 0 h 1804"/>
                <a:gd name="T58" fmla="*/ 0 w 1866"/>
                <a:gd name="T59" fmla="*/ 0 h 1804"/>
                <a:gd name="T60" fmla="*/ 0 w 1866"/>
                <a:gd name="T61" fmla="*/ 0 h 1804"/>
                <a:gd name="T62" fmla="*/ 0 w 1866"/>
                <a:gd name="T63" fmla="*/ 0 h 1804"/>
                <a:gd name="T64" fmla="*/ 0 w 1866"/>
                <a:gd name="T65" fmla="*/ 0 h 1804"/>
                <a:gd name="T66" fmla="*/ 0 w 1866"/>
                <a:gd name="T67" fmla="*/ 0 h 1804"/>
                <a:gd name="T68" fmla="*/ 0 w 1866"/>
                <a:gd name="T69" fmla="*/ 0 h 1804"/>
                <a:gd name="T70" fmla="*/ 0 w 1866"/>
                <a:gd name="T71" fmla="*/ 0 h 1804"/>
                <a:gd name="T72" fmla="*/ 0 w 1866"/>
                <a:gd name="T73" fmla="*/ 0 h 1804"/>
                <a:gd name="T74" fmla="*/ 0 w 1866"/>
                <a:gd name="T75" fmla="*/ 0 h 1804"/>
                <a:gd name="T76" fmla="*/ 0 w 1866"/>
                <a:gd name="T77" fmla="*/ 0 h 1804"/>
                <a:gd name="T78" fmla="*/ 0 w 1866"/>
                <a:gd name="T79" fmla="*/ 0 h 1804"/>
                <a:gd name="T80" fmla="*/ 0 w 1866"/>
                <a:gd name="T81" fmla="*/ 0 h 1804"/>
                <a:gd name="T82" fmla="*/ 0 w 1866"/>
                <a:gd name="T83" fmla="*/ 0 h 1804"/>
                <a:gd name="T84" fmla="*/ 0 w 1866"/>
                <a:gd name="T85" fmla="*/ 0 h 1804"/>
                <a:gd name="T86" fmla="*/ 0 w 1866"/>
                <a:gd name="T87" fmla="*/ 0 h 1804"/>
                <a:gd name="T88" fmla="*/ 0 w 1866"/>
                <a:gd name="T89" fmla="*/ 0 h 1804"/>
                <a:gd name="T90" fmla="*/ 0 w 1866"/>
                <a:gd name="T91" fmla="*/ 0 h 1804"/>
                <a:gd name="T92" fmla="*/ 0 w 1866"/>
                <a:gd name="T93" fmla="*/ 0 h 1804"/>
                <a:gd name="T94" fmla="*/ 0 w 1866"/>
                <a:gd name="T95" fmla="*/ 0 h 1804"/>
                <a:gd name="T96" fmla="*/ 0 w 1866"/>
                <a:gd name="T97" fmla="*/ 0 h 1804"/>
                <a:gd name="T98" fmla="*/ 0 w 1866"/>
                <a:gd name="T99" fmla="*/ 0 h 1804"/>
                <a:gd name="T100" fmla="*/ 0 w 1866"/>
                <a:gd name="T101" fmla="*/ 0 h 180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866"/>
                <a:gd name="T154" fmla="*/ 0 h 1804"/>
                <a:gd name="T155" fmla="*/ 1866 w 1866"/>
                <a:gd name="T156" fmla="*/ 1804 h 1804"/>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866" h="1804">
                  <a:moveTo>
                    <a:pt x="1431" y="1804"/>
                  </a:moveTo>
                  <a:lnTo>
                    <a:pt x="1493" y="1741"/>
                  </a:lnTo>
                  <a:lnTo>
                    <a:pt x="1555" y="1741"/>
                  </a:lnTo>
                  <a:lnTo>
                    <a:pt x="1679" y="1680"/>
                  </a:lnTo>
                  <a:lnTo>
                    <a:pt x="1741" y="1680"/>
                  </a:lnTo>
                  <a:lnTo>
                    <a:pt x="1803" y="1617"/>
                  </a:lnTo>
                  <a:lnTo>
                    <a:pt x="1803" y="1554"/>
                  </a:lnTo>
                  <a:lnTo>
                    <a:pt x="1803" y="1493"/>
                  </a:lnTo>
                  <a:lnTo>
                    <a:pt x="1803" y="1305"/>
                  </a:lnTo>
                  <a:lnTo>
                    <a:pt x="1866" y="1244"/>
                  </a:lnTo>
                  <a:lnTo>
                    <a:pt x="1803" y="1181"/>
                  </a:lnTo>
                  <a:lnTo>
                    <a:pt x="1803" y="1057"/>
                  </a:lnTo>
                  <a:lnTo>
                    <a:pt x="1741" y="995"/>
                  </a:lnTo>
                  <a:lnTo>
                    <a:pt x="1741" y="932"/>
                  </a:lnTo>
                  <a:lnTo>
                    <a:pt x="1679" y="932"/>
                  </a:lnTo>
                  <a:lnTo>
                    <a:pt x="1368" y="622"/>
                  </a:lnTo>
                  <a:lnTo>
                    <a:pt x="1307" y="622"/>
                  </a:lnTo>
                  <a:lnTo>
                    <a:pt x="1058" y="373"/>
                  </a:lnTo>
                  <a:lnTo>
                    <a:pt x="1058" y="249"/>
                  </a:lnTo>
                  <a:lnTo>
                    <a:pt x="871" y="62"/>
                  </a:lnTo>
                  <a:lnTo>
                    <a:pt x="871" y="0"/>
                  </a:lnTo>
                  <a:lnTo>
                    <a:pt x="809" y="0"/>
                  </a:lnTo>
                  <a:lnTo>
                    <a:pt x="746" y="62"/>
                  </a:lnTo>
                  <a:lnTo>
                    <a:pt x="436" y="125"/>
                  </a:lnTo>
                  <a:lnTo>
                    <a:pt x="373" y="186"/>
                  </a:lnTo>
                  <a:lnTo>
                    <a:pt x="249" y="62"/>
                  </a:lnTo>
                  <a:lnTo>
                    <a:pt x="125" y="62"/>
                  </a:lnTo>
                  <a:lnTo>
                    <a:pt x="0" y="186"/>
                  </a:lnTo>
                  <a:lnTo>
                    <a:pt x="0" y="249"/>
                  </a:lnTo>
                  <a:lnTo>
                    <a:pt x="63" y="373"/>
                  </a:lnTo>
                  <a:lnTo>
                    <a:pt x="125" y="684"/>
                  </a:lnTo>
                  <a:lnTo>
                    <a:pt x="0" y="808"/>
                  </a:lnTo>
                  <a:lnTo>
                    <a:pt x="0" y="871"/>
                  </a:lnTo>
                  <a:lnTo>
                    <a:pt x="0" y="932"/>
                  </a:lnTo>
                  <a:lnTo>
                    <a:pt x="63" y="932"/>
                  </a:lnTo>
                  <a:lnTo>
                    <a:pt x="125" y="871"/>
                  </a:lnTo>
                  <a:lnTo>
                    <a:pt x="249" y="995"/>
                  </a:lnTo>
                  <a:lnTo>
                    <a:pt x="249" y="1057"/>
                  </a:lnTo>
                  <a:lnTo>
                    <a:pt x="249" y="1119"/>
                  </a:lnTo>
                  <a:lnTo>
                    <a:pt x="312" y="1119"/>
                  </a:lnTo>
                  <a:lnTo>
                    <a:pt x="685" y="1119"/>
                  </a:lnTo>
                  <a:lnTo>
                    <a:pt x="746" y="1119"/>
                  </a:lnTo>
                  <a:lnTo>
                    <a:pt x="746" y="1181"/>
                  </a:lnTo>
                  <a:lnTo>
                    <a:pt x="746" y="1305"/>
                  </a:lnTo>
                  <a:lnTo>
                    <a:pt x="871" y="1430"/>
                  </a:lnTo>
                  <a:lnTo>
                    <a:pt x="1119" y="1368"/>
                  </a:lnTo>
                  <a:lnTo>
                    <a:pt x="1244" y="1493"/>
                  </a:lnTo>
                  <a:lnTo>
                    <a:pt x="1244" y="1741"/>
                  </a:lnTo>
                  <a:lnTo>
                    <a:pt x="1244" y="1804"/>
                  </a:lnTo>
                  <a:lnTo>
                    <a:pt x="1307" y="1804"/>
                  </a:lnTo>
                  <a:lnTo>
                    <a:pt x="1431" y="1804"/>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09" name="Freeform 75"/>
            <p:cNvSpPr>
              <a:spLocks noChangeAspect="1"/>
            </p:cNvSpPr>
            <p:nvPr/>
          </p:nvSpPr>
          <p:spPr bwMode="auto">
            <a:xfrm>
              <a:off x="2341" y="1696"/>
              <a:ext cx="104" cy="62"/>
            </a:xfrm>
            <a:custGeom>
              <a:avLst/>
              <a:gdLst>
                <a:gd name="T0" fmla="*/ 0 w 622"/>
                <a:gd name="T1" fmla="*/ 0 h 373"/>
                <a:gd name="T2" fmla="*/ 0 w 622"/>
                <a:gd name="T3" fmla="*/ 0 h 373"/>
                <a:gd name="T4" fmla="*/ 0 w 622"/>
                <a:gd name="T5" fmla="*/ 0 h 373"/>
                <a:gd name="T6" fmla="*/ 0 w 622"/>
                <a:gd name="T7" fmla="*/ 0 h 373"/>
                <a:gd name="T8" fmla="*/ 0 w 622"/>
                <a:gd name="T9" fmla="*/ 0 h 373"/>
                <a:gd name="T10" fmla="*/ 0 w 622"/>
                <a:gd name="T11" fmla="*/ 0 h 373"/>
                <a:gd name="T12" fmla="*/ 0 w 622"/>
                <a:gd name="T13" fmla="*/ 0 h 373"/>
                <a:gd name="T14" fmla="*/ 0 w 622"/>
                <a:gd name="T15" fmla="*/ 0 h 373"/>
                <a:gd name="T16" fmla="*/ 0 w 622"/>
                <a:gd name="T17" fmla="*/ 0 h 373"/>
                <a:gd name="T18" fmla="*/ 0 w 622"/>
                <a:gd name="T19" fmla="*/ 0 h 373"/>
                <a:gd name="T20" fmla="*/ 0 w 622"/>
                <a:gd name="T21" fmla="*/ 0 h 373"/>
                <a:gd name="T22" fmla="*/ 0 w 622"/>
                <a:gd name="T23" fmla="*/ 0 h 373"/>
                <a:gd name="T24" fmla="*/ 0 w 622"/>
                <a:gd name="T25" fmla="*/ 0 h 373"/>
                <a:gd name="T26" fmla="*/ 0 w 622"/>
                <a:gd name="T27" fmla="*/ 0 h 373"/>
                <a:gd name="T28" fmla="*/ 0 w 622"/>
                <a:gd name="T29" fmla="*/ 0 h 373"/>
                <a:gd name="T30" fmla="*/ 0 w 622"/>
                <a:gd name="T31" fmla="*/ 0 h 373"/>
                <a:gd name="T32" fmla="*/ 0 w 622"/>
                <a:gd name="T33" fmla="*/ 0 h 373"/>
                <a:gd name="T34" fmla="*/ 0 w 622"/>
                <a:gd name="T35" fmla="*/ 0 h 3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22"/>
                <a:gd name="T55" fmla="*/ 0 h 373"/>
                <a:gd name="T56" fmla="*/ 622 w 622"/>
                <a:gd name="T57" fmla="*/ 373 h 37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22" h="373">
                  <a:moveTo>
                    <a:pt x="311" y="187"/>
                  </a:moveTo>
                  <a:lnTo>
                    <a:pt x="249" y="187"/>
                  </a:lnTo>
                  <a:lnTo>
                    <a:pt x="187" y="124"/>
                  </a:lnTo>
                  <a:lnTo>
                    <a:pt x="63" y="187"/>
                  </a:lnTo>
                  <a:lnTo>
                    <a:pt x="0" y="249"/>
                  </a:lnTo>
                  <a:lnTo>
                    <a:pt x="124" y="373"/>
                  </a:lnTo>
                  <a:lnTo>
                    <a:pt x="187" y="311"/>
                  </a:lnTo>
                  <a:lnTo>
                    <a:pt x="311" y="311"/>
                  </a:lnTo>
                  <a:lnTo>
                    <a:pt x="373" y="249"/>
                  </a:lnTo>
                  <a:lnTo>
                    <a:pt x="436" y="249"/>
                  </a:lnTo>
                  <a:lnTo>
                    <a:pt x="497" y="311"/>
                  </a:lnTo>
                  <a:lnTo>
                    <a:pt x="622" y="249"/>
                  </a:lnTo>
                  <a:lnTo>
                    <a:pt x="622" y="63"/>
                  </a:lnTo>
                  <a:lnTo>
                    <a:pt x="560" y="0"/>
                  </a:lnTo>
                  <a:lnTo>
                    <a:pt x="497" y="124"/>
                  </a:lnTo>
                  <a:lnTo>
                    <a:pt x="436" y="187"/>
                  </a:lnTo>
                  <a:lnTo>
                    <a:pt x="373" y="124"/>
                  </a:lnTo>
                  <a:lnTo>
                    <a:pt x="311" y="187"/>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0" name="Freeform 76"/>
            <p:cNvSpPr>
              <a:spLocks noChangeAspect="1"/>
            </p:cNvSpPr>
            <p:nvPr/>
          </p:nvSpPr>
          <p:spPr bwMode="auto">
            <a:xfrm>
              <a:off x="3274" y="1603"/>
              <a:ext cx="197" cy="166"/>
            </a:xfrm>
            <a:custGeom>
              <a:avLst/>
              <a:gdLst>
                <a:gd name="T0" fmla="*/ 0 w 1181"/>
                <a:gd name="T1" fmla="*/ 0 h 996"/>
                <a:gd name="T2" fmla="*/ 0 w 1181"/>
                <a:gd name="T3" fmla="*/ 0 h 996"/>
                <a:gd name="T4" fmla="*/ 0 w 1181"/>
                <a:gd name="T5" fmla="*/ 0 h 996"/>
                <a:gd name="T6" fmla="*/ 0 w 1181"/>
                <a:gd name="T7" fmla="*/ 0 h 996"/>
                <a:gd name="T8" fmla="*/ 0 w 1181"/>
                <a:gd name="T9" fmla="*/ 0 h 996"/>
                <a:gd name="T10" fmla="*/ 0 w 1181"/>
                <a:gd name="T11" fmla="*/ 0 h 996"/>
                <a:gd name="T12" fmla="*/ 0 w 1181"/>
                <a:gd name="T13" fmla="*/ 0 h 996"/>
                <a:gd name="T14" fmla="*/ 0 w 1181"/>
                <a:gd name="T15" fmla="*/ 0 h 996"/>
                <a:gd name="T16" fmla="*/ 0 w 1181"/>
                <a:gd name="T17" fmla="*/ 0 h 996"/>
                <a:gd name="T18" fmla="*/ 0 w 1181"/>
                <a:gd name="T19" fmla="*/ 0 h 996"/>
                <a:gd name="T20" fmla="*/ 0 w 1181"/>
                <a:gd name="T21" fmla="*/ 0 h 996"/>
                <a:gd name="T22" fmla="*/ 0 w 1181"/>
                <a:gd name="T23" fmla="*/ 0 h 996"/>
                <a:gd name="T24" fmla="*/ 0 w 1181"/>
                <a:gd name="T25" fmla="*/ 0 h 996"/>
                <a:gd name="T26" fmla="*/ 0 w 1181"/>
                <a:gd name="T27" fmla="*/ 0 h 996"/>
                <a:gd name="T28" fmla="*/ 0 w 1181"/>
                <a:gd name="T29" fmla="*/ 0 h 996"/>
                <a:gd name="T30" fmla="*/ 0 w 1181"/>
                <a:gd name="T31" fmla="*/ 0 h 996"/>
                <a:gd name="T32" fmla="*/ 0 w 1181"/>
                <a:gd name="T33" fmla="*/ 0 h 996"/>
                <a:gd name="T34" fmla="*/ 0 w 1181"/>
                <a:gd name="T35" fmla="*/ 0 h 996"/>
                <a:gd name="T36" fmla="*/ 0 w 1181"/>
                <a:gd name="T37" fmla="*/ 0 h 996"/>
                <a:gd name="T38" fmla="*/ 0 w 1181"/>
                <a:gd name="T39" fmla="*/ 0 h 996"/>
                <a:gd name="T40" fmla="*/ 0 w 1181"/>
                <a:gd name="T41" fmla="*/ 0 h 99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81"/>
                <a:gd name="T64" fmla="*/ 0 h 996"/>
                <a:gd name="T65" fmla="*/ 1181 w 1181"/>
                <a:gd name="T66" fmla="*/ 996 h 99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81" h="996">
                  <a:moveTo>
                    <a:pt x="249" y="996"/>
                  </a:moveTo>
                  <a:lnTo>
                    <a:pt x="310" y="933"/>
                  </a:lnTo>
                  <a:lnTo>
                    <a:pt x="1119" y="497"/>
                  </a:lnTo>
                  <a:lnTo>
                    <a:pt x="1181" y="497"/>
                  </a:lnTo>
                  <a:lnTo>
                    <a:pt x="1181" y="436"/>
                  </a:lnTo>
                  <a:lnTo>
                    <a:pt x="1119" y="62"/>
                  </a:lnTo>
                  <a:lnTo>
                    <a:pt x="1056" y="0"/>
                  </a:lnTo>
                  <a:lnTo>
                    <a:pt x="995" y="0"/>
                  </a:lnTo>
                  <a:lnTo>
                    <a:pt x="871" y="124"/>
                  </a:lnTo>
                  <a:lnTo>
                    <a:pt x="497" y="248"/>
                  </a:lnTo>
                  <a:lnTo>
                    <a:pt x="373" y="436"/>
                  </a:lnTo>
                  <a:lnTo>
                    <a:pt x="249" y="311"/>
                  </a:lnTo>
                  <a:lnTo>
                    <a:pt x="0" y="436"/>
                  </a:lnTo>
                  <a:lnTo>
                    <a:pt x="0" y="560"/>
                  </a:lnTo>
                  <a:lnTo>
                    <a:pt x="0" y="623"/>
                  </a:lnTo>
                  <a:lnTo>
                    <a:pt x="62" y="747"/>
                  </a:lnTo>
                  <a:lnTo>
                    <a:pt x="0" y="809"/>
                  </a:lnTo>
                  <a:lnTo>
                    <a:pt x="62" y="871"/>
                  </a:lnTo>
                  <a:lnTo>
                    <a:pt x="186" y="933"/>
                  </a:lnTo>
                  <a:lnTo>
                    <a:pt x="186" y="996"/>
                  </a:lnTo>
                  <a:lnTo>
                    <a:pt x="249" y="996"/>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1" name="Freeform 77"/>
            <p:cNvSpPr>
              <a:spLocks noChangeAspect="1"/>
            </p:cNvSpPr>
            <p:nvPr/>
          </p:nvSpPr>
          <p:spPr bwMode="auto">
            <a:xfrm>
              <a:off x="2880" y="1406"/>
              <a:ext cx="404" cy="394"/>
            </a:xfrm>
            <a:custGeom>
              <a:avLst/>
              <a:gdLst>
                <a:gd name="T0" fmla="*/ 0 w 2425"/>
                <a:gd name="T1" fmla="*/ 0 h 2363"/>
                <a:gd name="T2" fmla="*/ 0 w 2425"/>
                <a:gd name="T3" fmla="*/ 0 h 2363"/>
                <a:gd name="T4" fmla="*/ 0 w 2425"/>
                <a:gd name="T5" fmla="*/ 0 h 2363"/>
                <a:gd name="T6" fmla="*/ 0 w 2425"/>
                <a:gd name="T7" fmla="*/ 0 h 2363"/>
                <a:gd name="T8" fmla="*/ 0 w 2425"/>
                <a:gd name="T9" fmla="*/ 0 h 2363"/>
                <a:gd name="T10" fmla="*/ 0 w 2425"/>
                <a:gd name="T11" fmla="*/ 0 h 2363"/>
                <a:gd name="T12" fmla="*/ 0 w 2425"/>
                <a:gd name="T13" fmla="*/ 0 h 2363"/>
                <a:gd name="T14" fmla="*/ 0 w 2425"/>
                <a:gd name="T15" fmla="*/ 0 h 2363"/>
                <a:gd name="T16" fmla="*/ 0 w 2425"/>
                <a:gd name="T17" fmla="*/ 0 h 2363"/>
                <a:gd name="T18" fmla="*/ 0 w 2425"/>
                <a:gd name="T19" fmla="*/ 0 h 2363"/>
                <a:gd name="T20" fmla="*/ 0 w 2425"/>
                <a:gd name="T21" fmla="*/ 0 h 2363"/>
                <a:gd name="T22" fmla="*/ 0 w 2425"/>
                <a:gd name="T23" fmla="*/ 0 h 2363"/>
                <a:gd name="T24" fmla="*/ 0 w 2425"/>
                <a:gd name="T25" fmla="*/ 0 h 2363"/>
                <a:gd name="T26" fmla="*/ 0 w 2425"/>
                <a:gd name="T27" fmla="*/ 0 h 2363"/>
                <a:gd name="T28" fmla="*/ 0 w 2425"/>
                <a:gd name="T29" fmla="*/ 0 h 2363"/>
                <a:gd name="T30" fmla="*/ 0 w 2425"/>
                <a:gd name="T31" fmla="*/ 0 h 2363"/>
                <a:gd name="T32" fmla="*/ 0 w 2425"/>
                <a:gd name="T33" fmla="*/ 0 h 2363"/>
                <a:gd name="T34" fmla="*/ 0 w 2425"/>
                <a:gd name="T35" fmla="*/ 0 h 2363"/>
                <a:gd name="T36" fmla="*/ 0 w 2425"/>
                <a:gd name="T37" fmla="*/ 0 h 2363"/>
                <a:gd name="T38" fmla="*/ 0 w 2425"/>
                <a:gd name="T39" fmla="*/ 0 h 2363"/>
                <a:gd name="T40" fmla="*/ 0 w 2425"/>
                <a:gd name="T41" fmla="*/ 0 h 2363"/>
                <a:gd name="T42" fmla="*/ 0 w 2425"/>
                <a:gd name="T43" fmla="*/ 0 h 2363"/>
                <a:gd name="T44" fmla="*/ 0 w 2425"/>
                <a:gd name="T45" fmla="*/ 0 h 2363"/>
                <a:gd name="T46" fmla="*/ 0 w 2425"/>
                <a:gd name="T47" fmla="*/ 0 h 2363"/>
                <a:gd name="T48" fmla="*/ 0 w 2425"/>
                <a:gd name="T49" fmla="*/ 0 h 2363"/>
                <a:gd name="T50" fmla="*/ 0 w 2425"/>
                <a:gd name="T51" fmla="*/ 0 h 2363"/>
                <a:gd name="T52" fmla="*/ 0 w 2425"/>
                <a:gd name="T53" fmla="*/ 0 h 2363"/>
                <a:gd name="T54" fmla="*/ 0 w 2425"/>
                <a:gd name="T55" fmla="*/ 0 h 2363"/>
                <a:gd name="T56" fmla="*/ 0 w 2425"/>
                <a:gd name="T57" fmla="*/ 0 h 2363"/>
                <a:gd name="T58" fmla="*/ 0 w 2425"/>
                <a:gd name="T59" fmla="*/ 0 h 2363"/>
                <a:gd name="T60" fmla="*/ 0 w 2425"/>
                <a:gd name="T61" fmla="*/ 0 h 2363"/>
                <a:gd name="T62" fmla="*/ 0 w 2425"/>
                <a:gd name="T63" fmla="*/ 0 h 2363"/>
                <a:gd name="T64" fmla="*/ 0 w 2425"/>
                <a:gd name="T65" fmla="*/ 0 h 2363"/>
                <a:gd name="T66" fmla="*/ 0 w 2425"/>
                <a:gd name="T67" fmla="*/ 0 h 2363"/>
                <a:gd name="T68" fmla="*/ 0 w 2425"/>
                <a:gd name="T69" fmla="*/ 0 h 2363"/>
                <a:gd name="T70" fmla="*/ 0 w 2425"/>
                <a:gd name="T71" fmla="*/ 0 h 2363"/>
                <a:gd name="T72" fmla="*/ 0 w 2425"/>
                <a:gd name="T73" fmla="*/ 0 h 2363"/>
                <a:gd name="T74" fmla="*/ 0 w 2425"/>
                <a:gd name="T75" fmla="*/ 0 h 2363"/>
                <a:gd name="T76" fmla="*/ 0 w 2425"/>
                <a:gd name="T77" fmla="*/ 0 h 2363"/>
                <a:gd name="T78" fmla="*/ 0 w 2425"/>
                <a:gd name="T79" fmla="*/ 0 h 2363"/>
                <a:gd name="T80" fmla="*/ 0 w 2425"/>
                <a:gd name="T81" fmla="*/ 0 h 2363"/>
                <a:gd name="T82" fmla="*/ 0 w 2425"/>
                <a:gd name="T83" fmla="*/ 0 h 2363"/>
                <a:gd name="T84" fmla="*/ 0 w 2425"/>
                <a:gd name="T85" fmla="*/ 0 h 2363"/>
                <a:gd name="T86" fmla="*/ 0 w 2425"/>
                <a:gd name="T87" fmla="*/ 0 h 2363"/>
                <a:gd name="T88" fmla="*/ 0 w 2425"/>
                <a:gd name="T89" fmla="*/ 0 h 2363"/>
                <a:gd name="T90" fmla="*/ 0 w 2425"/>
                <a:gd name="T91" fmla="*/ 0 h 2363"/>
                <a:gd name="T92" fmla="*/ 0 w 2425"/>
                <a:gd name="T93" fmla="*/ 0 h 2363"/>
                <a:gd name="T94" fmla="*/ 0 w 2425"/>
                <a:gd name="T95" fmla="*/ 0 h 2363"/>
                <a:gd name="T96" fmla="*/ 0 w 2425"/>
                <a:gd name="T97" fmla="*/ 0 h 2363"/>
                <a:gd name="T98" fmla="*/ 0 w 2425"/>
                <a:gd name="T99" fmla="*/ 0 h 2363"/>
                <a:gd name="T100" fmla="*/ 0 w 2425"/>
                <a:gd name="T101" fmla="*/ 0 h 2363"/>
                <a:gd name="T102" fmla="*/ 0 w 2425"/>
                <a:gd name="T103" fmla="*/ 0 h 2363"/>
                <a:gd name="T104" fmla="*/ 0 w 2425"/>
                <a:gd name="T105" fmla="*/ 0 h 2363"/>
                <a:gd name="T106" fmla="*/ 0 w 2425"/>
                <a:gd name="T107" fmla="*/ 0 h 2363"/>
                <a:gd name="T108" fmla="*/ 0 w 2425"/>
                <a:gd name="T109" fmla="*/ 0 h 2363"/>
                <a:gd name="T110" fmla="*/ 0 w 2425"/>
                <a:gd name="T111" fmla="*/ 0 h 2363"/>
                <a:gd name="T112" fmla="*/ 0 w 2425"/>
                <a:gd name="T113" fmla="*/ 0 h 2363"/>
                <a:gd name="T114" fmla="*/ 0 w 2425"/>
                <a:gd name="T115" fmla="*/ 0 h 2363"/>
                <a:gd name="T116" fmla="*/ 0 w 2425"/>
                <a:gd name="T117" fmla="*/ 0 h 2363"/>
                <a:gd name="T118" fmla="*/ 0 w 2425"/>
                <a:gd name="T119" fmla="*/ 0 h 2363"/>
                <a:gd name="T120" fmla="*/ 0 w 2425"/>
                <a:gd name="T121" fmla="*/ 0 h 236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425"/>
                <a:gd name="T184" fmla="*/ 0 h 2363"/>
                <a:gd name="T185" fmla="*/ 2425 w 2425"/>
                <a:gd name="T186" fmla="*/ 2363 h 236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425" h="2363">
                  <a:moveTo>
                    <a:pt x="1803" y="2363"/>
                  </a:moveTo>
                  <a:lnTo>
                    <a:pt x="2052" y="2363"/>
                  </a:lnTo>
                  <a:lnTo>
                    <a:pt x="2239" y="2238"/>
                  </a:lnTo>
                  <a:lnTo>
                    <a:pt x="2300" y="2114"/>
                  </a:lnTo>
                  <a:lnTo>
                    <a:pt x="2300" y="2052"/>
                  </a:lnTo>
                  <a:lnTo>
                    <a:pt x="2363" y="1990"/>
                  </a:lnTo>
                  <a:lnTo>
                    <a:pt x="2425" y="1928"/>
                  </a:lnTo>
                  <a:lnTo>
                    <a:pt x="2363" y="1804"/>
                  </a:lnTo>
                  <a:lnTo>
                    <a:pt x="2300" y="1804"/>
                  </a:lnTo>
                  <a:lnTo>
                    <a:pt x="2239" y="1865"/>
                  </a:lnTo>
                  <a:lnTo>
                    <a:pt x="2052" y="1617"/>
                  </a:lnTo>
                  <a:lnTo>
                    <a:pt x="1927" y="1741"/>
                  </a:lnTo>
                  <a:lnTo>
                    <a:pt x="1866" y="1678"/>
                  </a:lnTo>
                  <a:lnTo>
                    <a:pt x="1866" y="1617"/>
                  </a:lnTo>
                  <a:lnTo>
                    <a:pt x="1741" y="1492"/>
                  </a:lnTo>
                  <a:lnTo>
                    <a:pt x="1741" y="1181"/>
                  </a:lnTo>
                  <a:lnTo>
                    <a:pt x="1678" y="1119"/>
                  </a:lnTo>
                  <a:lnTo>
                    <a:pt x="1678" y="932"/>
                  </a:lnTo>
                  <a:lnTo>
                    <a:pt x="1678" y="870"/>
                  </a:lnTo>
                  <a:lnTo>
                    <a:pt x="1430" y="434"/>
                  </a:lnTo>
                  <a:lnTo>
                    <a:pt x="1368" y="373"/>
                  </a:lnTo>
                  <a:lnTo>
                    <a:pt x="1244" y="434"/>
                  </a:lnTo>
                  <a:lnTo>
                    <a:pt x="1057" y="186"/>
                  </a:lnTo>
                  <a:lnTo>
                    <a:pt x="995" y="186"/>
                  </a:lnTo>
                  <a:lnTo>
                    <a:pt x="932" y="124"/>
                  </a:lnTo>
                  <a:lnTo>
                    <a:pt x="808" y="186"/>
                  </a:lnTo>
                  <a:lnTo>
                    <a:pt x="746" y="186"/>
                  </a:lnTo>
                  <a:lnTo>
                    <a:pt x="746" y="124"/>
                  </a:lnTo>
                  <a:lnTo>
                    <a:pt x="746" y="61"/>
                  </a:lnTo>
                  <a:lnTo>
                    <a:pt x="684" y="61"/>
                  </a:lnTo>
                  <a:lnTo>
                    <a:pt x="622" y="0"/>
                  </a:lnTo>
                  <a:lnTo>
                    <a:pt x="559" y="0"/>
                  </a:lnTo>
                  <a:lnTo>
                    <a:pt x="435" y="124"/>
                  </a:lnTo>
                  <a:lnTo>
                    <a:pt x="373" y="310"/>
                  </a:lnTo>
                  <a:lnTo>
                    <a:pt x="186" y="434"/>
                  </a:lnTo>
                  <a:lnTo>
                    <a:pt x="435" y="746"/>
                  </a:lnTo>
                  <a:lnTo>
                    <a:pt x="62" y="1056"/>
                  </a:lnTo>
                  <a:lnTo>
                    <a:pt x="0" y="1056"/>
                  </a:lnTo>
                  <a:lnTo>
                    <a:pt x="0" y="1119"/>
                  </a:lnTo>
                  <a:lnTo>
                    <a:pt x="62" y="1181"/>
                  </a:lnTo>
                  <a:lnTo>
                    <a:pt x="62" y="1305"/>
                  </a:lnTo>
                  <a:lnTo>
                    <a:pt x="125" y="1368"/>
                  </a:lnTo>
                  <a:lnTo>
                    <a:pt x="62" y="1429"/>
                  </a:lnTo>
                  <a:lnTo>
                    <a:pt x="62" y="1617"/>
                  </a:lnTo>
                  <a:lnTo>
                    <a:pt x="62" y="1678"/>
                  </a:lnTo>
                  <a:lnTo>
                    <a:pt x="125" y="1678"/>
                  </a:lnTo>
                  <a:lnTo>
                    <a:pt x="373" y="1554"/>
                  </a:lnTo>
                  <a:lnTo>
                    <a:pt x="435" y="1617"/>
                  </a:lnTo>
                  <a:lnTo>
                    <a:pt x="622" y="1617"/>
                  </a:lnTo>
                  <a:lnTo>
                    <a:pt x="746" y="1741"/>
                  </a:lnTo>
                  <a:lnTo>
                    <a:pt x="684" y="1865"/>
                  </a:lnTo>
                  <a:lnTo>
                    <a:pt x="684" y="1990"/>
                  </a:lnTo>
                  <a:lnTo>
                    <a:pt x="871" y="2238"/>
                  </a:lnTo>
                  <a:lnTo>
                    <a:pt x="995" y="2114"/>
                  </a:lnTo>
                  <a:lnTo>
                    <a:pt x="1119" y="2114"/>
                  </a:lnTo>
                  <a:lnTo>
                    <a:pt x="1244" y="2238"/>
                  </a:lnTo>
                  <a:lnTo>
                    <a:pt x="1493" y="2363"/>
                  </a:lnTo>
                  <a:lnTo>
                    <a:pt x="1617" y="2238"/>
                  </a:lnTo>
                  <a:lnTo>
                    <a:pt x="1741" y="2301"/>
                  </a:lnTo>
                  <a:lnTo>
                    <a:pt x="1741" y="2363"/>
                  </a:lnTo>
                  <a:lnTo>
                    <a:pt x="1803" y="2363"/>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2" name="Freeform 78"/>
            <p:cNvSpPr>
              <a:spLocks noChangeAspect="1"/>
            </p:cNvSpPr>
            <p:nvPr/>
          </p:nvSpPr>
          <p:spPr bwMode="auto">
            <a:xfrm>
              <a:off x="3305" y="1686"/>
              <a:ext cx="238" cy="186"/>
            </a:xfrm>
            <a:custGeom>
              <a:avLst/>
              <a:gdLst>
                <a:gd name="T0" fmla="*/ 0 w 1431"/>
                <a:gd name="T1" fmla="*/ 0 h 1121"/>
                <a:gd name="T2" fmla="*/ 0 w 1431"/>
                <a:gd name="T3" fmla="*/ 0 h 1121"/>
                <a:gd name="T4" fmla="*/ 0 w 1431"/>
                <a:gd name="T5" fmla="*/ 0 h 1121"/>
                <a:gd name="T6" fmla="*/ 0 w 1431"/>
                <a:gd name="T7" fmla="*/ 0 h 1121"/>
                <a:gd name="T8" fmla="*/ 0 w 1431"/>
                <a:gd name="T9" fmla="*/ 0 h 1121"/>
                <a:gd name="T10" fmla="*/ 0 w 1431"/>
                <a:gd name="T11" fmla="*/ 0 h 1121"/>
                <a:gd name="T12" fmla="*/ 0 w 1431"/>
                <a:gd name="T13" fmla="*/ 0 h 1121"/>
                <a:gd name="T14" fmla="*/ 0 w 1431"/>
                <a:gd name="T15" fmla="*/ 0 h 1121"/>
                <a:gd name="T16" fmla="*/ 0 w 1431"/>
                <a:gd name="T17" fmla="*/ 0 h 1121"/>
                <a:gd name="T18" fmla="*/ 0 w 1431"/>
                <a:gd name="T19" fmla="*/ 0 h 1121"/>
                <a:gd name="T20" fmla="*/ 0 w 1431"/>
                <a:gd name="T21" fmla="*/ 0 h 1121"/>
                <a:gd name="T22" fmla="*/ 0 w 1431"/>
                <a:gd name="T23" fmla="*/ 0 h 1121"/>
                <a:gd name="T24" fmla="*/ 0 w 1431"/>
                <a:gd name="T25" fmla="*/ 0 h 1121"/>
                <a:gd name="T26" fmla="*/ 0 w 1431"/>
                <a:gd name="T27" fmla="*/ 0 h 1121"/>
                <a:gd name="T28" fmla="*/ 0 w 1431"/>
                <a:gd name="T29" fmla="*/ 0 h 1121"/>
                <a:gd name="T30" fmla="*/ 0 w 1431"/>
                <a:gd name="T31" fmla="*/ 0 h 1121"/>
                <a:gd name="T32" fmla="*/ 0 w 1431"/>
                <a:gd name="T33" fmla="*/ 0 h 1121"/>
                <a:gd name="T34" fmla="*/ 0 w 1431"/>
                <a:gd name="T35" fmla="*/ 0 h 11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31"/>
                <a:gd name="T55" fmla="*/ 0 h 1121"/>
                <a:gd name="T56" fmla="*/ 1431 w 1431"/>
                <a:gd name="T57" fmla="*/ 1121 h 112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31" h="1121">
                  <a:moveTo>
                    <a:pt x="746" y="1121"/>
                  </a:moveTo>
                  <a:lnTo>
                    <a:pt x="1182" y="872"/>
                  </a:lnTo>
                  <a:lnTo>
                    <a:pt x="1368" y="872"/>
                  </a:lnTo>
                  <a:lnTo>
                    <a:pt x="1431" y="872"/>
                  </a:lnTo>
                  <a:lnTo>
                    <a:pt x="1431" y="809"/>
                  </a:lnTo>
                  <a:lnTo>
                    <a:pt x="1306" y="685"/>
                  </a:lnTo>
                  <a:lnTo>
                    <a:pt x="995" y="0"/>
                  </a:lnTo>
                  <a:lnTo>
                    <a:pt x="933" y="0"/>
                  </a:lnTo>
                  <a:lnTo>
                    <a:pt x="124" y="436"/>
                  </a:lnTo>
                  <a:lnTo>
                    <a:pt x="63" y="499"/>
                  </a:lnTo>
                  <a:lnTo>
                    <a:pt x="0" y="499"/>
                  </a:lnTo>
                  <a:lnTo>
                    <a:pt x="0" y="560"/>
                  </a:lnTo>
                  <a:lnTo>
                    <a:pt x="124" y="685"/>
                  </a:lnTo>
                  <a:lnTo>
                    <a:pt x="124" y="748"/>
                  </a:lnTo>
                  <a:lnTo>
                    <a:pt x="124" y="809"/>
                  </a:lnTo>
                  <a:lnTo>
                    <a:pt x="124" y="934"/>
                  </a:lnTo>
                  <a:lnTo>
                    <a:pt x="497" y="1121"/>
                  </a:lnTo>
                  <a:lnTo>
                    <a:pt x="746" y="112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3" name="Freeform 79"/>
            <p:cNvSpPr>
              <a:spLocks noChangeAspect="1"/>
            </p:cNvSpPr>
            <p:nvPr/>
          </p:nvSpPr>
          <p:spPr bwMode="auto">
            <a:xfrm>
              <a:off x="2880" y="1665"/>
              <a:ext cx="290" cy="228"/>
            </a:xfrm>
            <a:custGeom>
              <a:avLst/>
              <a:gdLst>
                <a:gd name="T0" fmla="*/ 0 w 1741"/>
                <a:gd name="T1" fmla="*/ 0 h 1369"/>
                <a:gd name="T2" fmla="*/ 0 w 1741"/>
                <a:gd name="T3" fmla="*/ 0 h 1369"/>
                <a:gd name="T4" fmla="*/ 0 w 1741"/>
                <a:gd name="T5" fmla="*/ 0 h 1369"/>
                <a:gd name="T6" fmla="*/ 0 w 1741"/>
                <a:gd name="T7" fmla="*/ 0 h 1369"/>
                <a:gd name="T8" fmla="*/ 0 w 1741"/>
                <a:gd name="T9" fmla="*/ 0 h 1369"/>
                <a:gd name="T10" fmla="*/ 0 w 1741"/>
                <a:gd name="T11" fmla="*/ 0 h 1369"/>
                <a:gd name="T12" fmla="*/ 0 w 1741"/>
                <a:gd name="T13" fmla="*/ 0 h 1369"/>
                <a:gd name="T14" fmla="*/ 0 w 1741"/>
                <a:gd name="T15" fmla="*/ 0 h 1369"/>
                <a:gd name="T16" fmla="*/ 0 w 1741"/>
                <a:gd name="T17" fmla="*/ 0 h 1369"/>
                <a:gd name="T18" fmla="*/ 0 w 1741"/>
                <a:gd name="T19" fmla="*/ 0 h 1369"/>
                <a:gd name="T20" fmla="*/ 0 w 1741"/>
                <a:gd name="T21" fmla="*/ 0 h 1369"/>
                <a:gd name="T22" fmla="*/ 0 w 1741"/>
                <a:gd name="T23" fmla="*/ 0 h 1369"/>
                <a:gd name="T24" fmla="*/ 0 w 1741"/>
                <a:gd name="T25" fmla="*/ 0 h 1369"/>
                <a:gd name="T26" fmla="*/ 0 w 1741"/>
                <a:gd name="T27" fmla="*/ 0 h 1369"/>
                <a:gd name="T28" fmla="*/ 0 w 1741"/>
                <a:gd name="T29" fmla="*/ 0 h 1369"/>
                <a:gd name="T30" fmla="*/ 0 w 1741"/>
                <a:gd name="T31" fmla="*/ 0 h 1369"/>
                <a:gd name="T32" fmla="*/ 0 w 1741"/>
                <a:gd name="T33" fmla="*/ 0 h 1369"/>
                <a:gd name="T34" fmla="*/ 0 w 1741"/>
                <a:gd name="T35" fmla="*/ 0 h 1369"/>
                <a:gd name="T36" fmla="*/ 0 w 1741"/>
                <a:gd name="T37" fmla="*/ 0 h 1369"/>
                <a:gd name="T38" fmla="*/ 0 w 1741"/>
                <a:gd name="T39" fmla="*/ 0 h 1369"/>
                <a:gd name="T40" fmla="*/ 0 w 1741"/>
                <a:gd name="T41" fmla="*/ 0 h 1369"/>
                <a:gd name="T42" fmla="*/ 0 w 1741"/>
                <a:gd name="T43" fmla="*/ 0 h 1369"/>
                <a:gd name="T44" fmla="*/ 0 w 1741"/>
                <a:gd name="T45" fmla="*/ 0 h 1369"/>
                <a:gd name="T46" fmla="*/ 0 w 1741"/>
                <a:gd name="T47" fmla="*/ 0 h 1369"/>
                <a:gd name="T48" fmla="*/ 0 w 1741"/>
                <a:gd name="T49" fmla="*/ 0 h 1369"/>
                <a:gd name="T50" fmla="*/ 0 w 1741"/>
                <a:gd name="T51" fmla="*/ 0 h 1369"/>
                <a:gd name="T52" fmla="*/ 0 w 1741"/>
                <a:gd name="T53" fmla="*/ 0 h 1369"/>
                <a:gd name="T54" fmla="*/ 0 w 1741"/>
                <a:gd name="T55" fmla="*/ 0 h 1369"/>
                <a:gd name="T56" fmla="*/ 0 w 1741"/>
                <a:gd name="T57" fmla="*/ 0 h 1369"/>
                <a:gd name="T58" fmla="*/ 0 w 1741"/>
                <a:gd name="T59" fmla="*/ 0 h 1369"/>
                <a:gd name="T60" fmla="*/ 0 w 1741"/>
                <a:gd name="T61" fmla="*/ 0 h 1369"/>
                <a:gd name="T62" fmla="*/ 0 w 1741"/>
                <a:gd name="T63" fmla="*/ 0 h 1369"/>
                <a:gd name="T64" fmla="*/ 0 w 1741"/>
                <a:gd name="T65" fmla="*/ 0 h 1369"/>
                <a:gd name="T66" fmla="*/ 0 w 1741"/>
                <a:gd name="T67" fmla="*/ 0 h 1369"/>
                <a:gd name="T68" fmla="*/ 0 w 1741"/>
                <a:gd name="T69" fmla="*/ 0 h 1369"/>
                <a:gd name="T70" fmla="*/ 0 w 1741"/>
                <a:gd name="T71" fmla="*/ 0 h 1369"/>
                <a:gd name="T72" fmla="*/ 0 w 1741"/>
                <a:gd name="T73" fmla="*/ 0 h 136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41"/>
                <a:gd name="T112" fmla="*/ 0 h 1369"/>
                <a:gd name="T113" fmla="*/ 1741 w 1741"/>
                <a:gd name="T114" fmla="*/ 1369 h 136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41" h="1369">
                  <a:moveTo>
                    <a:pt x="1119" y="1369"/>
                  </a:moveTo>
                  <a:lnTo>
                    <a:pt x="1181" y="1369"/>
                  </a:lnTo>
                  <a:lnTo>
                    <a:pt x="1305" y="1182"/>
                  </a:lnTo>
                  <a:lnTo>
                    <a:pt x="1368" y="1245"/>
                  </a:lnTo>
                  <a:lnTo>
                    <a:pt x="1741" y="872"/>
                  </a:lnTo>
                  <a:lnTo>
                    <a:pt x="1741" y="809"/>
                  </a:lnTo>
                  <a:lnTo>
                    <a:pt x="1741" y="747"/>
                  </a:lnTo>
                  <a:lnTo>
                    <a:pt x="1617" y="684"/>
                  </a:lnTo>
                  <a:lnTo>
                    <a:pt x="1493" y="809"/>
                  </a:lnTo>
                  <a:lnTo>
                    <a:pt x="1244" y="684"/>
                  </a:lnTo>
                  <a:lnTo>
                    <a:pt x="1119" y="560"/>
                  </a:lnTo>
                  <a:lnTo>
                    <a:pt x="995" y="560"/>
                  </a:lnTo>
                  <a:lnTo>
                    <a:pt x="871" y="684"/>
                  </a:lnTo>
                  <a:lnTo>
                    <a:pt x="684" y="436"/>
                  </a:lnTo>
                  <a:lnTo>
                    <a:pt x="684" y="311"/>
                  </a:lnTo>
                  <a:lnTo>
                    <a:pt x="746" y="187"/>
                  </a:lnTo>
                  <a:lnTo>
                    <a:pt x="622" y="63"/>
                  </a:lnTo>
                  <a:lnTo>
                    <a:pt x="435" y="63"/>
                  </a:lnTo>
                  <a:lnTo>
                    <a:pt x="373" y="0"/>
                  </a:lnTo>
                  <a:lnTo>
                    <a:pt x="125" y="124"/>
                  </a:lnTo>
                  <a:lnTo>
                    <a:pt x="62" y="124"/>
                  </a:lnTo>
                  <a:lnTo>
                    <a:pt x="62" y="187"/>
                  </a:lnTo>
                  <a:lnTo>
                    <a:pt x="0" y="250"/>
                  </a:lnTo>
                  <a:lnTo>
                    <a:pt x="0" y="311"/>
                  </a:lnTo>
                  <a:lnTo>
                    <a:pt x="125" y="498"/>
                  </a:lnTo>
                  <a:lnTo>
                    <a:pt x="62" y="623"/>
                  </a:lnTo>
                  <a:lnTo>
                    <a:pt x="186" y="747"/>
                  </a:lnTo>
                  <a:lnTo>
                    <a:pt x="249" y="747"/>
                  </a:lnTo>
                  <a:lnTo>
                    <a:pt x="311" y="684"/>
                  </a:lnTo>
                  <a:lnTo>
                    <a:pt x="498" y="684"/>
                  </a:lnTo>
                  <a:lnTo>
                    <a:pt x="559" y="747"/>
                  </a:lnTo>
                  <a:lnTo>
                    <a:pt x="559" y="872"/>
                  </a:lnTo>
                  <a:lnTo>
                    <a:pt x="746" y="1120"/>
                  </a:lnTo>
                  <a:lnTo>
                    <a:pt x="871" y="1120"/>
                  </a:lnTo>
                  <a:lnTo>
                    <a:pt x="1057" y="1306"/>
                  </a:lnTo>
                  <a:lnTo>
                    <a:pt x="1057" y="1369"/>
                  </a:lnTo>
                  <a:lnTo>
                    <a:pt x="1119" y="136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4" name="Freeform 80"/>
            <p:cNvSpPr>
              <a:spLocks noChangeAspect="1"/>
            </p:cNvSpPr>
            <p:nvPr/>
          </p:nvSpPr>
          <p:spPr bwMode="auto">
            <a:xfrm>
              <a:off x="2528" y="1572"/>
              <a:ext cx="321" cy="331"/>
            </a:xfrm>
            <a:custGeom>
              <a:avLst/>
              <a:gdLst>
                <a:gd name="T0" fmla="*/ 0 w 1928"/>
                <a:gd name="T1" fmla="*/ 0 h 1990"/>
                <a:gd name="T2" fmla="*/ 0 w 1928"/>
                <a:gd name="T3" fmla="*/ 0 h 1990"/>
                <a:gd name="T4" fmla="*/ 0 w 1928"/>
                <a:gd name="T5" fmla="*/ 0 h 1990"/>
                <a:gd name="T6" fmla="*/ 0 w 1928"/>
                <a:gd name="T7" fmla="*/ 0 h 1990"/>
                <a:gd name="T8" fmla="*/ 0 w 1928"/>
                <a:gd name="T9" fmla="*/ 0 h 1990"/>
                <a:gd name="T10" fmla="*/ 0 w 1928"/>
                <a:gd name="T11" fmla="*/ 0 h 1990"/>
                <a:gd name="T12" fmla="*/ 0 w 1928"/>
                <a:gd name="T13" fmla="*/ 0 h 1990"/>
                <a:gd name="T14" fmla="*/ 0 w 1928"/>
                <a:gd name="T15" fmla="*/ 0 h 1990"/>
                <a:gd name="T16" fmla="*/ 0 w 1928"/>
                <a:gd name="T17" fmla="*/ 0 h 1990"/>
                <a:gd name="T18" fmla="*/ 0 w 1928"/>
                <a:gd name="T19" fmla="*/ 0 h 1990"/>
                <a:gd name="T20" fmla="*/ 0 w 1928"/>
                <a:gd name="T21" fmla="*/ 0 h 1990"/>
                <a:gd name="T22" fmla="*/ 0 w 1928"/>
                <a:gd name="T23" fmla="*/ 0 h 1990"/>
                <a:gd name="T24" fmla="*/ 0 w 1928"/>
                <a:gd name="T25" fmla="*/ 0 h 1990"/>
                <a:gd name="T26" fmla="*/ 0 w 1928"/>
                <a:gd name="T27" fmla="*/ 0 h 1990"/>
                <a:gd name="T28" fmla="*/ 0 w 1928"/>
                <a:gd name="T29" fmla="*/ 0 h 1990"/>
                <a:gd name="T30" fmla="*/ 0 w 1928"/>
                <a:gd name="T31" fmla="*/ 0 h 1990"/>
                <a:gd name="T32" fmla="*/ 0 w 1928"/>
                <a:gd name="T33" fmla="*/ 0 h 1990"/>
                <a:gd name="T34" fmla="*/ 0 w 1928"/>
                <a:gd name="T35" fmla="*/ 0 h 1990"/>
                <a:gd name="T36" fmla="*/ 0 w 1928"/>
                <a:gd name="T37" fmla="*/ 0 h 1990"/>
                <a:gd name="T38" fmla="*/ 0 w 1928"/>
                <a:gd name="T39" fmla="*/ 0 h 1990"/>
                <a:gd name="T40" fmla="*/ 0 w 1928"/>
                <a:gd name="T41" fmla="*/ 0 h 1990"/>
                <a:gd name="T42" fmla="*/ 0 w 1928"/>
                <a:gd name="T43" fmla="*/ 0 h 1990"/>
                <a:gd name="T44" fmla="*/ 0 w 1928"/>
                <a:gd name="T45" fmla="*/ 0 h 1990"/>
                <a:gd name="T46" fmla="*/ 0 w 1928"/>
                <a:gd name="T47" fmla="*/ 0 h 1990"/>
                <a:gd name="T48" fmla="*/ 0 w 1928"/>
                <a:gd name="T49" fmla="*/ 0 h 1990"/>
                <a:gd name="T50" fmla="*/ 0 w 1928"/>
                <a:gd name="T51" fmla="*/ 0 h 1990"/>
                <a:gd name="T52" fmla="*/ 0 w 1928"/>
                <a:gd name="T53" fmla="*/ 0 h 1990"/>
                <a:gd name="T54" fmla="*/ 0 w 1928"/>
                <a:gd name="T55" fmla="*/ 0 h 1990"/>
                <a:gd name="T56" fmla="*/ 0 w 1928"/>
                <a:gd name="T57" fmla="*/ 0 h 1990"/>
                <a:gd name="T58" fmla="*/ 0 w 1928"/>
                <a:gd name="T59" fmla="*/ 0 h 1990"/>
                <a:gd name="T60" fmla="*/ 0 w 1928"/>
                <a:gd name="T61" fmla="*/ 0 h 1990"/>
                <a:gd name="T62" fmla="*/ 0 w 1928"/>
                <a:gd name="T63" fmla="*/ 0 h 1990"/>
                <a:gd name="T64" fmla="*/ 0 w 1928"/>
                <a:gd name="T65" fmla="*/ 0 h 1990"/>
                <a:gd name="T66" fmla="*/ 0 w 1928"/>
                <a:gd name="T67" fmla="*/ 0 h 1990"/>
                <a:gd name="T68" fmla="*/ 0 w 1928"/>
                <a:gd name="T69" fmla="*/ 0 h 1990"/>
                <a:gd name="T70" fmla="*/ 0 w 1928"/>
                <a:gd name="T71" fmla="*/ 0 h 1990"/>
                <a:gd name="T72" fmla="*/ 0 w 1928"/>
                <a:gd name="T73" fmla="*/ 0 h 1990"/>
                <a:gd name="T74" fmla="*/ 0 w 1928"/>
                <a:gd name="T75" fmla="*/ 0 h 1990"/>
                <a:gd name="T76" fmla="*/ 0 w 1928"/>
                <a:gd name="T77" fmla="*/ 0 h 1990"/>
                <a:gd name="T78" fmla="*/ 0 w 1928"/>
                <a:gd name="T79" fmla="*/ 0 h 1990"/>
                <a:gd name="T80" fmla="*/ 0 w 1928"/>
                <a:gd name="T81" fmla="*/ 0 h 1990"/>
                <a:gd name="T82" fmla="*/ 0 w 1928"/>
                <a:gd name="T83" fmla="*/ 0 h 1990"/>
                <a:gd name="T84" fmla="*/ 0 w 1928"/>
                <a:gd name="T85" fmla="*/ 0 h 1990"/>
                <a:gd name="T86" fmla="*/ 0 w 1928"/>
                <a:gd name="T87" fmla="*/ 0 h 1990"/>
                <a:gd name="T88" fmla="*/ 0 w 1928"/>
                <a:gd name="T89" fmla="*/ 0 h 1990"/>
                <a:gd name="T90" fmla="*/ 0 w 1928"/>
                <a:gd name="T91" fmla="*/ 0 h 1990"/>
                <a:gd name="T92" fmla="*/ 0 w 1928"/>
                <a:gd name="T93" fmla="*/ 0 h 1990"/>
                <a:gd name="T94" fmla="*/ 0 w 1928"/>
                <a:gd name="T95" fmla="*/ 0 h 1990"/>
                <a:gd name="T96" fmla="*/ 0 w 1928"/>
                <a:gd name="T97" fmla="*/ 0 h 1990"/>
                <a:gd name="T98" fmla="*/ 0 w 1928"/>
                <a:gd name="T99" fmla="*/ 0 h 1990"/>
                <a:gd name="T100" fmla="*/ 0 w 1928"/>
                <a:gd name="T101" fmla="*/ 0 h 1990"/>
                <a:gd name="T102" fmla="*/ 0 w 1928"/>
                <a:gd name="T103" fmla="*/ 0 h 199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928"/>
                <a:gd name="T157" fmla="*/ 0 h 1990"/>
                <a:gd name="T158" fmla="*/ 1928 w 1928"/>
                <a:gd name="T159" fmla="*/ 1990 h 199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928" h="1990">
                  <a:moveTo>
                    <a:pt x="0" y="622"/>
                  </a:moveTo>
                  <a:lnTo>
                    <a:pt x="125" y="746"/>
                  </a:lnTo>
                  <a:lnTo>
                    <a:pt x="0" y="933"/>
                  </a:lnTo>
                  <a:lnTo>
                    <a:pt x="63" y="995"/>
                  </a:lnTo>
                  <a:lnTo>
                    <a:pt x="312" y="995"/>
                  </a:lnTo>
                  <a:lnTo>
                    <a:pt x="809" y="1555"/>
                  </a:lnTo>
                  <a:lnTo>
                    <a:pt x="809" y="1741"/>
                  </a:lnTo>
                  <a:lnTo>
                    <a:pt x="685" y="1865"/>
                  </a:lnTo>
                  <a:lnTo>
                    <a:pt x="809" y="1990"/>
                  </a:lnTo>
                  <a:lnTo>
                    <a:pt x="933" y="1865"/>
                  </a:lnTo>
                  <a:lnTo>
                    <a:pt x="1244" y="1928"/>
                  </a:lnTo>
                  <a:lnTo>
                    <a:pt x="1307" y="1928"/>
                  </a:lnTo>
                  <a:lnTo>
                    <a:pt x="1307" y="1865"/>
                  </a:lnTo>
                  <a:lnTo>
                    <a:pt x="1368" y="1804"/>
                  </a:lnTo>
                  <a:lnTo>
                    <a:pt x="1555" y="1804"/>
                  </a:lnTo>
                  <a:lnTo>
                    <a:pt x="1617" y="1804"/>
                  </a:lnTo>
                  <a:lnTo>
                    <a:pt x="1617" y="1741"/>
                  </a:lnTo>
                  <a:lnTo>
                    <a:pt x="1555" y="1555"/>
                  </a:lnTo>
                  <a:lnTo>
                    <a:pt x="1866" y="1306"/>
                  </a:lnTo>
                  <a:lnTo>
                    <a:pt x="1928" y="1057"/>
                  </a:lnTo>
                  <a:lnTo>
                    <a:pt x="1866" y="995"/>
                  </a:lnTo>
                  <a:lnTo>
                    <a:pt x="1804" y="933"/>
                  </a:lnTo>
                  <a:lnTo>
                    <a:pt x="1680" y="933"/>
                  </a:lnTo>
                  <a:lnTo>
                    <a:pt x="1617" y="933"/>
                  </a:lnTo>
                  <a:lnTo>
                    <a:pt x="1617" y="870"/>
                  </a:lnTo>
                  <a:lnTo>
                    <a:pt x="1617" y="622"/>
                  </a:lnTo>
                  <a:lnTo>
                    <a:pt x="1492" y="497"/>
                  </a:lnTo>
                  <a:lnTo>
                    <a:pt x="1244" y="559"/>
                  </a:lnTo>
                  <a:lnTo>
                    <a:pt x="1119" y="434"/>
                  </a:lnTo>
                  <a:lnTo>
                    <a:pt x="1119" y="310"/>
                  </a:lnTo>
                  <a:lnTo>
                    <a:pt x="1119" y="248"/>
                  </a:lnTo>
                  <a:lnTo>
                    <a:pt x="1058" y="248"/>
                  </a:lnTo>
                  <a:lnTo>
                    <a:pt x="685" y="248"/>
                  </a:lnTo>
                  <a:lnTo>
                    <a:pt x="622" y="248"/>
                  </a:lnTo>
                  <a:lnTo>
                    <a:pt x="622" y="186"/>
                  </a:lnTo>
                  <a:lnTo>
                    <a:pt x="622" y="124"/>
                  </a:lnTo>
                  <a:lnTo>
                    <a:pt x="498" y="0"/>
                  </a:lnTo>
                  <a:lnTo>
                    <a:pt x="436" y="61"/>
                  </a:lnTo>
                  <a:lnTo>
                    <a:pt x="373" y="61"/>
                  </a:lnTo>
                  <a:lnTo>
                    <a:pt x="312" y="61"/>
                  </a:lnTo>
                  <a:lnTo>
                    <a:pt x="125" y="61"/>
                  </a:lnTo>
                  <a:lnTo>
                    <a:pt x="63" y="124"/>
                  </a:lnTo>
                  <a:lnTo>
                    <a:pt x="0" y="124"/>
                  </a:lnTo>
                  <a:lnTo>
                    <a:pt x="0" y="186"/>
                  </a:lnTo>
                  <a:lnTo>
                    <a:pt x="125" y="310"/>
                  </a:lnTo>
                  <a:lnTo>
                    <a:pt x="125" y="373"/>
                  </a:lnTo>
                  <a:lnTo>
                    <a:pt x="125" y="434"/>
                  </a:lnTo>
                  <a:lnTo>
                    <a:pt x="63" y="434"/>
                  </a:lnTo>
                  <a:lnTo>
                    <a:pt x="0" y="434"/>
                  </a:lnTo>
                  <a:lnTo>
                    <a:pt x="0" y="497"/>
                  </a:lnTo>
                  <a:lnTo>
                    <a:pt x="0" y="559"/>
                  </a:lnTo>
                  <a:lnTo>
                    <a:pt x="0" y="622"/>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5" name="Freeform 81"/>
            <p:cNvSpPr>
              <a:spLocks noChangeAspect="1"/>
            </p:cNvSpPr>
            <p:nvPr/>
          </p:nvSpPr>
          <p:spPr bwMode="auto">
            <a:xfrm>
              <a:off x="2746" y="1706"/>
              <a:ext cx="310" cy="291"/>
            </a:xfrm>
            <a:custGeom>
              <a:avLst/>
              <a:gdLst>
                <a:gd name="T0" fmla="*/ 0 w 1864"/>
                <a:gd name="T1" fmla="*/ 0 h 1741"/>
                <a:gd name="T2" fmla="*/ 0 w 1864"/>
                <a:gd name="T3" fmla="*/ 0 h 1741"/>
                <a:gd name="T4" fmla="*/ 0 w 1864"/>
                <a:gd name="T5" fmla="*/ 0 h 1741"/>
                <a:gd name="T6" fmla="*/ 0 w 1864"/>
                <a:gd name="T7" fmla="*/ 0 h 1741"/>
                <a:gd name="T8" fmla="*/ 0 w 1864"/>
                <a:gd name="T9" fmla="*/ 0 h 1741"/>
                <a:gd name="T10" fmla="*/ 0 w 1864"/>
                <a:gd name="T11" fmla="*/ 0 h 1741"/>
                <a:gd name="T12" fmla="*/ 0 w 1864"/>
                <a:gd name="T13" fmla="*/ 0 h 1741"/>
                <a:gd name="T14" fmla="*/ 0 w 1864"/>
                <a:gd name="T15" fmla="*/ 0 h 1741"/>
                <a:gd name="T16" fmla="*/ 0 w 1864"/>
                <a:gd name="T17" fmla="*/ 0 h 1741"/>
                <a:gd name="T18" fmla="*/ 0 w 1864"/>
                <a:gd name="T19" fmla="*/ 0 h 1741"/>
                <a:gd name="T20" fmla="*/ 0 w 1864"/>
                <a:gd name="T21" fmla="*/ 0 h 1741"/>
                <a:gd name="T22" fmla="*/ 0 w 1864"/>
                <a:gd name="T23" fmla="*/ 0 h 1741"/>
                <a:gd name="T24" fmla="*/ 0 w 1864"/>
                <a:gd name="T25" fmla="*/ 0 h 1741"/>
                <a:gd name="T26" fmla="*/ 0 w 1864"/>
                <a:gd name="T27" fmla="*/ 0 h 1741"/>
                <a:gd name="T28" fmla="*/ 0 w 1864"/>
                <a:gd name="T29" fmla="*/ 0 h 1741"/>
                <a:gd name="T30" fmla="*/ 0 w 1864"/>
                <a:gd name="T31" fmla="*/ 0 h 1741"/>
                <a:gd name="T32" fmla="*/ 0 w 1864"/>
                <a:gd name="T33" fmla="*/ 0 h 1741"/>
                <a:gd name="T34" fmla="*/ 0 w 1864"/>
                <a:gd name="T35" fmla="*/ 0 h 1741"/>
                <a:gd name="T36" fmla="*/ 0 w 1864"/>
                <a:gd name="T37" fmla="*/ 0 h 1741"/>
                <a:gd name="T38" fmla="*/ 0 w 1864"/>
                <a:gd name="T39" fmla="*/ 0 h 1741"/>
                <a:gd name="T40" fmla="*/ 0 w 1864"/>
                <a:gd name="T41" fmla="*/ 0 h 1741"/>
                <a:gd name="T42" fmla="*/ 0 w 1864"/>
                <a:gd name="T43" fmla="*/ 0 h 1741"/>
                <a:gd name="T44" fmla="*/ 0 w 1864"/>
                <a:gd name="T45" fmla="*/ 0 h 1741"/>
                <a:gd name="T46" fmla="*/ 0 w 1864"/>
                <a:gd name="T47" fmla="*/ 0 h 1741"/>
                <a:gd name="T48" fmla="*/ 0 w 1864"/>
                <a:gd name="T49" fmla="*/ 0 h 1741"/>
                <a:gd name="T50" fmla="*/ 0 w 1864"/>
                <a:gd name="T51" fmla="*/ 0 h 1741"/>
                <a:gd name="T52" fmla="*/ 0 w 1864"/>
                <a:gd name="T53" fmla="*/ 0 h 1741"/>
                <a:gd name="T54" fmla="*/ 0 w 1864"/>
                <a:gd name="T55" fmla="*/ 0 h 1741"/>
                <a:gd name="T56" fmla="*/ 0 w 1864"/>
                <a:gd name="T57" fmla="*/ 0 h 1741"/>
                <a:gd name="T58" fmla="*/ 0 w 1864"/>
                <a:gd name="T59" fmla="*/ 0 h 1741"/>
                <a:gd name="T60" fmla="*/ 0 w 1864"/>
                <a:gd name="T61" fmla="*/ 0 h 1741"/>
                <a:gd name="T62" fmla="*/ 0 w 1864"/>
                <a:gd name="T63" fmla="*/ 0 h 1741"/>
                <a:gd name="T64" fmla="*/ 0 w 1864"/>
                <a:gd name="T65" fmla="*/ 0 h 1741"/>
                <a:gd name="T66" fmla="*/ 0 w 1864"/>
                <a:gd name="T67" fmla="*/ 0 h 1741"/>
                <a:gd name="T68" fmla="*/ 0 w 1864"/>
                <a:gd name="T69" fmla="*/ 0 h 1741"/>
                <a:gd name="T70" fmla="*/ 0 w 1864"/>
                <a:gd name="T71" fmla="*/ 0 h 1741"/>
                <a:gd name="T72" fmla="*/ 0 w 1864"/>
                <a:gd name="T73" fmla="*/ 0 h 1741"/>
                <a:gd name="T74" fmla="*/ 0 w 1864"/>
                <a:gd name="T75" fmla="*/ 0 h 1741"/>
                <a:gd name="T76" fmla="*/ 0 w 1864"/>
                <a:gd name="T77" fmla="*/ 0 h 1741"/>
                <a:gd name="T78" fmla="*/ 0 w 1864"/>
                <a:gd name="T79" fmla="*/ 0 h 1741"/>
                <a:gd name="T80" fmla="*/ 0 w 1864"/>
                <a:gd name="T81" fmla="*/ 0 h 1741"/>
                <a:gd name="T82" fmla="*/ 0 w 1864"/>
                <a:gd name="T83" fmla="*/ 0 h 1741"/>
                <a:gd name="T84" fmla="*/ 0 w 1864"/>
                <a:gd name="T85" fmla="*/ 0 h 1741"/>
                <a:gd name="T86" fmla="*/ 0 w 1864"/>
                <a:gd name="T87" fmla="*/ 0 h 1741"/>
                <a:gd name="T88" fmla="*/ 0 w 1864"/>
                <a:gd name="T89" fmla="*/ 0 h 1741"/>
                <a:gd name="T90" fmla="*/ 0 w 1864"/>
                <a:gd name="T91" fmla="*/ 0 h 1741"/>
                <a:gd name="T92" fmla="*/ 0 w 1864"/>
                <a:gd name="T93" fmla="*/ 0 h 1741"/>
                <a:gd name="T94" fmla="*/ 0 w 1864"/>
                <a:gd name="T95" fmla="*/ 0 h 1741"/>
                <a:gd name="T96" fmla="*/ 0 w 1864"/>
                <a:gd name="T97" fmla="*/ 0 h 174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864"/>
                <a:gd name="T148" fmla="*/ 0 h 1741"/>
                <a:gd name="T149" fmla="*/ 1864 w 1864"/>
                <a:gd name="T150" fmla="*/ 1741 h 174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864" h="1741">
                  <a:moveTo>
                    <a:pt x="559" y="1741"/>
                  </a:moveTo>
                  <a:lnTo>
                    <a:pt x="621" y="1678"/>
                  </a:lnTo>
                  <a:lnTo>
                    <a:pt x="807" y="1492"/>
                  </a:lnTo>
                  <a:lnTo>
                    <a:pt x="869" y="1492"/>
                  </a:lnTo>
                  <a:lnTo>
                    <a:pt x="932" y="1492"/>
                  </a:lnTo>
                  <a:lnTo>
                    <a:pt x="932" y="1554"/>
                  </a:lnTo>
                  <a:lnTo>
                    <a:pt x="932" y="1617"/>
                  </a:lnTo>
                  <a:lnTo>
                    <a:pt x="1242" y="1678"/>
                  </a:lnTo>
                  <a:lnTo>
                    <a:pt x="1305" y="1617"/>
                  </a:lnTo>
                  <a:lnTo>
                    <a:pt x="1429" y="1617"/>
                  </a:lnTo>
                  <a:lnTo>
                    <a:pt x="1553" y="1678"/>
                  </a:lnTo>
                  <a:lnTo>
                    <a:pt x="1802" y="1492"/>
                  </a:lnTo>
                  <a:lnTo>
                    <a:pt x="1864" y="1368"/>
                  </a:lnTo>
                  <a:lnTo>
                    <a:pt x="1864" y="1305"/>
                  </a:lnTo>
                  <a:lnTo>
                    <a:pt x="1802" y="1243"/>
                  </a:lnTo>
                  <a:lnTo>
                    <a:pt x="1864" y="1119"/>
                  </a:lnTo>
                  <a:lnTo>
                    <a:pt x="1864" y="1056"/>
                  </a:lnTo>
                  <a:lnTo>
                    <a:pt x="1678" y="870"/>
                  </a:lnTo>
                  <a:lnTo>
                    <a:pt x="1553" y="870"/>
                  </a:lnTo>
                  <a:lnTo>
                    <a:pt x="1366" y="622"/>
                  </a:lnTo>
                  <a:lnTo>
                    <a:pt x="1366" y="497"/>
                  </a:lnTo>
                  <a:lnTo>
                    <a:pt x="1305" y="434"/>
                  </a:lnTo>
                  <a:lnTo>
                    <a:pt x="1118" y="434"/>
                  </a:lnTo>
                  <a:lnTo>
                    <a:pt x="1056" y="497"/>
                  </a:lnTo>
                  <a:lnTo>
                    <a:pt x="993" y="497"/>
                  </a:lnTo>
                  <a:lnTo>
                    <a:pt x="869" y="373"/>
                  </a:lnTo>
                  <a:lnTo>
                    <a:pt x="932" y="248"/>
                  </a:lnTo>
                  <a:lnTo>
                    <a:pt x="807" y="61"/>
                  </a:lnTo>
                  <a:lnTo>
                    <a:pt x="807" y="0"/>
                  </a:lnTo>
                  <a:lnTo>
                    <a:pt x="745" y="0"/>
                  </a:lnTo>
                  <a:lnTo>
                    <a:pt x="621" y="61"/>
                  </a:lnTo>
                  <a:lnTo>
                    <a:pt x="559" y="61"/>
                  </a:lnTo>
                  <a:lnTo>
                    <a:pt x="497" y="124"/>
                  </a:lnTo>
                  <a:lnTo>
                    <a:pt x="559" y="186"/>
                  </a:lnTo>
                  <a:lnTo>
                    <a:pt x="621" y="248"/>
                  </a:lnTo>
                  <a:lnTo>
                    <a:pt x="559" y="497"/>
                  </a:lnTo>
                  <a:lnTo>
                    <a:pt x="248" y="746"/>
                  </a:lnTo>
                  <a:lnTo>
                    <a:pt x="310" y="932"/>
                  </a:lnTo>
                  <a:lnTo>
                    <a:pt x="310" y="995"/>
                  </a:lnTo>
                  <a:lnTo>
                    <a:pt x="248" y="995"/>
                  </a:lnTo>
                  <a:lnTo>
                    <a:pt x="61" y="995"/>
                  </a:lnTo>
                  <a:lnTo>
                    <a:pt x="0" y="1056"/>
                  </a:lnTo>
                  <a:lnTo>
                    <a:pt x="0" y="1119"/>
                  </a:lnTo>
                  <a:lnTo>
                    <a:pt x="124" y="1181"/>
                  </a:lnTo>
                  <a:lnTo>
                    <a:pt x="434" y="1429"/>
                  </a:lnTo>
                  <a:lnTo>
                    <a:pt x="434" y="1554"/>
                  </a:lnTo>
                  <a:lnTo>
                    <a:pt x="497" y="1617"/>
                  </a:lnTo>
                  <a:lnTo>
                    <a:pt x="497" y="1678"/>
                  </a:lnTo>
                  <a:lnTo>
                    <a:pt x="559" y="174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6" name="Freeform 82"/>
            <p:cNvSpPr>
              <a:spLocks noChangeAspect="1"/>
            </p:cNvSpPr>
            <p:nvPr/>
          </p:nvSpPr>
          <p:spPr bwMode="auto">
            <a:xfrm>
              <a:off x="3046" y="1737"/>
              <a:ext cx="280" cy="270"/>
            </a:xfrm>
            <a:custGeom>
              <a:avLst/>
              <a:gdLst>
                <a:gd name="T0" fmla="*/ 0 w 1678"/>
                <a:gd name="T1" fmla="*/ 0 h 1617"/>
                <a:gd name="T2" fmla="*/ 0 w 1678"/>
                <a:gd name="T3" fmla="*/ 0 h 1617"/>
                <a:gd name="T4" fmla="*/ 0 w 1678"/>
                <a:gd name="T5" fmla="*/ 0 h 1617"/>
                <a:gd name="T6" fmla="*/ 0 w 1678"/>
                <a:gd name="T7" fmla="*/ 0 h 1617"/>
                <a:gd name="T8" fmla="*/ 0 w 1678"/>
                <a:gd name="T9" fmla="*/ 0 h 1617"/>
                <a:gd name="T10" fmla="*/ 0 w 1678"/>
                <a:gd name="T11" fmla="*/ 0 h 1617"/>
                <a:gd name="T12" fmla="*/ 0 w 1678"/>
                <a:gd name="T13" fmla="*/ 0 h 1617"/>
                <a:gd name="T14" fmla="*/ 0 w 1678"/>
                <a:gd name="T15" fmla="*/ 0 h 1617"/>
                <a:gd name="T16" fmla="*/ 0 w 1678"/>
                <a:gd name="T17" fmla="*/ 0 h 1617"/>
                <a:gd name="T18" fmla="*/ 0 w 1678"/>
                <a:gd name="T19" fmla="*/ 0 h 1617"/>
                <a:gd name="T20" fmla="*/ 0 w 1678"/>
                <a:gd name="T21" fmla="*/ 0 h 1617"/>
                <a:gd name="T22" fmla="*/ 0 w 1678"/>
                <a:gd name="T23" fmla="*/ 0 h 1617"/>
                <a:gd name="T24" fmla="*/ 0 w 1678"/>
                <a:gd name="T25" fmla="*/ 0 h 1617"/>
                <a:gd name="T26" fmla="*/ 0 w 1678"/>
                <a:gd name="T27" fmla="*/ 0 h 1617"/>
                <a:gd name="T28" fmla="*/ 0 w 1678"/>
                <a:gd name="T29" fmla="*/ 0 h 1617"/>
                <a:gd name="T30" fmla="*/ 0 w 1678"/>
                <a:gd name="T31" fmla="*/ 0 h 1617"/>
                <a:gd name="T32" fmla="*/ 0 w 1678"/>
                <a:gd name="T33" fmla="*/ 0 h 1617"/>
                <a:gd name="T34" fmla="*/ 0 w 1678"/>
                <a:gd name="T35" fmla="*/ 0 h 1617"/>
                <a:gd name="T36" fmla="*/ 0 w 1678"/>
                <a:gd name="T37" fmla="*/ 0 h 1617"/>
                <a:gd name="T38" fmla="*/ 0 w 1678"/>
                <a:gd name="T39" fmla="*/ 0 h 1617"/>
                <a:gd name="T40" fmla="*/ 0 w 1678"/>
                <a:gd name="T41" fmla="*/ 0 h 1617"/>
                <a:gd name="T42" fmla="*/ 0 w 1678"/>
                <a:gd name="T43" fmla="*/ 0 h 1617"/>
                <a:gd name="T44" fmla="*/ 0 w 1678"/>
                <a:gd name="T45" fmla="*/ 0 h 1617"/>
                <a:gd name="T46" fmla="*/ 0 w 1678"/>
                <a:gd name="T47" fmla="*/ 0 h 1617"/>
                <a:gd name="T48" fmla="*/ 0 w 1678"/>
                <a:gd name="T49" fmla="*/ 0 h 1617"/>
                <a:gd name="T50" fmla="*/ 0 w 1678"/>
                <a:gd name="T51" fmla="*/ 0 h 1617"/>
                <a:gd name="T52" fmla="*/ 0 w 1678"/>
                <a:gd name="T53" fmla="*/ 0 h 1617"/>
                <a:gd name="T54" fmla="*/ 0 w 1678"/>
                <a:gd name="T55" fmla="*/ 0 h 1617"/>
                <a:gd name="T56" fmla="*/ 0 w 1678"/>
                <a:gd name="T57" fmla="*/ 0 h 1617"/>
                <a:gd name="T58" fmla="*/ 0 w 1678"/>
                <a:gd name="T59" fmla="*/ 0 h 1617"/>
                <a:gd name="T60" fmla="*/ 0 w 1678"/>
                <a:gd name="T61" fmla="*/ 0 h 1617"/>
                <a:gd name="T62" fmla="*/ 0 w 1678"/>
                <a:gd name="T63" fmla="*/ 0 h 1617"/>
                <a:gd name="T64" fmla="*/ 0 w 1678"/>
                <a:gd name="T65" fmla="*/ 0 h 1617"/>
                <a:gd name="T66" fmla="*/ 0 w 1678"/>
                <a:gd name="T67" fmla="*/ 0 h 1617"/>
                <a:gd name="T68" fmla="*/ 0 w 1678"/>
                <a:gd name="T69" fmla="*/ 0 h 1617"/>
                <a:gd name="T70" fmla="*/ 0 w 1678"/>
                <a:gd name="T71" fmla="*/ 0 h 1617"/>
                <a:gd name="T72" fmla="*/ 0 w 1678"/>
                <a:gd name="T73" fmla="*/ 0 h 1617"/>
                <a:gd name="T74" fmla="*/ 0 w 1678"/>
                <a:gd name="T75" fmla="*/ 0 h 1617"/>
                <a:gd name="T76" fmla="*/ 0 w 1678"/>
                <a:gd name="T77" fmla="*/ 0 h 1617"/>
                <a:gd name="T78" fmla="*/ 0 w 1678"/>
                <a:gd name="T79" fmla="*/ 0 h 1617"/>
                <a:gd name="T80" fmla="*/ 0 w 1678"/>
                <a:gd name="T81" fmla="*/ 0 h 1617"/>
                <a:gd name="T82" fmla="*/ 0 w 1678"/>
                <a:gd name="T83" fmla="*/ 0 h 1617"/>
                <a:gd name="T84" fmla="*/ 0 w 1678"/>
                <a:gd name="T85" fmla="*/ 0 h 1617"/>
                <a:gd name="T86" fmla="*/ 0 w 1678"/>
                <a:gd name="T87" fmla="*/ 0 h 1617"/>
                <a:gd name="T88" fmla="*/ 0 w 1678"/>
                <a:gd name="T89" fmla="*/ 0 h 1617"/>
                <a:gd name="T90" fmla="*/ 0 w 1678"/>
                <a:gd name="T91" fmla="*/ 0 h 161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78"/>
                <a:gd name="T139" fmla="*/ 0 h 1617"/>
                <a:gd name="T140" fmla="*/ 1678 w 1678"/>
                <a:gd name="T141" fmla="*/ 1617 h 161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78" h="1617">
                  <a:moveTo>
                    <a:pt x="995" y="1617"/>
                  </a:moveTo>
                  <a:lnTo>
                    <a:pt x="1119" y="1431"/>
                  </a:lnTo>
                  <a:lnTo>
                    <a:pt x="1368" y="1555"/>
                  </a:lnTo>
                  <a:lnTo>
                    <a:pt x="1492" y="1555"/>
                  </a:lnTo>
                  <a:lnTo>
                    <a:pt x="1554" y="1492"/>
                  </a:lnTo>
                  <a:lnTo>
                    <a:pt x="1554" y="1368"/>
                  </a:lnTo>
                  <a:lnTo>
                    <a:pt x="1368" y="1182"/>
                  </a:lnTo>
                  <a:lnTo>
                    <a:pt x="1368" y="1119"/>
                  </a:lnTo>
                  <a:lnTo>
                    <a:pt x="1244" y="995"/>
                  </a:lnTo>
                  <a:lnTo>
                    <a:pt x="1305" y="933"/>
                  </a:lnTo>
                  <a:lnTo>
                    <a:pt x="1181" y="809"/>
                  </a:lnTo>
                  <a:lnTo>
                    <a:pt x="1305" y="436"/>
                  </a:lnTo>
                  <a:lnTo>
                    <a:pt x="1430" y="436"/>
                  </a:lnTo>
                  <a:lnTo>
                    <a:pt x="1492" y="497"/>
                  </a:lnTo>
                  <a:lnTo>
                    <a:pt x="1617" y="436"/>
                  </a:lnTo>
                  <a:lnTo>
                    <a:pt x="1678" y="436"/>
                  </a:lnTo>
                  <a:lnTo>
                    <a:pt x="1678" y="373"/>
                  </a:lnTo>
                  <a:lnTo>
                    <a:pt x="1554" y="248"/>
                  </a:lnTo>
                  <a:lnTo>
                    <a:pt x="1554" y="187"/>
                  </a:lnTo>
                  <a:lnTo>
                    <a:pt x="1554" y="124"/>
                  </a:lnTo>
                  <a:lnTo>
                    <a:pt x="1430" y="62"/>
                  </a:lnTo>
                  <a:lnTo>
                    <a:pt x="1368" y="0"/>
                  </a:lnTo>
                  <a:lnTo>
                    <a:pt x="1305" y="62"/>
                  </a:lnTo>
                  <a:lnTo>
                    <a:pt x="1305" y="124"/>
                  </a:lnTo>
                  <a:lnTo>
                    <a:pt x="1244" y="248"/>
                  </a:lnTo>
                  <a:lnTo>
                    <a:pt x="1057" y="373"/>
                  </a:lnTo>
                  <a:lnTo>
                    <a:pt x="808" y="373"/>
                  </a:lnTo>
                  <a:lnTo>
                    <a:pt x="746" y="373"/>
                  </a:lnTo>
                  <a:lnTo>
                    <a:pt x="746" y="436"/>
                  </a:lnTo>
                  <a:lnTo>
                    <a:pt x="373" y="809"/>
                  </a:lnTo>
                  <a:lnTo>
                    <a:pt x="310" y="746"/>
                  </a:lnTo>
                  <a:lnTo>
                    <a:pt x="186" y="933"/>
                  </a:lnTo>
                  <a:lnTo>
                    <a:pt x="124" y="933"/>
                  </a:lnTo>
                  <a:lnTo>
                    <a:pt x="62" y="933"/>
                  </a:lnTo>
                  <a:lnTo>
                    <a:pt x="0" y="1057"/>
                  </a:lnTo>
                  <a:lnTo>
                    <a:pt x="62" y="1119"/>
                  </a:lnTo>
                  <a:lnTo>
                    <a:pt x="124" y="1119"/>
                  </a:lnTo>
                  <a:lnTo>
                    <a:pt x="310" y="1306"/>
                  </a:lnTo>
                  <a:lnTo>
                    <a:pt x="310" y="1431"/>
                  </a:lnTo>
                  <a:lnTo>
                    <a:pt x="310" y="1492"/>
                  </a:lnTo>
                  <a:lnTo>
                    <a:pt x="373" y="1492"/>
                  </a:lnTo>
                  <a:lnTo>
                    <a:pt x="559" y="1431"/>
                  </a:lnTo>
                  <a:lnTo>
                    <a:pt x="746" y="1617"/>
                  </a:lnTo>
                  <a:lnTo>
                    <a:pt x="808" y="1555"/>
                  </a:lnTo>
                  <a:lnTo>
                    <a:pt x="932" y="1555"/>
                  </a:lnTo>
                  <a:lnTo>
                    <a:pt x="995" y="161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7" name="Freeform 83"/>
            <p:cNvSpPr>
              <a:spLocks noChangeAspect="1"/>
            </p:cNvSpPr>
            <p:nvPr/>
          </p:nvSpPr>
          <p:spPr bwMode="auto">
            <a:xfrm>
              <a:off x="3429" y="1831"/>
              <a:ext cx="135" cy="186"/>
            </a:xfrm>
            <a:custGeom>
              <a:avLst/>
              <a:gdLst>
                <a:gd name="T0" fmla="*/ 0 w 808"/>
                <a:gd name="T1" fmla="*/ 0 h 1119"/>
                <a:gd name="T2" fmla="*/ 0 w 808"/>
                <a:gd name="T3" fmla="*/ 0 h 1119"/>
                <a:gd name="T4" fmla="*/ 0 w 808"/>
                <a:gd name="T5" fmla="*/ 0 h 1119"/>
                <a:gd name="T6" fmla="*/ 0 w 808"/>
                <a:gd name="T7" fmla="*/ 0 h 1119"/>
                <a:gd name="T8" fmla="*/ 0 w 808"/>
                <a:gd name="T9" fmla="*/ 0 h 1119"/>
                <a:gd name="T10" fmla="*/ 0 w 808"/>
                <a:gd name="T11" fmla="*/ 0 h 1119"/>
                <a:gd name="T12" fmla="*/ 0 w 808"/>
                <a:gd name="T13" fmla="*/ 0 h 1119"/>
                <a:gd name="T14" fmla="*/ 0 w 808"/>
                <a:gd name="T15" fmla="*/ 0 h 1119"/>
                <a:gd name="T16" fmla="*/ 0 w 808"/>
                <a:gd name="T17" fmla="*/ 0 h 1119"/>
                <a:gd name="T18" fmla="*/ 0 w 808"/>
                <a:gd name="T19" fmla="*/ 0 h 1119"/>
                <a:gd name="T20" fmla="*/ 0 w 808"/>
                <a:gd name="T21" fmla="*/ 0 h 1119"/>
                <a:gd name="T22" fmla="*/ 0 w 808"/>
                <a:gd name="T23" fmla="*/ 0 h 1119"/>
                <a:gd name="T24" fmla="*/ 0 w 808"/>
                <a:gd name="T25" fmla="*/ 0 h 1119"/>
                <a:gd name="T26" fmla="*/ 0 w 808"/>
                <a:gd name="T27" fmla="*/ 0 h 1119"/>
                <a:gd name="T28" fmla="*/ 0 w 808"/>
                <a:gd name="T29" fmla="*/ 0 h 1119"/>
                <a:gd name="T30" fmla="*/ 0 w 808"/>
                <a:gd name="T31" fmla="*/ 0 h 1119"/>
                <a:gd name="T32" fmla="*/ 0 w 808"/>
                <a:gd name="T33" fmla="*/ 0 h 1119"/>
                <a:gd name="T34" fmla="*/ 0 w 808"/>
                <a:gd name="T35" fmla="*/ 0 h 1119"/>
                <a:gd name="T36" fmla="*/ 0 w 808"/>
                <a:gd name="T37" fmla="*/ 0 h 1119"/>
                <a:gd name="T38" fmla="*/ 0 w 808"/>
                <a:gd name="T39" fmla="*/ 0 h 1119"/>
                <a:gd name="T40" fmla="*/ 0 w 808"/>
                <a:gd name="T41" fmla="*/ 0 h 1119"/>
                <a:gd name="T42" fmla="*/ 0 w 808"/>
                <a:gd name="T43" fmla="*/ 0 h 1119"/>
                <a:gd name="T44" fmla="*/ 0 w 808"/>
                <a:gd name="T45" fmla="*/ 0 h 11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08"/>
                <a:gd name="T70" fmla="*/ 0 h 1119"/>
                <a:gd name="T71" fmla="*/ 808 w 808"/>
                <a:gd name="T72" fmla="*/ 1119 h 11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08" h="1119">
                  <a:moveTo>
                    <a:pt x="124" y="932"/>
                  </a:moveTo>
                  <a:lnTo>
                    <a:pt x="312" y="932"/>
                  </a:lnTo>
                  <a:lnTo>
                    <a:pt x="436" y="1119"/>
                  </a:lnTo>
                  <a:lnTo>
                    <a:pt x="560" y="1057"/>
                  </a:lnTo>
                  <a:lnTo>
                    <a:pt x="622" y="1057"/>
                  </a:lnTo>
                  <a:lnTo>
                    <a:pt x="622" y="995"/>
                  </a:lnTo>
                  <a:lnTo>
                    <a:pt x="622" y="932"/>
                  </a:lnTo>
                  <a:lnTo>
                    <a:pt x="685" y="871"/>
                  </a:lnTo>
                  <a:lnTo>
                    <a:pt x="622" y="808"/>
                  </a:lnTo>
                  <a:lnTo>
                    <a:pt x="622" y="497"/>
                  </a:lnTo>
                  <a:lnTo>
                    <a:pt x="746" y="249"/>
                  </a:lnTo>
                  <a:lnTo>
                    <a:pt x="808" y="249"/>
                  </a:lnTo>
                  <a:lnTo>
                    <a:pt x="808" y="186"/>
                  </a:lnTo>
                  <a:lnTo>
                    <a:pt x="685" y="0"/>
                  </a:lnTo>
                  <a:lnTo>
                    <a:pt x="622" y="0"/>
                  </a:lnTo>
                  <a:lnTo>
                    <a:pt x="436" y="0"/>
                  </a:lnTo>
                  <a:lnTo>
                    <a:pt x="0" y="249"/>
                  </a:lnTo>
                  <a:lnTo>
                    <a:pt x="124" y="559"/>
                  </a:lnTo>
                  <a:lnTo>
                    <a:pt x="124" y="683"/>
                  </a:lnTo>
                  <a:lnTo>
                    <a:pt x="63" y="746"/>
                  </a:lnTo>
                  <a:lnTo>
                    <a:pt x="63" y="871"/>
                  </a:lnTo>
                  <a:lnTo>
                    <a:pt x="63" y="932"/>
                  </a:lnTo>
                  <a:lnTo>
                    <a:pt x="124" y="932"/>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8" name="Freeform 84"/>
            <p:cNvSpPr>
              <a:spLocks noChangeAspect="1"/>
            </p:cNvSpPr>
            <p:nvPr/>
          </p:nvSpPr>
          <p:spPr bwMode="auto">
            <a:xfrm>
              <a:off x="3523" y="1872"/>
              <a:ext cx="207" cy="270"/>
            </a:xfrm>
            <a:custGeom>
              <a:avLst/>
              <a:gdLst>
                <a:gd name="T0" fmla="*/ 0 w 1243"/>
                <a:gd name="T1" fmla="*/ 0 h 1617"/>
                <a:gd name="T2" fmla="*/ 0 w 1243"/>
                <a:gd name="T3" fmla="*/ 0 h 1617"/>
                <a:gd name="T4" fmla="*/ 0 w 1243"/>
                <a:gd name="T5" fmla="*/ 0 h 1617"/>
                <a:gd name="T6" fmla="*/ 0 w 1243"/>
                <a:gd name="T7" fmla="*/ 0 h 1617"/>
                <a:gd name="T8" fmla="*/ 0 w 1243"/>
                <a:gd name="T9" fmla="*/ 0 h 1617"/>
                <a:gd name="T10" fmla="*/ 0 w 1243"/>
                <a:gd name="T11" fmla="*/ 0 h 1617"/>
                <a:gd name="T12" fmla="*/ 0 w 1243"/>
                <a:gd name="T13" fmla="*/ 0 h 1617"/>
                <a:gd name="T14" fmla="*/ 0 w 1243"/>
                <a:gd name="T15" fmla="*/ 0 h 1617"/>
                <a:gd name="T16" fmla="*/ 0 w 1243"/>
                <a:gd name="T17" fmla="*/ 0 h 1617"/>
                <a:gd name="T18" fmla="*/ 0 w 1243"/>
                <a:gd name="T19" fmla="*/ 0 h 1617"/>
                <a:gd name="T20" fmla="*/ 0 w 1243"/>
                <a:gd name="T21" fmla="*/ 0 h 1617"/>
                <a:gd name="T22" fmla="*/ 0 w 1243"/>
                <a:gd name="T23" fmla="*/ 0 h 1617"/>
                <a:gd name="T24" fmla="*/ 0 w 1243"/>
                <a:gd name="T25" fmla="*/ 0 h 1617"/>
                <a:gd name="T26" fmla="*/ 0 w 1243"/>
                <a:gd name="T27" fmla="*/ 0 h 1617"/>
                <a:gd name="T28" fmla="*/ 0 w 1243"/>
                <a:gd name="T29" fmla="*/ 0 h 1617"/>
                <a:gd name="T30" fmla="*/ 0 w 1243"/>
                <a:gd name="T31" fmla="*/ 0 h 1617"/>
                <a:gd name="T32" fmla="*/ 0 w 1243"/>
                <a:gd name="T33" fmla="*/ 0 h 1617"/>
                <a:gd name="T34" fmla="*/ 0 w 1243"/>
                <a:gd name="T35" fmla="*/ 0 h 1617"/>
                <a:gd name="T36" fmla="*/ 0 w 1243"/>
                <a:gd name="T37" fmla="*/ 0 h 1617"/>
                <a:gd name="T38" fmla="*/ 0 w 1243"/>
                <a:gd name="T39" fmla="*/ 0 h 1617"/>
                <a:gd name="T40" fmla="*/ 0 w 1243"/>
                <a:gd name="T41" fmla="*/ 0 h 1617"/>
                <a:gd name="T42" fmla="*/ 0 w 1243"/>
                <a:gd name="T43" fmla="*/ 0 h 1617"/>
                <a:gd name="T44" fmla="*/ 0 w 1243"/>
                <a:gd name="T45" fmla="*/ 0 h 1617"/>
                <a:gd name="T46" fmla="*/ 0 w 1243"/>
                <a:gd name="T47" fmla="*/ 0 h 1617"/>
                <a:gd name="T48" fmla="*/ 0 w 1243"/>
                <a:gd name="T49" fmla="*/ 0 h 1617"/>
                <a:gd name="T50" fmla="*/ 0 w 1243"/>
                <a:gd name="T51" fmla="*/ 0 h 1617"/>
                <a:gd name="T52" fmla="*/ 0 w 1243"/>
                <a:gd name="T53" fmla="*/ 0 h 1617"/>
                <a:gd name="T54" fmla="*/ 0 w 1243"/>
                <a:gd name="T55" fmla="*/ 0 h 161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43"/>
                <a:gd name="T85" fmla="*/ 0 h 1617"/>
                <a:gd name="T86" fmla="*/ 1243 w 1243"/>
                <a:gd name="T87" fmla="*/ 1617 h 161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43" h="1617">
                  <a:moveTo>
                    <a:pt x="745" y="1617"/>
                  </a:moveTo>
                  <a:lnTo>
                    <a:pt x="1057" y="1243"/>
                  </a:lnTo>
                  <a:lnTo>
                    <a:pt x="1057" y="1119"/>
                  </a:lnTo>
                  <a:lnTo>
                    <a:pt x="1243" y="995"/>
                  </a:lnTo>
                  <a:lnTo>
                    <a:pt x="1243" y="932"/>
                  </a:lnTo>
                  <a:lnTo>
                    <a:pt x="1243" y="870"/>
                  </a:lnTo>
                  <a:lnTo>
                    <a:pt x="1118" y="622"/>
                  </a:lnTo>
                  <a:lnTo>
                    <a:pt x="1057" y="622"/>
                  </a:lnTo>
                  <a:lnTo>
                    <a:pt x="684" y="310"/>
                  </a:lnTo>
                  <a:lnTo>
                    <a:pt x="684" y="248"/>
                  </a:lnTo>
                  <a:lnTo>
                    <a:pt x="372" y="0"/>
                  </a:lnTo>
                  <a:lnTo>
                    <a:pt x="311" y="0"/>
                  </a:lnTo>
                  <a:lnTo>
                    <a:pt x="248" y="0"/>
                  </a:lnTo>
                  <a:lnTo>
                    <a:pt x="186" y="0"/>
                  </a:lnTo>
                  <a:lnTo>
                    <a:pt x="62" y="248"/>
                  </a:lnTo>
                  <a:lnTo>
                    <a:pt x="62" y="559"/>
                  </a:lnTo>
                  <a:lnTo>
                    <a:pt x="125" y="622"/>
                  </a:lnTo>
                  <a:lnTo>
                    <a:pt x="62" y="683"/>
                  </a:lnTo>
                  <a:lnTo>
                    <a:pt x="62" y="746"/>
                  </a:lnTo>
                  <a:lnTo>
                    <a:pt x="62" y="808"/>
                  </a:lnTo>
                  <a:lnTo>
                    <a:pt x="62" y="870"/>
                  </a:lnTo>
                  <a:lnTo>
                    <a:pt x="0" y="995"/>
                  </a:lnTo>
                  <a:lnTo>
                    <a:pt x="62" y="1243"/>
                  </a:lnTo>
                  <a:lnTo>
                    <a:pt x="125" y="1306"/>
                  </a:lnTo>
                  <a:lnTo>
                    <a:pt x="372" y="1243"/>
                  </a:lnTo>
                  <a:lnTo>
                    <a:pt x="497" y="1368"/>
                  </a:lnTo>
                  <a:lnTo>
                    <a:pt x="559" y="1368"/>
                  </a:lnTo>
                  <a:lnTo>
                    <a:pt x="745" y="161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19" name="Freeform 85"/>
            <p:cNvSpPr>
              <a:spLocks noChangeAspect="1"/>
            </p:cNvSpPr>
            <p:nvPr/>
          </p:nvSpPr>
          <p:spPr bwMode="auto">
            <a:xfrm>
              <a:off x="3212" y="1810"/>
              <a:ext cx="342" cy="363"/>
            </a:xfrm>
            <a:custGeom>
              <a:avLst/>
              <a:gdLst>
                <a:gd name="T0" fmla="*/ 0 w 2051"/>
                <a:gd name="T1" fmla="*/ 0 h 2177"/>
                <a:gd name="T2" fmla="*/ 0 w 2051"/>
                <a:gd name="T3" fmla="*/ 0 h 2177"/>
                <a:gd name="T4" fmla="*/ 0 w 2051"/>
                <a:gd name="T5" fmla="*/ 0 h 2177"/>
                <a:gd name="T6" fmla="*/ 0 w 2051"/>
                <a:gd name="T7" fmla="*/ 0 h 2177"/>
                <a:gd name="T8" fmla="*/ 0 w 2051"/>
                <a:gd name="T9" fmla="*/ 0 h 2177"/>
                <a:gd name="T10" fmla="*/ 0 w 2051"/>
                <a:gd name="T11" fmla="*/ 0 h 2177"/>
                <a:gd name="T12" fmla="*/ 0 w 2051"/>
                <a:gd name="T13" fmla="*/ 0 h 2177"/>
                <a:gd name="T14" fmla="*/ 0 w 2051"/>
                <a:gd name="T15" fmla="*/ 0 h 2177"/>
                <a:gd name="T16" fmla="*/ 0 w 2051"/>
                <a:gd name="T17" fmla="*/ 0 h 2177"/>
                <a:gd name="T18" fmla="*/ 0 w 2051"/>
                <a:gd name="T19" fmla="*/ 0 h 2177"/>
                <a:gd name="T20" fmla="*/ 0 w 2051"/>
                <a:gd name="T21" fmla="*/ 0 h 2177"/>
                <a:gd name="T22" fmla="*/ 0 w 2051"/>
                <a:gd name="T23" fmla="*/ 0 h 2177"/>
                <a:gd name="T24" fmla="*/ 0 w 2051"/>
                <a:gd name="T25" fmla="*/ 0 h 2177"/>
                <a:gd name="T26" fmla="*/ 0 w 2051"/>
                <a:gd name="T27" fmla="*/ 0 h 2177"/>
                <a:gd name="T28" fmla="*/ 0 w 2051"/>
                <a:gd name="T29" fmla="*/ 0 h 2177"/>
                <a:gd name="T30" fmla="*/ 0 w 2051"/>
                <a:gd name="T31" fmla="*/ 0 h 2177"/>
                <a:gd name="T32" fmla="*/ 0 w 2051"/>
                <a:gd name="T33" fmla="*/ 0 h 2177"/>
                <a:gd name="T34" fmla="*/ 0 w 2051"/>
                <a:gd name="T35" fmla="*/ 0 h 2177"/>
                <a:gd name="T36" fmla="*/ 0 w 2051"/>
                <a:gd name="T37" fmla="*/ 0 h 2177"/>
                <a:gd name="T38" fmla="*/ 0 w 2051"/>
                <a:gd name="T39" fmla="*/ 0 h 2177"/>
                <a:gd name="T40" fmla="*/ 0 w 2051"/>
                <a:gd name="T41" fmla="*/ 0 h 2177"/>
                <a:gd name="T42" fmla="*/ 0 w 2051"/>
                <a:gd name="T43" fmla="*/ 0 h 2177"/>
                <a:gd name="T44" fmla="*/ 0 w 2051"/>
                <a:gd name="T45" fmla="*/ 0 h 2177"/>
                <a:gd name="T46" fmla="*/ 0 w 2051"/>
                <a:gd name="T47" fmla="*/ 0 h 2177"/>
                <a:gd name="T48" fmla="*/ 0 w 2051"/>
                <a:gd name="T49" fmla="*/ 0 h 2177"/>
                <a:gd name="T50" fmla="*/ 0 w 2051"/>
                <a:gd name="T51" fmla="*/ 0 h 2177"/>
                <a:gd name="T52" fmla="*/ 0 w 2051"/>
                <a:gd name="T53" fmla="*/ 0 h 2177"/>
                <a:gd name="T54" fmla="*/ 0 w 2051"/>
                <a:gd name="T55" fmla="*/ 0 h 2177"/>
                <a:gd name="T56" fmla="*/ 0 w 2051"/>
                <a:gd name="T57" fmla="*/ 0 h 2177"/>
                <a:gd name="T58" fmla="*/ 0 w 2051"/>
                <a:gd name="T59" fmla="*/ 0 h 2177"/>
                <a:gd name="T60" fmla="*/ 0 w 2051"/>
                <a:gd name="T61" fmla="*/ 0 h 2177"/>
                <a:gd name="T62" fmla="*/ 0 w 2051"/>
                <a:gd name="T63" fmla="*/ 0 h 2177"/>
                <a:gd name="T64" fmla="*/ 0 w 2051"/>
                <a:gd name="T65" fmla="*/ 0 h 2177"/>
                <a:gd name="T66" fmla="*/ 0 w 2051"/>
                <a:gd name="T67" fmla="*/ 0 h 2177"/>
                <a:gd name="T68" fmla="*/ 0 w 2051"/>
                <a:gd name="T69" fmla="*/ 0 h 2177"/>
                <a:gd name="T70" fmla="*/ 0 w 2051"/>
                <a:gd name="T71" fmla="*/ 0 h 2177"/>
                <a:gd name="T72" fmla="*/ 0 w 2051"/>
                <a:gd name="T73" fmla="*/ 0 h 2177"/>
                <a:gd name="T74" fmla="*/ 0 w 2051"/>
                <a:gd name="T75" fmla="*/ 0 h 2177"/>
                <a:gd name="T76" fmla="*/ 0 w 2051"/>
                <a:gd name="T77" fmla="*/ 0 h 2177"/>
                <a:gd name="T78" fmla="*/ 0 w 2051"/>
                <a:gd name="T79" fmla="*/ 0 h 2177"/>
                <a:gd name="T80" fmla="*/ 0 w 2051"/>
                <a:gd name="T81" fmla="*/ 0 h 2177"/>
                <a:gd name="T82" fmla="*/ 0 w 2051"/>
                <a:gd name="T83" fmla="*/ 0 h 2177"/>
                <a:gd name="T84" fmla="*/ 0 w 2051"/>
                <a:gd name="T85" fmla="*/ 0 h 2177"/>
                <a:gd name="T86" fmla="*/ 0 w 2051"/>
                <a:gd name="T87" fmla="*/ 0 h 2177"/>
                <a:gd name="T88" fmla="*/ 0 w 2051"/>
                <a:gd name="T89" fmla="*/ 0 h 2177"/>
                <a:gd name="T90" fmla="*/ 0 w 2051"/>
                <a:gd name="T91" fmla="*/ 0 h 2177"/>
                <a:gd name="T92" fmla="*/ 0 w 2051"/>
                <a:gd name="T93" fmla="*/ 0 h 2177"/>
                <a:gd name="T94" fmla="*/ 0 w 2051"/>
                <a:gd name="T95" fmla="*/ 0 h 2177"/>
                <a:gd name="T96" fmla="*/ 0 w 2051"/>
                <a:gd name="T97" fmla="*/ 0 h 2177"/>
                <a:gd name="T98" fmla="*/ 0 w 2051"/>
                <a:gd name="T99" fmla="*/ 0 h 2177"/>
                <a:gd name="T100" fmla="*/ 0 w 2051"/>
                <a:gd name="T101" fmla="*/ 0 h 2177"/>
                <a:gd name="T102" fmla="*/ 0 w 2051"/>
                <a:gd name="T103" fmla="*/ 0 h 2177"/>
                <a:gd name="T104" fmla="*/ 0 w 2051"/>
                <a:gd name="T105" fmla="*/ 0 h 2177"/>
                <a:gd name="T106" fmla="*/ 0 w 2051"/>
                <a:gd name="T107" fmla="*/ 0 h 217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051"/>
                <a:gd name="T163" fmla="*/ 0 h 2177"/>
                <a:gd name="T164" fmla="*/ 2051 w 2051"/>
                <a:gd name="T165" fmla="*/ 2177 h 217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051" h="2177">
                  <a:moveTo>
                    <a:pt x="1741" y="2177"/>
                  </a:moveTo>
                  <a:lnTo>
                    <a:pt x="1865" y="2052"/>
                  </a:lnTo>
                  <a:lnTo>
                    <a:pt x="1990" y="2052"/>
                  </a:lnTo>
                  <a:lnTo>
                    <a:pt x="2051" y="1990"/>
                  </a:lnTo>
                  <a:lnTo>
                    <a:pt x="1990" y="1679"/>
                  </a:lnTo>
                  <a:lnTo>
                    <a:pt x="1927" y="1616"/>
                  </a:lnTo>
                  <a:lnTo>
                    <a:pt x="1865" y="1368"/>
                  </a:lnTo>
                  <a:lnTo>
                    <a:pt x="1927" y="1243"/>
                  </a:lnTo>
                  <a:lnTo>
                    <a:pt x="1927" y="1181"/>
                  </a:lnTo>
                  <a:lnTo>
                    <a:pt x="1865" y="1181"/>
                  </a:lnTo>
                  <a:lnTo>
                    <a:pt x="1741" y="1243"/>
                  </a:lnTo>
                  <a:lnTo>
                    <a:pt x="1617" y="1056"/>
                  </a:lnTo>
                  <a:lnTo>
                    <a:pt x="1429" y="1056"/>
                  </a:lnTo>
                  <a:lnTo>
                    <a:pt x="1368" y="1056"/>
                  </a:lnTo>
                  <a:lnTo>
                    <a:pt x="1368" y="995"/>
                  </a:lnTo>
                  <a:lnTo>
                    <a:pt x="1368" y="870"/>
                  </a:lnTo>
                  <a:lnTo>
                    <a:pt x="1429" y="807"/>
                  </a:lnTo>
                  <a:lnTo>
                    <a:pt x="1429" y="683"/>
                  </a:lnTo>
                  <a:lnTo>
                    <a:pt x="1305" y="373"/>
                  </a:lnTo>
                  <a:lnTo>
                    <a:pt x="1056" y="373"/>
                  </a:lnTo>
                  <a:lnTo>
                    <a:pt x="683" y="186"/>
                  </a:lnTo>
                  <a:lnTo>
                    <a:pt x="683" y="61"/>
                  </a:lnTo>
                  <a:lnTo>
                    <a:pt x="683" y="0"/>
                  </a:lnTo>
                  <a:lnTo>
                    <a:pt x="622" y="0"/>
                  </a:lnTo>
                  <a:lnTo>
                    <a:pt x="497" y="61"/>
                  </a:lnTo>
                  <a:lnTo>
                    <a:pt x="435" y="0"/>
                  </a:lnTo>
                  <a:lnTo>
                    <a:pt x="310" y="0"/>
                  </a:lnTo>
                  <a:lnTo>
                    <a:pt x="186" y="373"/>
                  </a:lnTo>
                  <a:lnTo>
                    <a:pt x="310" y="497"/>
                  </a:lnTo>
                  <a:lnTo>
                    <a:pt x="249" y="559"/>
                  </a:lnTo>
                  <a:lnTo>
                    <a:pt x="373" y="683"/>
                  </a:lnTo>
                  <a:lnTo>
                    <a:pt x="373" y="746"/>
                  </a:lnTo>
                  <a:lnTo>
                    <a:pt x="559" y="932"/>
                  </a:lnTo>
                  <a:lnTo>
                    <a:pt x="559" y="1056"/>
                  </a:lnTo>
                  <a:lnTo>
                    <a:pt x="497" y="1119"/>
                  </a:lnTo>
                  <a:lnTo>
                    <a:pt x="373" y="1119"/>
                  </a:lnTo>
                  <a:lnTo>
                    <a:pt x="124" y="995"/>
                  </a:lnTo>
                  <a:lnTo>
                    <a:pt x="0" y="1181"/>
                  </a:lnTo>
                  <a:lnTo>
                    <a:pt x="0" y="1305"/>
                  </a:lnTo>
                  <a:lnTo>
                    <a:pt x="62" y="1368"/>
                  </a:lnTo>
                  <a:lnTo>
                    <a:pt x="373" y="1429"/>
                  </a:lnTo>
                  <a:lnTo>
                    <a:pt x="497" y="1555"/>
                  </a:lnTo>
                  <a:lnTo>
                    <a:pt x="622" y="1679"/>
                  </a:lnTo>
                  <a:lnTo>
                    <a:pt x="622" y="1741"/>
                  </a:lnTo>
                  <a:lnTo>
                    <a:pt x="622" y="1804"/>
                  </a:lnTo>
                  <a:lnTo>
                    <a:pt x="683" y="1804"/>
                  </a:lnTo>
                  <a:lnTo>
                    <a:pt x="746" y="1804"/>
                  </a:lnTo>
                  <a:lnTo>
                    <a:pt x="932" y="1990"/>
                  </a:lnTo>
                  <a:lnTo>
                    <a:pt x="995" y="1990"/>
                  </a:lnTo>
                  <a:lnTo>
                    <a:pt x="1056" y="1928"/>
                  </a:lnTo>
                  <a:lnTo>
                    <a:pt x="1181" y="1865"/>
                  </a:lnTo>
                  <a:lnTo>
                    <a:pt x="1617" y="2114"/>
                  </a:lnTo>
                  <a:lnTo>
                    <a:pt x="1678" y="2114"/>
                  </a:lnTo>
                  <a:lnTo>
                    <a:pt x="1741" y="217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0" name="Freeform 86"/>
            <p:cNvSpPr>
              <a:spLocks noChangeAspect="1"/>
            </p:cNvSpPr>
            <p:nvPr/>
          </p:nvSpPr>
          <p:spPr bwMode="auto">
            <a:xfrm>
              <a:off x="2839" y="1924"/>
              <a:ext cx="456" cy="342"/>
            </a:xfrm>
            <a:custGeom>
              <a:avLst/>
              <a:gdLst>
                <a:gd name="T0" fmla="*/ 0 w 2735"/>
                <a:gd name="T1" fmla="*/ 0 h 2053"/>
                <a:gd name="T2" fmla="*/ 0 w 2735"/>
                <a:gd name="T3" fmla="*/ 0 h 2053"/>
                <a:gd name="T4" fmla="*/ 0 w 2735"/>
                <a:gd name="T5" fmla="*/ 0 h 2053"/>
                <a:gd name="T6" fmla="*/ 0 w 2735"/>
                <a:gd name="T7" fmla="*/ 0 h 2053"/>
                <a:gd name="T8" fmla="*/ 0 w 2735"/>
                <a:gd name="T9" fmla="*/ 0 h 2053"/>
                <a:gd name="T10" fmla="*/ 0 w 2735"/>
                <a:gd name="T11" fmla="*/ 0 h 2053"/>
                <a:gd name="T12" fmla="*/ 0 w 2735"/>
                <a:gd name="T13" fmla="*/ 0 h 2053"/>
                <a:gd name="T14" fmla="*/ 0 w 2735"/>
                <a:gd name="T15" fmla="*/ 0 h 2053"/>
                <a:gd name="T16" fmla="*/ 0 w 2735"/>
                <a:gd name="T17" fmla="*/ 0 h 2053"/>
                <a:gd name="T18" fmla="*/ 0 w 2735"/>
                <a:gd name="T19" fmla="*/ 0 h 2053"/>
                <a:gd name="T20" fmla="*/ 0 w 2735"/>
                <a:gd name="T21" fmla="*/ 0 h 2053"/>
                <a:gd name="T22" fmla="*/ 0 w 2735"/>
                <a:gd name="T23" fmla="*/ 0 h 2053"/>
                <a:gd name="T24" fmla="*/ 0 w 2735"/>
                <a:gd name="T25" fmla="*/ 0 h 2053"/>
                <a:gd name="T26" fmla="*/ 0 w 2735"/>
                <a:gd name="T27" fmla="*/ 0 h 2053"/>
                <a:gd name="T28" fmla="*/ 0 w 2735"/>
                <a:gd name="T29" fmla="*/ 0 h 2053"/>
                <a:gd name="T30" fmla="*/ 0 w 2735"/>
                <a:gd name="T31" fmla="*/ 0 h 2053"/>
                <a:gd name="T32" fmla="*/ 0 w 2735"/>
                <a:gd name="T33" fmla="*/ 0 h 2053"/>
                <a:gd name="T34" fmla="*/ 0 w 2735"/>
                <a:gd name="T35" fmla="*/ 0 h 2053"/>
                <a:gd name="T36" fmla="*/ 0 w 2735"/>
                <a:gd name="T37" fmla="*/ 0 h 2053"/>
                <a:gd name="T38" fmla="*/ 0 w 2735"/>
                <a:gd name="T39" fmla="*/ 0 h 2053"/>
                <a:gd name="T40" fmla="*/ 0 w 2735"/>
                <a:gd name="T41" fmla="*/ 0 h 2053"/>
                <a:gd name="T42" fmla="*/ 0 w 2735"/>
                <a:gd name="T43" fmla="*/ 0 h 2053"/>
                <a:gd name="T44" fmla="*/ 0 w 2735"/>
                <a:gd name="T45" fmla="*/ 0 h 2053"/>
                <a:gd name="T46" fmla="*/ 0 w 2735"/>
                <a:gd name="T47" fmla="*/ 0 h 2053"/>
                <a:gd name="T48" fmla="*/ 0 w 2735"/>
                <a:gd name="T49" fmla="*/ 0 h 2053"/>
                <a:gd name="T50" fmla="*/ 0 w 2735"/>
                <a:gd name="T51" fmla="*/ 0 h 2053"/>
                <a:gd name="T52" fmla="*/ 0 w 2735"/>
                <a:gd name="T53" fmla="*/ 0 h 2053"/>
                <a:gd name="T54" fmla="*/ 0 w 2735"/>
                <a:gd name="T55" fmla="*/ 0 h 2053"/>
                <a:gd name="T56" fmla="*/ 0 w 2735"/>
                <a:gd name="T57" fmla="*/ 0 h 2053"/>
                <a:gd name="T58" fmla="*/ 0 w 2735"/>
                <a:gd name="T59" fmla="*/ 0 h 2053"/>
                <a:gd name="T60" fmla="*/ 0 w 2735"/>
                <a:gd name="T61" fmla="*/ 0 h 2053"/>
                <a:gd name="T62" fmla="*/ 0 w 2735"/>
                <a:gd name="T63" fmla="*/ 0 h 2053"/>
                <a:gd name="T64" fmla="*/ 0 w 2735"/>
                <a:gd name="T65" fmla="*/ 0 h 2053"/>
                <a:gd name="T66" fmla="*/ 0 w 2735"/>
                <a:gd name="T67" fmla="*/ 0 h 2053"/>
                <a:gd name="T68" fmla="*/ 0 w 2735"/>
                <a:gd name="T69" fmla="*/ 0 h 2053"/>
                <a:gd name="T70" fmla="*/ 0 w 2735"/>
                <a:gd name="T71" fmla="*/ 0 h 2053"/>
                <a:gd name="T72" fmla="*/ 0 w 2735"/>
                <a:gd name="T73" fmla="*/ 0 h 2053"/>
                <a:gd name="T74" fmla="*/ 0 w 2735"/>
                <a:gd name="T75" fmla="*/ 0 h 2053"/>
                <a:gd name="T76" fmla="*/ 0 w 2735"/>
                <a:gd name="T77" fmla="*/ 0 h 2053"/>
                <a:gd name="T78" fmla="*/ 0 w 2735"/>
                <a:gd name="T79" fmla="*/ 0 h 2053"/>
                <a:gd name="T80" fmla="*/ 0 w 2735"/>
                <a:gd name="T81" fmla="*/ 0 h 2053"/>
                <a:gd name="T82" fmla="*/ 0 w 2735"/>
                <a:gd name="T83" fmla="*/ 0 h 2053"/>
                <a:gd name="T84" fmla="*/ 0 w 2735"/>
                <a:gd name="T85" fmla="*/ 0 h 2053"/>
                <a:gd name="T86" fmla="*/ 0 w 2735"/>
                <a:gd name="T87" fmla="*/ 0 h 2053"/>
                <a:gd name="T88" fmla="*/ 0 w 2735"/>
                <a:gd name="T89" fmla="*/ 0 h 2053"/>
                <a:gd name="T90" fmla="*/ 0 w 2735"/>
                <a:gd name="T91" fmla="*/ 0 h 2053"/>
                <a:gd name="T92" fmla="*/ 0 w 2735"/>
                <a:gd name="T93" fmla="*/ 0 h 2053"/>
                <a:gd name="T94" fmla="*/ 0 w 2735"/>
                <a:gd name="T95" fmla="*/ 0 h 2053"/>
                <a:gd name="T96" fmla="*/ 0 w 2735"/>
                <a:gd name="T97" fmla="*/ 0 h 2053"/>
                <a:gd name="T98" fmla="*/ 0 w 2735"/>
                <a:gd name="T99" fmla="*/ 0 h 2053"/>
                <a:gd name="T100" fmla="*/ 0 w 2735"/>
                <a:gd name="T101" fmla="*/ 0 h 2053"/>
                <a:gd name="T102" fmla="*/ 0 w 2735"/>
                <a:gd name="T103" fmla="*/ 0 h 2053"/>
                <a:gd name="T104" fmla="*/ 0 w 2735"/>
                <a:gd name="T105" fmla="*/ 0 h 2053"/>
                <a:gd name="T106" fmla="*/ 0 w 2735"/>
                <a:gd name="T107" fmla="*/ 0 h 2053"/>
                <a:gd name="T108" fmla="*/ 0 w 2735"/>
                <a:gd name="T109" fmla="*/ 0 h 2053"/>
                <a:gd name="T110" fmla="*/ 0 w 2735"/>
                <a:gd name="T111" fmla="*/ 0 h 2053"/>
                <a:gd name="T112" fmla="*/ 0 w 2735"/>
                <a:gd name="T113" fmla="*/ 0 h 2053"/>
                <a:gd name="T114" fmla="*/ 0 w 2735"/>
                <a:gd name="T115" fmla="*/ 0 h 2053"/>
                <a:gd name="T116" fmla="*/ 0 w 2735"/>
                <a:gd name="T117" fmla="*/ 0 h 2053"/>
                <a:gd name="T118" fmla="*/ 0 w 2735"/>
                <a:gd name="T119" fmla="*/ 0 h 2053"/>
                <a:gd name="T120" fmla="*/ 0 w 2735"/>
                <a:gd name="T121" fmla="*/ 0 h 205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735"/>
                <a:gd name="T184" fmla="*/ 0 h 2053"/>
                <a:gd name="T185" fmla="*/ 2735 w 2735"/>
                <a:gd name="T186" fmla="*/ 2053 h 205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735" h="2053">
                  <a:moveTo>
                    <a:pt x="1741" y="2053"/>
                  </a:moveTo>
                  <a:lnTo>
                    <a:pt x="1741" y="1991"/>
                  </a:lnTo>
                  <a:lnTo>
                    <a:pt x="1492" y="1804"/>
                  </a:lnTo>
                  <a:lnTo>
                    <a:pt x="1429" y="1804"/>
                  </a:lnTo>
                  <a:lnTo>
                    <a:pt x="1429" y="1742"/>
                  </a:lnTo>
                  <a:lnTo>
                    <a:pt x="1367" y="1680"/>
                  </a:lnTo>
                  <a:lnTo>
                    <a:pt x="1367" y="1618"/>
                  </a:lnTo>
                  <a:lnTo>
                    <a:pt x="1492" y="1555"/>
                  </a:lnTo>
                  <a:lnTo>
                    <a:pt x="1616" y="1680"/>
                  </a:lnTo>
                  <a:lnTo>
                    <a:pt x="1741" y="1680"/>
                  </a:lnTo>
                  <a:lnTo>
                    <a:pt x="1926" y="1555"/>
                  </a:lnTo>
                  <a:lnTo>
                    <a:pt x="1926" y="1494"/>
                  </a:lnTo>
                  <a:lnTo>
                    <a:pt x="1926" y="1431"/>
                  </a:lnTo>
                  <a:lnTo>
                    <a:pt x="1989" y="1431"/>
                  </a:lnTo>
                  <a:lnTo>
                    <a:pt x="2424" y="1804"/>
                  </a:lnTo>
                  <a:lnTo>
                    <a:pt x="2487" y="1742"/>
                  </a:lnTo>
                  <a:lnTo>
                    <a:pt x="2362" y="1431"/>
                  </a:lnTo>
                  <a:lnTo>
                    <a:pt x="2175" y="1245"/>
                  </a:lnTo>
                  <a:lnTo>
                    <a:pt x="2362" y="1058"/>
                  </a:lnTo>
                  <a:lnTo>
                    <a:pt x="2673" y="933"/>
                  </a:lnTo>
                  <a:lnTo>
                    <a:pt x="2735" y="872"/>
                  </a:lnTo>
                  <a:lnTo>
                    <a:pt x="2611" y="746"/>
                  </a:lnTo>
                  <a:lnTo>
                    <a:pt x="2300" y="685"/>
                  </a:lnTo>
                  <a:lnTo>
                    <a:pt x="2238" y="622"/>
                  </a:lnTo>
                  <a:lnTo>
                    <a:pt x="2238" y="498"/>
                  </a:lnTo>
                  <a:lnTo>
                    <a:pt x="2175" y="436"/>
                  </a:lnTo>
                  <a:lnTo>
                    <a:pt x="2051" y="436"/>
                  </a:lnTo>
                  <a:lnTo>
                    <a:pt x="1989" y="498"/>
                  </a:lnTo>
                  <a:lnTo>
                    <a:pt x="1802" y="312"/>
                  </a:lnTo>
                  <a:lnTo>
                    <a:pt x="1616" y="373"/>
                  </a:lnTo>
                  <a:lnTo>
                    <a:pt x="1553" y="373"/>
                  </a:lnTo>
                  <a:lnTo>
                    <a:pt x="1553" y="312"/>
                  </a:lnTo>
                  <a:lnTo>
                    <a:pt x="1553" y="187"/>
                  </a:lnTo>
                  <a:lnTo>
                    <a:pt x="1367" y="0"/>
                  </a:lnTo>
                  <a:lnTo>
                    <a:pt x="1305" y="0"/>
                  </a:lnTo>
                  <a:lnTo>
                    <a:pt x="1305" y="63"/>
                  </a:lnTo>
                  <a:lnTo>
                    <a:pt x="1243" y="187"/>
                  </a:lnTo>
                  <a:lnTo>
                    <a:pt x="994" y="373"/>
                  </a:lnTo>
                  <a:lnTo>
                    <a:pt x="870" y="312"/>
                  </a:lnTo>
                  <a:lnTo>
                    <a:pt x="746" y="312"/>
                  </a:lnTo>
                  <a:lnTo>
                    <a:pt x="683" y="373"/>
                  </a:lnTo>
                  <a:lnTo>
                    <a:pt x="373" y="312"/>
                  </a:lnTo>
                  <a:lnTo>
                    <a:pt x="373" y="249"/>
                  </a:lnTo>
                  <a:lnTo>
                    <a:pt x="373" y="187"/>
                  </a:lnTo>
                  <a:lnTo>
                    <a:pt x="310" y="187"/>
                  </a:lnTo>
                  <a:lnTo>
                    <a:pt x="248" y="187"/>
                  </a:lnTo>
                  <a:lnTo>
                    <a:pt x="62" y="373"/>
                  </a:lnTo>
                  <a:lnTo>
                    <a:pt x="0" y="436"/>
                  </a:lnTo>
                  <a:lnTo>
                    <a:pt x="62" y="560"/>
                  </a:lnTo>
                  <a:lnTo>
                    <a:pt x="621" y="872"/>
                  </a:lnTo>
                  <a:lnTo>
                    <a:pt x="807" y="1058"/>
                  </a:lnTo>
                  <a:lnTo>
                    <a:pt x="807" y="1307"/>
                  </a:lnTo>
                  <a:lnTo>
                    <a:pt x="807" y="1369"/>
                  </a:lnTo>
                  <a:lnTo>
                    <a:pt x="870" y="1369"/>
                  </a:lnTo>
                  <a:lnTo>
                    <a:pt x="932" y="1369"/>
                  </a:lnTo>
                  <a:lnTo>
                    <a:pt x="1305" y="1742"/>
                  </a:lnTo>
                  <a:lnTo>
                    <a:pt x="1367" y="1867"/>
                  </a:lnTo>
                  <a:lnTo>
                    <a:pt x="1429" y="1928"/>
                  </a:lnTo>
                  <a:lnTo>
                    <a:pt x="1492" y="2053"/>
                  </a:lnTo>
                  <a:lnTo>
                    <a:pt x="1678" y="2053"/>
                  </a:lnTo>
                  <a:lnTo>
                    <a:pt x="1741" y="2053"/>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1" name="Freeform 87"/>
            <p:cNvSpPr>
              <a:spLocks noChangeAspect="1"/>
            </p:cNvSpPr>
            <p:nvPr/>
          </p:nvSpPr>
          <p:spPr bwMode="auto">
            <a:xfrm>
              <a:off x="3492" y="2080"/>
              <a:ext cx="165" cy="207"/>
            </a:xfrm>
            <a:custGeom>
              <a:avLst/>
              <a:gdLst>
                <a:gd name="T0" fmla="*/ 0 w 995"/>
                <a:gd name="T1" fmla="*/ 0 h 1244"/>
                <a:gd name="T2" fmla="*/ 0 w 995"/>
                <a:gd name="T3" fmla="*/ 0 h 1244"/>
                <a:gd name="T4" fmla="*/ 0 w 995"/>
                <a:gd name="T5" fmla="*/ 0 h 1244"/>
                <a:gd name="T6" fmla="*/ 0 w 995"/>
                <a:gd name="T7" fmla="*/ 0 h 1244"/>
                <a:gd name="T8" fmla="*/ 0 w 995"/>
                <a:gd name="T9" fmla="*/ 0 h 1244"/>
                <a:gd name="T10" fmla="*/ 0 w 995"/>
                <a:gd name="T11" fmla="*/ 0 h 1244"/>
                <a:gd name="T12" fmla="*/ 0 w 995"/>
                <a:gd name="T13" fmla="*/ 0 h 1244"/>
                <a:gd name="T14" fmla="*/ 0 w 995"/>
                <a:gd name="T15" fmla="*/ 0 h 1244"/>
                <a:gd name="T16" fmla="*/ 0 w 995"/>
                <a:gd name="T17" fmla="*/ 0 h 1244"/>
                <a:gd name="T18" fmla="*/ 0 w 995"/>
                <a:gd name="T19" fmla="*/ 0 h 1244"/>
                <a:gd name="T20" fmla="*/ 0 w 995"/>
                <a:gd name="T21" fmla="*/ 0 h 1244"/>
                <a:gd name="T22" fmla="*/ 0 w 995"/>
                <a:gd name="T23" fmla="*/ 0 h 1244"/>
                <a:gd name="T24" fmla="*/ 0 w 995"/>
                <a:gd name="T25" fmla="*/ 0 h 1244"/>
                <a:gd name="T26" fmla="*/ 0 w 995"/>
                <a:gd name="T27" fmla="*/ 0 h 1244"/>
                <a:gd name="T28" fmla="*/ 0 w 995"/>
                <a:gd name="T29" fmla="*/ 0 h 1244"/>
                <a:gd name="T30" fmla="*/ 0 w 995"/>
                <a:gd name="T31" fmla="*/ 0 h 1244"/>
                <a:gd name="T32" fmla="*/ 0 w 995"/>
                <a:gd name="T33" fmla="*/ 0 h 1244"/>
                <a:gd name="T34" fmla="*/ 0 w 995"/>
                <a:gd name="T35" fmla="*/ 0 h 1244"/>
                <a:gd name="T36" fmla="*/ 0 w 995"/>
                <a:gd name="T37" fmla="*/ 0 h 1244"/>
                <a:gd name="T38" fmla="*/ 0 w 995"/>
                <a:gd name="T39" fmla="*/ 0 h 1244"/>
                <a:gd name="T40" fmla="*/ 0 w 995"/>
                <a:gd name="T41" fmla="*/ 0 h 1244"/>
                <a:gd name="T42" fmla="*/ 0 w 995"/>
                <a:gd name="T43" fmla="*/ 0 h 1244"/>
                <a:gd name="T44" fmla="*/ 0 w 995"/>
                <a:gd name="T45" fmla="*/ 0 h 1244"/>
                <a:gd name="T46" fmla="*/ 0 w 995"/>
                <a:gd name="T47" fmla="*/ 0 h 1244"/>
                <a:gd name="T48" fmla="*/ 0 w 995"/>
                <a:gd name="T49" fmla="*/ 0 h 1244"/>
                <a:gd name="T50" fmla="*/ 0 w 995"/>
                <a:gd name="T51" fmla="*/ 0 h 12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995"/>
                <a:gd name="T79" fmla="*/ 0 h 1244"/>
                <a:gd name="T80" fmla="*/ 995 w 995"/>
                <a:gd name="T81" fmla="*/ 1244 h 12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995" h="1244">
                  <a:moveTo>
                    <a:pt x="0" y="1058"/>
                  </a:moveTo>
                  <a:lnTo>
                    <a:pt x="187" y="1244"/>
                  </a:lnTo>
                  <a:lnTo>
                    <a:pt x="249" y="1120"/>
                  </a:lnTo>
                  <a:lnTo>
                    <a:pt x="187" y="1058"/>
                  </a:lnTo>
                  <a:lnTo>
                    <a:pt x="435" y="995"/>
                  </a:lnTo>
                  <a:lnTo>
                    <a:pt x="684" y="1120"/>
                  </a:lnTo>
                  <a:lnTo>
                    <a:pt x="746" y="1120"/>
                  </a:lnTo>
                  <a:lnTo>
                    <a:pt x="746" y="1058"/>
                  </a:lnTo>
                  <a:lnTo>
                    <a:pt x="746" y="995"/>
                  </a:lnTo>
                  <a:lnTo>
                    <a:pt x="932" y="809"/>
                  </a:lnTo>
                  <a:lnTo>
                    <a:pt x="932" y="685"/>
                  </a:lnTo>
                  <a:lnTo>
                    <a:pt x="871" y="622"/>
                  </a:lnTo>
                  <a:lnTo>
                    <a:pt x="995" y="498"/>
                  </a:lnTo>
                  <a:lnTo>
                    <a:pt x="932" y="374"/>
                  </a:lnTo>
                  <a:lnTo>
                    <a:pt x="746" y="125"/>
                  </a:lnTo>
                  <a:lnTo>
                    <a:pt x="684" y="125"/>
                  </a:lnTo>
                  <a:lnTo>
                    <a:pt x="559" y="0"/>
                  </a:lnTo>
                  <a:lnTo>
                    <a:pt x="312" y="63"/>
                  </a:lnTo>
                  <a:lnTo>
                    <a:pt x="373" y="374"/>
                  </a:lnTo>
                  <a:lnTo>
                    <a:pt x="312" y="436"/>
                  </a:lnTo>
                  <a:lnTo>
                    <a:pt x="187" y="436"/>
                  </a:lnTo>
                  <a:lnTo>
                    <a:pt x="63" y="561"/>
                  </a:lnTo>
                  <a:lnTo>
                    <a:pt x="63" y="622"/>
                  </a:lnTo>
                  <a:lnTo>
                    <a:pt x="63" y="685"/>
                  </a:lnTo>
                  <a:lnTo>
                    <a:pt x="63" y="995"/>
                  </a:lnTo>
                  <a:lnTo>
                    <a:pt x="0" y="105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2" name="Freeform 88"/>
            <p:cNvSpPr>
              <a:spLocks noChangeAspect="1"/>
            </p:cNvSpPr>
            <p:nvPr/>
          </p:nvSpPr>
          <p:spPr bwMode="auto">
            <a:xfrm>
              <a:off x="3616" y="2028"/>
              <a:ext cx="228" cy="269"/>
            </a:xfrm>
            <a:custGeom>
              <a:avLst/>
              <a:gdLst>
                <a:gd name="T0" fmla="*/ 0 w 1368"/>
                <a:gd name="T1" fmla="*/ 0 h 1618"/>
                <a:gd name="T2" fmla="*/ 0 w 1368"/>
                <a:gd name="T3" fmla="*/ 0 h 1618"/>
                <a:gd name="T4" fmla="*/ 0 w 1368"/>
                <a:gd name="T5" fmla="*/ 0 h 1618"/>
                <a:gd name="T6" fmla="*/ 0 w 1368"/>
                <a:gd name="T7" fmla="*/ 0 h 1618"/>
                <a:gd name="T8" fmla="*/ 0 w 1368"/>
                <a:gd name="T9" fmla="*/ 0 h 1618"/>
                <a:gd name="T10" fmla="*/ 0 w 1368"/>
                <a:gd name="T11" fmla="*/ 0 h 1618"/>
                <a:gd name="T12" fmla="*/ 0 w 1368"/>
                <a:gd name="T13" fmla="*/ 0 h 1618"/>
                <a:gd name="T14" fmla="*/ 0 w 1368"/>
                <a:gd name="T15" fmla="*/ 0 h 1618"/>
                <a:gd name="T16" fmla="*/ 0 w 1368"/>
                <a:gd name="T17" fmla="*/ 0 h 1618"/>
                <a:gd name="T18" fmla="*/ 0 w 1368"/>
                <a:gd name="T19" fmla="*/ 0 h 1618"/>
                <a:gd name="T20" fmla="*/ 0 w 1368"/>
                <a:gd name="T21" fmla="*/ 0 h 1618"/>
                <a:gd name="T22" fmla="*/ 0 w 1368"/>
                <a:gd name="T23" fmla="*/ 0 h 1618"/>
                <a:gd name="T24" fmla="*/ 0 w 1368"/>
                <a:gd name="T25" fmla="*/ 0 h 1618"/>
                <a:gd name="T26" fmla="*/ 0 w 1368"/>
                <a:gd name="T27" fmla="*/ 0 h 1618"/>
                <a:gd name="T28" fmla="*/ 0 w 1368"/>
                <a:gd name="T29" fmla="*/ 0 h 1618"/>
                <a:gd name="T30" fmla="*/ 0 w 1368"/>
                <a:gd name="T31" fmla="*/ 0 h 1618"/>
                <a:gd name="T32" fmla="*/ 0 w 1368"/>
                <a:gd name="T33" fmla="*/ 0 h 1618"/>
                <a:gd name="T34" fmla="*/ 0 w 1368"/>
                <a:gd name="T35" fmla="*/ 0 h 1618"/>
                <a:gd name="T36" fmla="*/ 0 w 1368"/>
                <a:gd name="T37" fmla="*/ 0 h 1618"/>
                <a:gd name="T38" fmla="*/ 0 w 1368"/>
                <a:gd name="T39" fmla="*/ 0 h 1618"/>
                <a:gd name="T40" fmla="*/ 0 w 1368"/>
                <a:gd name="T41" fmla="*/ 0 h 1618"/>
                <a:gd name="T42" fmla="*/ 0 w 1368"/>
                <a:gd name="T43" fmla="*/ 0 h 1618"/>
                <a:gd name="T44" fmla="*/ 0 w 1368"/>
                <a:gd name="T45" fmla="*/ 0 h 1618"/>
                <a:gd name="T46" fmla="*/ 0 w 1368"/>
                <a:gd name="T47" fmla="*/ 0 h 1618"/>
                <a:gd name="T48" fmla="*/ 0 w 1368"/>
                <a:gd name="T49" fmla="*/ 0 h 1618"/>
                <a:gd name="T50" fmla="*/ 0 w 1368"/>
                <a:gd name="T51" fmla="*/ 0 h 1618"/>
                <a:gd name="T52" fmla="*/ 0 w 1368"/>
                <a:gd name="T53" fmla="*/ 0 h 1618"/>
                <a:gd name="T54" fmla="*/ 0 w 1368"/>
                <a:gd name="T55" fmla="*/ 0 h 1618"/>
                <a:gd name="T56" fmla="*/ 0 w 1368"/>
                <a:gd name="T57" fmla="*/ 0 h 1618"/>
                <a:gd name="T58" fmla="*/ 0 w 1368"/>
                <a:gd name="T59" fmla="*/ 0 h 1618"/>
                <a:gd name="T60" fmla="*/ 0 w 1368"/>
                <a:gd name="T61" fmla="*/ 0 h 1618"/>
                <a:gd name="T62" fmla="*/ 0 w 1368"/>
                <a:gd name="T63" fmla="*/ 0 h 16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8"/>
                <a:gd name="T97" fmla="*/ 0 h 1618"/>
                <a:gd name="T98" fmla="*/ 1368 w 1368"/>
                <a:gd name="T99" fmla="*/ 1618 h 161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8" h="1618">
                  <a:moveTo>
                    <a:pt x="249" y="1555"/>
                  </a:moveTo>
                  <a:lnTo>
                    <a:pt x="435" y="1618"/>
                  </a:lnTo>
                  <a:lnTo>
                    <a:pt x="746" y="1431"/>
                  </a:lnTo>
                  <a:lnTo>
                    <a:pt x="808" y="1494"/>
                  </a:lnTo>
                  <a:lnTo>
                    <a:pt x="871" y="1494"/>
                  </a:lnTo>
                  <a:lnTo>
                    <a:pt x="995" y="1369"/>
                  </a:lnTo>
                  <a:lnTo>
                    <a:pt x="1057" y="1369"/>
                  </a:lnTo>
                  <a:lnTo>
                    <a:pt x="1120" y="1369"/>
                  </a:lnTo>
                  <a:lnTo>
                    <a:pt x="1120" y="1306"/>
                  </a:lnTo>
                  <a:lnTo>
                    <a:pt x="995" y="1182"/>
                  </a:lnTo>
                  <a:lnTo>
                    <a:pt x="995" y="1058"/>
                  </a:lnTo>
                  <a:lnTo>
                    <a:pt x="1368" y="809"/>
                  </a:lnTo>
                  <a:lnTo>
                    <a:pt x="1306" y="747"/>
                  </a:lnTo>
                  <a:lnTo>
                    <a:pt x="1306" y="436"/>
                  </a:lnTo>
                  <a:lnTo>
                    <a:pt x="1368" y="374"/>
                  </a:lnTo>
                  <a:lnTo>
                    <a:pt x="1368" y="311"/>
                  </a:lnTo>
                  <a:lnTo>
                    <a:pt x="808" y="0"/>
                  </a:lnTo>
                  <a:lnTo>
                    <a:pt x="746" y="0"/>
                  </a:lnTo>
                  <a:lnTo>
                    <a:pt x="684" y="0"/>
                  </a:lnTo>
                  <a:lnTo>
                    <a:pt x="684" y="63"/>
                  </a:lnTo>
                  <a:lnTo>
                    <a:pt x="498" y="187"/>
                  </a:lnTo>
                  <a:lnTo>
                    <a:pt x="498" y="311"/>
                  </a:lnTo>
                  <a:lnTo>
                    <a:pt x="186" y="685"/>
                  </a:lnTo>
                  <a:lnTo>
                    <a:pt x="249" y="809"/>
                  </a:lnTo>
                  <a:lnTo>
                    <a:pt x="125" y="933"/>
                  </a:lnTo>
                  <a:lnTo>
                    <a:pt x="186" y="996"/>
                  </a:lnTo>
                  <a:lnTo>
                    <a:pt x="186" y="1120"/>
                  </a:lnTo>
                  <a:lnTo>
                    <a:pt x="0" y="1306"/>
                  </a:lnTo>
                  <a:lnTo>
                    <a:pt x="0" y="1369"/>
                  </a:lnTo>
                  <a:lnTo>
                    <a:pt x="0" y="1431"/>
                  </a:lnTo>
                  <a:lnTo>
                    <a:pt x="186" y="1555"/>
                  </a:lnTo>
                  <a:lnTo>
                    <a:pt x="249" y="1555"/>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3" name="Freeform 89"/>
            <p:cNvSpPr>
              <a:spLocks noChangeAspect="1"/>
            </p:cNvSpPr>
            <p:nvPr/>
          </p:nvSpPr>
          <p:spPr bwMode="auto">
            <a:xfrm>
              <a:off x="3201" y="2069"/>
              <a:ext cx="301" cy="249"/>
            </a:xfrm>
            <a:custGeom>
              <a:avLst/>
              <a:gdLst>
                <a:gd name="T0" fmla="*/ 0 w 1804"/>
                <a:gd name="T1" fmla="*/ 0 h 1492"/>
                <a:gd name="T2" fmla="*/ 0 w 1804"/>
                <a:gd name="T3" fmla="*/ 0 h 1492"/>
                <a:gd name="T4" fmla="*/ 0 w 1804"/>
                <a:gd name="T5" fmla="*/ 0 h 1492"/>
                <a:gd name="T6" fmla="*/ 0 w 1804"/>
                <a:gd name="T7" fmla="*/ 0 h 1492"/>
                <a:gd name="T8" fmla="*/ 0 w 1804"/>
                <a:gd name="T9" fmla="*/ 0 h 1492"/>
                <a:gd name="T10" fmla="*/ 0 w 1804"/>
                <a:gd name="T11" fmla="*/ 0 h 1492"/>
                <a:gd name="T12" fmla="*/ 0 w 1804"/>
                <a:gd name="T13" fmla="*/ 0 h 1492"/>
                <a:gd name="T14" fmla="*/ 0 w 1804"/>
                <a:gd name="T15" fmla="*/ 0 h 1492"/>
                <a:gd name="T16" fmla="*/ 0 w 1804"/>
                <a:gd name="T17" fmla="*/ 0 h 1492"/>
                <a:gd name="T18" fmla="*/ 0 w 1804"/>
                <a:gd name="T19" fmla="*/ 0 h 1492"/>
                <a:gd name="T20" fmla="*/ 0 w 1804"/>
                <a:gd name="T21" fmla="*/ 0 h 1492"/>
                <a:gd name="T22" fmla="*/ 0 w 1804"/>
                <a:gd name="T23" fmla="*/ 0 h 1492"/>
                <a:gd name="T24" fmla="*/ 0 w 1804"/>
                <a:gd name="T25" fmla="*/ 0 h 1492"/>
                <a:gd name="T26" fmla="*/ 0 w 1804"/>
                <a:gd name="T27" fmla="*/ 0 h 1492"/>
                <a:gd name="T28" fmla="*/ 0 w 1804"/>
                <a:gd name="T29" fmla="*/ 0 h 1492"/>
                <a:gd name="T30" fmla="*/ 0 w 1804"/>
                <a:gd name="T31" fmla="*/ 0 h 1492"/>
                <a:gd name="T32" fmla="*/ 0 w 1804"/>
                <a:gd name="T33" fmla="*/ 0 h 1492"/>
                <a:gd name="T34" fmla="*/ 0 w 1804"/>
                <a:gd name="T35" fmla="*/ 0 h 1492"/>
                <a:gd name="T36" fmla="*/ 0 w 1804"/>
                <a:gd name="T37" fmla="*/ 0 h 1492"/>
                <a:gd name="T38" fmla="*/ 0 w 1804"/>
                <a:gd name="T39" fmla="*/ 0 h 1492"/>
                <a:gd name="T40" fmla="*/ 0 w 1804"/>
                <a:gd name="T41" fmla="*/ 0 h 1492"/>
                <a:gd name="T42" fmla="*/ 0 w 1804"/>
                <a:gd name="T43" fmla="*/ 0 h 1492"/>
                <a:gd name="T44" fmla="*/ 0 w 1804"/>
                <a:gd name="T45" fmla="*/ 0 h 1492"/>
                <a:gd name="T46" fmla="*/ 0 w 1804"/>
                <a:gd name="T47" fmla="*/ 0 h 1492"/>
                <a:gd name="T48" fmla="*/ 0 w 1804"/>
                <a:gd name="T49" fmla="*/ 0 h 1492"/>
                <a:gd name="T50" fmla="*/ 0 w 1804"/>
                <a:gd name="T51" fmla="*/ 0 h 1492"/>
                <a:gd name="T52" fmla="*/ 0 w 1804"/>
                <a:gd name="T53" fmla="*/ 0 h 1492"/>
                <a:gd name="T54" fmla="*/ 0 w 1804"/>
                <a:gd name="T55" fmla="*/ 0 h 1492"/>
                <a:gd name="T56" fmla="*/ 0 w 1804"/>
                <a:gd name="T57" fmla="*/ 0 h 1492"/>
                <a:gd name="T58" fmla="*/ 0 w 1804"/>
                <a:gd name="T59" fmla="*/ 0 h 1492"/>
                <a:gd name="T60" fmla="*/ 0 w 1804"/>
                <a:gd name="T61" fmla="*/ 0 h 1492"/>
                <a:gd name="T62" fmla="*/ 0 w 1804"/>
                <a:gd name="T63" fmla="*/ 0 h 1492"/>
                <a:gd name="T64" fmla="*/ 0 w 1804"/>
                <a:gd name="T65" fmla="*/ 0 h 1492"/>
                <a:gd name="T66" fmla="*/ 0 w 1804"/>
                <a:gd name="T67" fmla="*/ 0 h 1492"/>
                <a:gd name="T68" fmla="*/ 0 w 1804"/>
                <a:gd name="T69" fmla="*/ 0 h 1492"/>
                <a:gd name="T70" fmla="*/ 0 w 1804"/>
                <a:gd name="T71" fmla="*/ 0 h 1492"/>
                <a:gd name="T72" fmla="*/ 0 w 1804"/>
                <a:gd name="T73" fmla="*/ 0 h 1492"/>
                <a:gd name="T74" fmla="*/ 0 w 1804"/>
                <a:gd name="T75" fmla="*/ 0 h 14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804"/>
                <a:gd name="T115" fmla="*/ 0 h 1492"/>
                <a:gd name="T116" fmla="*/ 1804 w 1804"/>
                <a:gd name="T117" fmla="*/ 1492 h 149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804" h="1492">
                  <a:moveTo>
                    <a:pt x="1492" y="1492"/>
                  </a:moveTo>
                  <a:lnTo>
                    <a:pt x="1555" y="1430"/>
                  </a:lnTo>
                  <a:lnTo>
                    <a:pt x="1617" y="1244"/>
                  </a:lnTo>
                  <a:lnTo>
                    <a:pt x="1741" y="1119"/>
                  </a:lnTo>
                  <a:lnTo>
                    <a:pt x="1804" y="1056"/>
                  </a:lnTo>
                  <a:lnTo>
                    <a:pt x="1804" y="746"/>
                  </a:lnTo>
                  <a:lnTo>
                    <a:pt x="1804" y="683"/>
                  </a:lnTo>
                  <a:lnTo>
                    <a:pt x="1804" y="622"/>
                  </a:lnTo>
                  <a:lnTo>
                    <a:pt x="1741" y="559"/>
                  </a:lnTo>
                  <a:lnTo>
                    <a:pt x="1680" y="559"/>
                  </a:lnTo>
                  <a:lnTo>
                    <a:pt x="1244" y="310"/>
                  </a:lnTo>
                  <a:lnTo>
                    <a:pt x="1119" y="373"/>
                  </a:lnTo>
                  <a:lnTo>
                    <a:pt x="1058" y="435"/>
                  </a:lnTo>
                  <a:lnTo>
                    <a:pt x="995" y="435"/>
                  </a:lnTo>
                  <a:lnTo>
                    <a:pt x="809" y="249"/>
                  </a:lnTo>
                  <a:lnTo>
                    <a:pt x="746" y="249"/>
                  </a:lnTo>
                  <a:lnTo>
                    <a:pt x="685" y="249"/>
                  </a:lnTo>
                  <a:lnTo>
                    <a:pt x="685" y="186"/>
                  </a:lnTo>
                  <a:lnTo>
                    <a:pt x="685" y="124"/>
                  </a:lnTo>
                  <a:lnTo>
                    <a:pt x="560" y="0"/>
                  </a:lnTo>
                  <a:lnTo>
                    <a:pt x="498" y="61"/>
                  </a:lnTo>
                  <a:lnTo>
                    <a:pt x="187" y="186"/>
                  </a:lnTo>
                  <a:lnTo>
                    <a:pt x="0" y="373"/>
                  </a:lnTo>
                  <a:lnTo>
                    <a:pt x="187" y="559"/>
                  </a:lnTo>
                  <a:lnTo>
                    <a:pt x="312" y="870"/>
                  </a:lnTo>
                  <a:lnTo>
                    <a:pt x="436" y="932"/>
                  </a:lnTo>
                  <a:lnTo>
                    <a:pt x="498" y="932"/>
                  </a:lnTo>
                  <a:lnTo>
                    <a:pt x="498" y="995"/>
                  </a:lnTo>
                  <a:lnTo>
                    <a:pt x="560" y="1119"/>
                  </a:lnTo>
                  <a:lnTo>
                    <a:pt x="498" y="1181"/>
                  </a:lnTo>
                  <a:lnTo>
                    <a:pt x="622" y="1305"/>
                  </a:lnTo>
                  <a:lnTo>
                    <a:pt x="746" y="1305"/>
                  </a:lnTo>
                  <a:lnTo>
                    <a:pt x="871" y="1181"/>
                  </a:lnTo>
                  <a:lnTo>
                    <a:pt x="1119" y="1492"/>
                  </a:lnTo>
                  <a:lnTo>
                    <a:pt x="1182" y="1492"/>
                  </a:lnTo>
                  <a:lnTo>
                    <a:pt x="1307" y="1430"/>
                  </a:lnTo>
                  <a:lnTo>
                    <a:pt x="1368" y="1492"/>
                  </a:lnTo>
                  <a:lnTo>
                    <a:pt x="1492" y="1492"/>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4" name="Freeform 90"/>
            <p:cNvSpPr>
              <a:spLocks noChangeAspect="1"/>
            </p:cNvSpPr>
            <p:nvPr/>
          </p:nvSpPr>
          <p:spPr bwMode="auto">
            <a:xfrm>
              <a:off x="3067" y="2162"/>
              <a:ext cx="404" cy="198"/>
            </a:xfrm>
            <a:custGeom>
              <a:avLst/>
              <a:gdLst>
                <a:gd name="T0" fmla="*/ 0 w 2425"/>
                <a:gd name="T1" fmla="*/ 0 h 1182"/>
                <a:gd name="T2" fmla="*/ 0 w 2425"/>
                <a:gd name="T3" fmla="*/ 0 h 1182"/>
                <a:gd name="T4" fmla="*/ 0 w 2425"/>
                <a:gd name="T5" fmla="*/ 0 h 1182"/>
                <a:gd name="T6" fmla="*/ 0 w 2425"/>
                <a:gd name="T7" fmla="*/ 0 h 1182"/>
                <a:gd name="T8" fmla="*/ 0 w 2425"/>
                <a:gd name="T9" fmla="*/ 0 h 1182"/>
                <a:gd name="T10" fmla="*/ 0 w 2425"/>
                <a:gd name="T11" fmla="*/ 0 h 1182"/>
                <a:gd name="T12" fmla="*/ 0 w 2425"/>
                <a:gd name="T13" fmla="*/ 0 h 1182"/>
                <a:gd name="T14" fmla="*/ 0 w 2425"/>
                <a:gd name="T15" fmla="*/ 0 h 1182"/>
                <a:gd name="T16" fmla="*/ 0 w 2425"/>
                <a:gd name="T17" fmla="*/ 0 h 1182"/>
                <a:gd name="T18" fmla="*/ 0 w 2425"/>
                <a:gd name="T19" fmla="*/ 0 h 1182"/>
                <a:gd name="T20" fmla="*/ 0 w 2425"/>
                <a:gd name="T21" fmla="*/ 0 h 1182"/>
                <a:gd name="T22" fmla="*/ 0 w 2425"/>
                <a:gd name="T23" fmla="*/ 0 h 1182"/>
                <a:gd name="T24" fmla="*/ 0 w 2425"/>
                <a:gd name="T25" fmla="*/ 0 h 1182"/>
                <a:gd name="T26" fmla="*/ 0 w 2425"/>
                <a:gd name="T27" fmla="*/ 0 h 1182"/>
                <a:gd name="T28" fmla="*/ 0 w 2425"/>
                <a:gd name="T29" fmla="*/ 0 h 1182"/>
                <a:gd name="T30" fmla="*/ 0 w 2425"/>
                <a:gd name="T31" fmla="*/ 0 h 1182"/>
                <a:gd name="T32" fmla="*/ 0 w 2425"/>
                <a:gd name="T33" fmla="*/ 0 h 1182"/>
                <a:gd name="T34" fmla="*/ 0 w 2425"/>
                <a:gd name="T35" fmla="*/ 0 h 1182"/>
                <a:gd name="T36" fmla="*/ 0 w 2425"/>
                <a:gd name="T37" fmla="*/ 0 h 1182"/>
                <a:gd name="T38" fmla="*/ 0 w 2425"/>
                <a:gd name="T39" fmla="*/ 0 h 1182"/>
                <a:gd name="T40" fmla="*/ 0 w 2425"/>
                <a:gd name="T41" fmla="*/ 0 h 1182"/>
                <a:gd name="T42" fmla="*/ 0 w 2425"/>
                <a:gd name="T43" fmla="*/ 0 h 1182"/>
                <a:gd name="T44" fmla="*/ 0 w 2425"/>
                <a:gd name="T45" fmla="*/ 0 h 1182"/>
                <a:gd name="T46" fmla="*/ 0 w 2425"/>
                <a:gd name="T47" fmla="*/ 0 h 1182"/>
                <a:gd name="T48" fmla="*/ 0 w 2425"/>
                <a:gd name="T49" fmla="*/ 0 h 1182"/>
                <a:gd name="T50" fmla="*/ 0 w 2425"/>
                <a:gd name="T51" fmla="*/ 0 h 1182"/>
                <a:gd name="T52" fmla="*/ 0 w 2425"/>
                <a:gd name="T53" fmla="*/ 0 h 1182"/>
                <a:gd name="T54" fmla="*/ 0 w 2425"/>
                <a:gd name="T55" fmla="*/ 0 h 1182"/>
                <a:gd name="T56" fmla="*/ 0 w 2425"/>
                <a:gd name="T57" fmla="*/ 0 h 1182"/>
                <a:gd name="T58" fmla="*/ 0 w 2425"/>
                <a:gd name="T59" fmla="*/ 0 h 1182"/>
                <a:gd name="T60" fmla="*/ 0 w 2425"/>
                <a:gd name="T61" fmla="*/ 0 h 1182"/>
                <a:gd name="T62" fmla="*/ 0 w 2425"/>
                <a:gd name="T63" fmla="*/ 0 h 1182"/>
                <a:gd name="T64" fmla="*/ 0 w 2425"/>
                <a:gd name="T65" fmla="*/ 0 h 1182"/>
                <a:gd name="T66" fmla="*/ 0 w 2425"/>
                <a:gd name="T67" fmla="*/ 0 h 1182"/>
                <a:gd name="T68" fmla="*/ 0 w 2425"/>
                <a:gd name="T69" fmla="*/ 0 h 1182"/>
                <a:gd name="T70" fmla="*/ 0 w 2425"/>
                <a:gd name="T71" fmla="*/ 0 h 1182"/>
                <a:gd name="T72" fmla="*/ 0 w 2425"/>
                <a:gd name="T73" fmla="*/ 0 h 1182"/>
                <a:gd name="T74" fmla="*/ 0 w 2425"/>
                <a:gd name="T75" fmla="*/ 0 h 1182"/>
                <a:gd name="T76" fmla="*/ 0 w 2425"/>
                <a:gd name="T77" fmla="*/ 0 h 1182"/>
                <a:gd name="T78" fmla="*/ 0 w 2425"/>
                <a:gd name="T79" fmla="*/ 0 h 1182"/>
                <a:gd name="T80" fmla="*/ 0 w 2425"/>
                <a:gd name="T81" fmla="*/ 0 h 1182"/>
                <a:gd name="T82" fmla="*/ 0 w 2425"/>
                <a:gd name="T83" fmla="*/ 0 h 1182"/>
                <a:gd name="T84" fmla="*/ 0 w 2425"/>
                <a:gd name="T85" fmla="*/ 0 h 1182"/>
                <a:gd name="T86" fmla="*/ 0 w 2425"/>
                <a:gd name="T87" fmla="*/ 0 h 1182"/>
                <a:gd name="T88" fmla="*/ 0 w 2425"/>
                <a:gd name="T89" fmla="*/ 0 h 118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425"/>
                <a:gd name="T136" fmla="*/ 0 h 1182"/>
                <a:gd name="T137" fmla="*/ 2425 w 2425"/>
                <a:gd name="T138" fmla="*/ 1182 h 118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425" h="1182">
                  <a:moveTo>
                    <a:pt x="933" y="1119"/>
                  </a:moveTo>
                  <a:lnTo>
                    <a:pt x="995" y="1119"/>
                  </a:lnTo>
                  <a:lnTo>
                    <a:pt x="1181" y="995"/>
                  </a:lnTo>
                  <a:lnTo>
                    <a:pt x="1493" y="995"/>
                  </a:lnTo>
                  <a:lnTo>
                    <a:pt x="1803" y="1182"/>
                  </a:lnTo>
                  <a:lnTo>
                    <a:pt x="1927" y="1058"/>
                  </a:lnTo>
                  <a:lnTo>
                    <a:pt x="2176" y="1119"/>
                  </a:lnTo>
                  <a:lnTo>
                    <a:pt x="2239" y="1119"/>
                  </a:lnTo>
                  <a:lnTo>
                    <a:pt x="2363" y="995"/>
                  </a:lnTo>
                  <a:lnTo>
                    <a:pt x="2425" y="933"/>
                  </a:lnTo>
                  <a:lnTo>
                    <a:pt x="2363" y="871"/>
                  </a:lnTo>
                  <a:lnTo>
                    <a:pt x="2300" y="933"/>
                  </a:lnTo>
                  <a:lnTo>
                    <a:pt x="2176" y="933"/>
                  </a:lnTo>
                  <a:lnTo>
                    <a:pt x="2115" y="871"/>
                  </a:lnTo>
                  <a:lnTo>
                    <a:pt x="1990" y="933"/>
                  </a:lnTo>
                  <a:lnTo>
                    <a:pt x="1927" y="933"/>
                  </a:lnTo>
                  <a:lnTo>
                    <a:pt x="1679" y="622"/>
                  </a:lnTo>
                  <a:lnTo>
                    <a:pt x="1554" y="746"/>
                  </a:lnTo>
                  <a:lnTo>
                    <a:pt x="1430" y="746"/>
                  </a:lnTo>
                  <a:lnTo>
                    <a:pt x="1306" y="622"/>
                  </a:lnTo>
                  <a:lnTo>
                    <a:pt x="1368" y="560"/>
                  </a:lnTo>
                  <a:lnTo>
                    <a:pt x="1306" y="436"/>
                  </a:lnTo>
                  <a:lnTo>
                    <a:pt x="1306" y="373"/>
                  </a:lnTo>
                  <a:lnTo>
                    <a:pt x="1244" y="373"/>
                  </a:lnTo>
                  <a:lnTo>
                    <a:pt x="1120" y="311"/>
                  </a:lnTo>
                  <a:lnTo>
                    <a:pt x="1057" y="373"/>
                  </a:lnTo>
                  <a:lnTo>
                    <a:pt x="622" y="0"/>
                  </a:lnTo>
                  <a:lnTo>
                    <a:pt x="559" y="0"/>
                  </a:lnTo>
                  <a:lnTo>
                    <a:pt x="559" y="63"/>
                  </a:lnTo>
                  <a:lnTo>
                    <a:pt x="559" y="124"/>
                  </a:lnTo>
                  <a:lnTo>
                    <a:pt x="374" y="249"/>
                  </a:lnTo>
                  <a:lnTo>
                    <a:pt x="249" y="249"/>
                  </a:lnTo>
                  <a:lnTo>
                    <a:pt x="125" y="124"/>
                  </a:lnTo>
                  <a:lnTo>
                    <a:pt x="0" y="187"/>
                  </a:lnTo>
                  <a:lnTo>
                    <a:pt x="0" y="249"/>
                  </a:lnTo>
                  <a:lnTo>
                    <a:pt x="62" y="311"/>
                  </a:lnTo>
                  <a:lnTo>
                    <a:pt x="62" y="373"/>
                  </a:lnTo>
                  <a:lnTo>
                    <a:pt x="125" y="373"/>
                  </a:lnTo>
                  <a:lnTo>
                    <a:pt x="374" y="560"/>
                  </a:lnTo>
                  <a:lnTo>
                    <a:pt x="374" y="622"/>
                  </a:lnTo>
                  <a:lnTo>
                    <a:pt x="684" y="746"/>
                  </a:lnTo>
                  <a:lnTo>
                    <a:pt x="808" y="871"/>
                  </a:lnTo>
                  <a:lnTo>
                    <a:pt x="871" y="1058"/>
                  </a:lnTo>
                  <a:lnTo>
                    <a:pt x="871" y="1119"/>
                  </a:lnTo>
                  <a:lnTo>
                    <a:pt x="933" y="111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5" name="Freeform 91"/>
            <p:cNvSpPr>
              <a:spLocks noChangeAspect="1"/>
            </p:cNvSpPr>
            <p:nvPr/>
          </p:nvSpPr>
          <p:spPr bwMode="auto">
            <a:xfrm>
              <a:off x="3782" y="2069"/>
              <a:ext cx="373" cy="353"/>
            </a:xfrm>
            <a:custGeom>
              <a:avLst/>
              <a:gdLst>
                <a:gd name="T0" fmla="*/ 0 w 2239"/>
                <a:gd name="T1" fmla="*/ 0 h 2114"/>
                <a:gd name="T2" fmla="*/ 0 w 2239"/>
                <a:gd name="T3" fmla="*/ 0 h 2114"/>
                <a:gd name="T4" fmla="*/ 0 w 2239"/>
                <a:gd name="T5" fmla="*/ 0 h 2114"/>
                <a:gd name="T6" fmla="*/ 0 w 2239"/>
                <a:gd name="T7" fmla="*/ 0 h 2114"/>
                <a:gd name="T8" fmla="*/ 0 w 2239"/>
                <a:gd name="T9" fmla="*/ 0 h 2114"/>
                <a:gd name="T10" fmla="*/ 0 w 2239"/>
                <a:gd name="T11" fmla="*/ 0 h 2114"/>
                <a:gd name="T12" fmla="*/ 0 w 2239"/>
                <a:gd name="T13" fmla="*/ 0 h 2114"/>
                <a:gd name="T14" fmla="*/ 0 w 2239"/>
                <a:gd name="T15" fmla="*/ 0 h 2114"/>
                <a:gd name="T16" fmla="*/ 0 w 2239"/>
                <a:gd name="T17" fmla="*/ 0 h 2114"/>
                <a:gd name="T18" fmla="*/ 0 w 2239"/>
                <a:gd name="T19" fmla="*/ 0 h 2114"/>
                <a:gd name="T20" fmla="*/ 0 w 2239"/>
                <a:gd name="T21" fmla="*/ 0 h 2114"/>
                <a:gd name="T22" fmla="*/ 0 w 2239"/>
                <a:gd name="T23" fmla="*/ 0 h 2114"/>
                <a:gd name="T24" fmla="*/ 0 w 2239"/>
                <a:gd name="T25" fmla="*/ 0 h 2114"/>
                <a:gd name="T26" fmla="*/ 0 w 2239"/>
                <a:gd name="T27" fmla="*/ 0 h 2114"/>
                <a:gd name="T28" fmla="*/ 0 w 2239"/>
                <a:gd name="T29" fmla="*/ 0 h 2114"/>
                <a:gd name="T30" fmla="*/ 0 w 2239"/>
                <a:gd name="T31" fmla="*/ 0 h 2114"/>
                <a:gd name="T32" fmla="*/ 0 w 2239"/>
                <a:gd name="T33" fmla="*/ 0 h 2114"/>
                <a:gd name="T34" fmla="*/ 0 w 2239"/>
                <a:gd name="T35" fmla="*/ 0 h 2114"/>
                <a:gd name="T36" fmla="*/ 0 w 2239"/>
                <a:gd name="T37" fmla="*/ 0 h 2114"/>
                <a:gd name="T38" fmla="*/ 0 w 2239"/>
                <a:gd name="T39" fmla="*/ 0 h 2114"/>
                <a:gd name="T40" fmla="*/ 0 w 2239"/>
                <a:gd name="T41" fmla="*/ 0 h 2114"/>
                <a:gd name="T42" fmla="*/ 0 w 2239"/>
                <a:gd name="T43" fmla="*/ 0 h 2114"/>
                <a:gd name="T44" fmla="*/ 0 w 2239"/>
                <a:gd name="T45" fmla="*/ 0 h 2114"/>
                <a:gd name="T46" fmla="*/ 0 w 2239"/>
                <a:gd name="T47" fmla="*/ 0 h 2114"/>
                <a:gd name="T48" fmla="*/ 0 w 2239"/>
                <a:gd name="T49" fmla="*/ 0 h 2114"/>
                <a:gd name="T50" fmla="*/ 0 w 2239"/>
                <a:gd name="T51" fmla="*/ 0 h 2114"/>
                <a:gd name="T52" fmla="*/ 0 w 2239"/>
                <a:gd name="T53" fmla="*/ 0 h 2114"/>
                <a:gd name="T54" fmla="*/ 0 w 2239"/>
                <a:gd name="T55" fmla="*/ 0 h 2114"/>
                <a:gd name="T56" fmla="*/ 0 w 2239"/>
                <a:gd name="T57" fmla="*/ 0 h 2114"/>
                <a:gd name="T58" fmla="*/ 0 w 2239"/>
                <a:gd name="T59" fmla="*/ 0 h 2114"/>
                <a:gd name="T60" fmla="*/ 0 w 2239"/>
                <a:gd name="T61" fmla="*/ 0 h 2114"/>
                <a:gd name="T62" fmla="*/ 0 w 2239"/>
                <a:gd name="T63" fmla="*/ 0 h 2114"/>
                <a:gd name="T64" fmla="*/ 0 w 2239"/>
                <a:gd name="T65" fmla="*/ 0 h 2114"/>
                <a:gd name="T66" fmla="*/ 0 w 2239"/>
                <a:gd name="T67" fmla="*/ 0 h 2114"/>
                <a:gd name="T68" fmla="*/ 0 w 2239"/>
                <a:gd name="T69" fmla="*/ 0 h 2114"/>
                <a:gd name="T70" fmla="*/ 0 w 2239"/>
                <a:gd name="T71" fmla="*/ 0 h 2114"/>
                <a:gd name="T72" fmla="*/ 0 w 2239"/>
                <a:gd name="T73" fmla="*/ 0 h 2114"/>
                <a:gd name="T74" fmla="*/ 0 w 2239"/>
                <a:gd name="T75" fmla="*/ 0 h 2114"/>
                <a:gd name="T76" fmla="*/ 0 w 2239"/>
                <a:gd name="T77" fmla="*/ 0 h 2114"/>
                <a:gd name="T78" fmla="*/ 0 w 2239"/>
                <a:gd name="T79" fmla="*/ 0 h 2114"/>
                <a:gd name="T80" fmla="*/ 0 w 2239"/>
                <a:gd name="T81" fmla="*/ 0 h 2114"/>
                <a:gd name="T82" fmla="*/ 0 w 2239"/>
                <a:gd name="T83" fmla="*/ 0 h 2114"/>
                <a:gd name="T84" fmla="*/ 0 w 2239"/>
                <a:gd name="T85" fmla="*/ 0 h 2114"/>
                <a:gd name="T86" fmla="*/ 0 w 2239"/>
                <a:gd name="T87" fmla="*/ 0 h 211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239"/>
                <a:gd name="T133" fmla="*/ 0 h 2114"/>
                <a:gd name="T134" fmla="*/ 2239 w 2239"/>
                <a:gd name="T135" fmla="*/ 2114 h 211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239" h="2114">
                  <a:moveTo>
                    <a:pt x="1057" y="2114"/>
                  </a:moveTo>
                  <a:lnTo>
                    <a:pt x="1057" y="2051"/>
                  </a:lnTo>
                  <a:lnTo>
                    <a:pt x="1181" y="1990"/>
                  </a:lnTo>
                  <a:lnTo>
                    <a:pt x="1492" y="2051"/>
                  </a:lnTo>
                  <a:lnTo>
                    <a:pt x="1617" y="1927"/>
                  </a:lnTo>
                  <a:lnTo>
                    <a:pt x="1678" y="1927"/>
                  </a:lnTo>
                  <a:lnTo>
                    <a:pt x="1678" y="1865"/>
                  </a:lnTo>
                  <a:lnTo>
                    <a:pt x="1927" y="1741"/>
                  </a:lnTo>
                  <a:lnTo>
                    <a:pt x="1803" y="1430"/>
                  </a:lnTo>
                  <a:lnTo>
                    <a:pt x="1927" y="1244"/>
                  </a:lnTo>
                  <a:lnTo>
                    <a:pt x="1741" y="1056"/>
                  </a:lnTo>
                  <a:lnTo>
                    <a:pt x="1741" y="932"/>
                  </a:lnTo>
                  <a:lnTo>
                    <a:pt x="1678" y="870"/>
                  </a:lnTo>
                  <a:lnTo>
                    <a:pt x="1990" y="559"/>
                  </a:lnTo>
                  <a:lnTo>
                    <a:pt x="2051" y="559"/>
                  </a:lnTo>
                  <a:lnTo>
                    <a:pt x="2239" y="373"/>
                  </a:lnTo>
                  <a:lnTo>
                    <a:pt x="2239" y="249"/>
                  </a:lnTo>
                  <a:lnTo>
                    <a:pt x="2051" y="0"/>
                  </a:lnTo>
                  <a:lnTo>
                    <a:pt x="435" y="61"/>
                  </a:lnTo>
                  <a:lnTo>
                    <a:pt x="373" y="61"/>
                  </a:lnTo>
                  <a:lnTo>
                    <a:pt x="373" y="124"/>
                  </a:lnTo>
                  <a:lnTo>
                    <a:pt x="311" y="186"/>
                  </a:lnTo>
                  <a:lnTo>
                    <a:pt x="311" y="497"/>
                  </a:lnTo>
                  <a:lnTo>
                    <a:pt x="373" y="559"/>
                  </a:lnTo>
                  <a:lnTo>
                    <a:pt x="0" y="808"/>
                  </a:lnTo>
                  <a:lnTo>
                    <a:pt x="0" y="932"/>
                  </a:lnTo>
                  <a:lnTo>
                    <a:pt x="125" y="1056"/>
                  </a:lnTo>
                  <a:lnTo>
                    <a:pt x="125" y="1119"/>
                  </a:lnTo>
                  <a:lnTo>
                    <a:pt x="249" y="1244"/>
                  </a:lnTo>
                  <a:lnTo>
                    <a:pt x="311" y="1554"/>
                  </a:lnTo>
                  <a:lnTo>
                    <a:pt x="311" y="1617"/>
                  </a:lnTo>
                  <a:lnTo>
                    <a:pt x="373" y="1617"/>
                  </a:lnTo>
                  <a:lnTo>
                    <a:pt x="435" y="1554"/>
                  </a:lnTo>
                  <a:lnTo>
                    <a:pt x="559" y="1678"/>
                  </a:lnTo>
                  <a:lnTo>
                    <a:pt x="559" y="1741"/>
                  </a:lnTo>
                  <a:lnTo>
                    <a:pt x="498" y="1803"/>
                  </a:lnTo>
                  <a:lnTo>
                    <a:pt x="498" y="1927"/>
                  </a:lnTo>
                  <a:lnTo>
                    <a:pt x="559" y="1990"/>
                  </a:lnTo>
                  <a:lnTo>
                    <a:pt x="684" y="1990"/>
                  </a:lnTo>
                  <a:lnTo>
                    <a:pt x="746" y="2051"/>
                  </a:lnTo>
                  <a:lnTo>
                    <a:pt x="808" y="1990"/>
                  </a:lnTo>
                  <a:lnTo>
                    <a:pt x="871" y="1990"/>
                  </a:lnTo>
                  <a:lnTo>
                    <a:pt x="995" y="2114"/>
                  </a:lnTo>
                  <a:lnTo>
                    <a:pt x="1057" y="2114"/>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6" name="Freeform 92"/>
            <p:cNvSpPr>
              <a:spLocks noChangeAspect="1"/>
            </p:cNvSpPr>
            <p:nvPr/>
          </p:nvSpPr>
          <p:spPr bwMode="auto">
            <a:xfrm>
              <a:off x="3626" y="2256"/>
              <a:ext cx="207" cy="176"/>
            </a:xfrm>
            <a:custGeom>
              <a:avLst/>
              <a:gdLst>
                <a:gd name="T0" fmla="*/ 0 w 1244"/>
                <a:gd name="T1" fmla="*/ 0 h 1058"/>
                <a:gd name="T2" fmla="*/ 0 w 1244"/>
                <a:gd name="T3" fmla="*/ 0 h 1058"/>
                <a:gd name="T4" fmla="*/ 0 w 1244"/>
                <a:gd name="T5" fmla="*/ 0 h 1058"/>
                <a:gd name="T6" fmla="*/ 0 w 1244"/>
                <a:gd name="T7" fmla="*/ 0 h 1058"/>
                <a:gd name="T8" fmla="*/ 0 w 1244"/>
                <a:gd name="T9" fmla="*/ 0 h 1058"/>
                <a:gd name="T10" fmla="*/ 0 w 1244"/>
                <a:gd name="T11" fmla="*/ 0 h 1058"/>
                <a:gd name="T12" fmla="*/ 0 w 1244"/>
                <a:gd name="T13" fmla="*/ 0 h 1058"/>
                <a:gd name="T14" fmla="*/ 0 w 1244"/>
                <a:gd name="T15" fmla="*/ 0 h 1058"/>
                <a:gd name="T16" fmla="*/ 0 w 1244"/>
                <a:gd name="T17" fmla="*/ 0 h 1058"/>
                <a:gd name="T18" fmla="*/ 0 w 1244"/>
                <a:gd name="T19" fmla="*/ 0 h 1058"/>
                <a:gd name="T20" fmla="*/ 0 w 1244"/>
                <a:gd name="T21" fmla="*/ 0 h 1058"/>
                <a:gd name="T22" fmla="*/ 0 w 1244"/>
                <a:gd name="T23" fmla="*/ 0 h 1058"/>
                <a:gd name="T24" fmla="*/ 0 w 1244"/>
                <a:gd name="T25" fmla="*/ 0 h 1058"/>
                <a:gd name="T26" fmla="*/ 0 w 1244"/>
                <a:gd name="T27" fmla="*/ 0 h 1058"/>
                <a:gd name="T28" fmla="*/ 0 w 1244"/>
                <a:gd name="T29" fmla="*/ 0 h 1058"/>
                <a:gd name="T30" fmla="*/ 0 w 1244"/>
                <a:gd name="T31" fmla="*/ 0 h 1058"/>
                <a:gd name="T32" fmla="*/ 0 w 1244"/>
                <a:gd name="T33" fmla="*/ 0 h 1058"/>
                <a:gd name="T34" fmla="*/ 0 w 1244"/>
                <a:gd name="T35" fmla="*/ 0 h 1058"/>
                <a:gd name="T36" fmla="*/ 0 w 1244"/>
                <a:gd name="T37" fmla="*/ 0 h 1058"/>
                <a:gd name="T38" fmla="*/ 0 w 1244"/>
                <a:gd name="T39" fmla="*/ 0 h 1058"/>
                <a:gd name="T40" fmla="*/ 0 w 1244"/>
                <a:gd name="T41" fmla="*/ 0 h 1058"/>
                <a:gd name="T42" fmla="*/ 0 w 1244"/>
                <a:gd name="T43" fmla="*/ 0 h 1058"/>
                <a:gd name="T44" fmla="*/ 0 w 1244"/>
                <a:gd name="T45" fmla="*/ 0 h 1058"/>
                <a:gd name="T46" fmla="*/ 0 w 1244"/>
                <a:gd name="T47" fmla="*/ 0 h 1058"/>
                <a:gd name="T48" fmla="*/ 0 w 1244"/>
                <a:gd name="T49" fmla="*/ 0 h 1058"/>
                <a:gd name="T50" fmla="*/ 0 w 1244"/>
                <a:gd name="T51" fmla="*/ 0 h 1058"/>
                <a:gd name="T52" fmla="*/ 0 w 1244"/>
                <a:gd name="T53" fmla="*/ 0 h 1058"/>
                <a:gd name="T54" fmla="*/ 0 w 1244"/>
                <a:gd name="T55" fmla="*/ 0 h 1058"/>
                <a:gd name="T56" fmla="*/ 0 w 1244"/>
                <a:gd name="T57" fmla="*/ 0 h 1058"/>
                <a:gd name="T58" fmla="*/ 0 w 1244"/>
                <a:gd name="T59" fmla="*/ 0 h 1058"/>
                <a:gd name="T60" fmla="*/ 0 w 1244"/>
                <a:gd name="T61" fmla="*/ 0 h 1058"/>
                <a:gd name="T62" fmla="*/ 0 w 1244"/>
                <a:gd name="T63" fmla="*/ 0 h 1058"/>
                <a:gd name="T64" fmla="*/ 0 w 1244"/>
                <a:gd name="T65" fmla="*/ 0 h 10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244"/>
                <a:gd name="T100" fmla="*/ 0 h 1058"/>
                <a:gd name="T101" fmla="*/ 1244 w 1244"/>
                <a:gd name="T102" fmla="*/ 1058 h 105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244" h="1058">
                  <a:moveTo>
                    <a:pt x="249" y="1058"/>
                  </a:moveTo>
                  <a:lnTo>
                    <a:pt x="311" y="995"/>
                  </a:lnTo>
                  <a:lnTo>
                    <a:pt x="436" y="1058"/>
                  </a:lnTo>
                  <a:lnTo>
                    <a:pt x="870" y="995"/>
                  </a:lnTo>
                  <a:lnTo>
                    <a:pt x="1058" y="808"/>
                  </a:lnTo>
                  <a:lnTo>
                    <a:pt x="995" y="746"/>
                  </a:lnTo>
                  <a:lnTo>
                    <a:pt x="995" y="559"/>
                  </a:lnTo>
                  <a:lnTo>
                    <a:pt x="995" y="498"/>
                  </a:lnTo>
                  <a:lnTo>
                    <a:pt x="1058" y="498"/>
                  </a:lnTo>
                  <a:lnTo>
                    <a:pt x="1182" y="498"/>
                  </a:lnTo>
                  <a:lnTo>
                    <a:pt x="1244" y="498"/>
                  </a:lnTo>
                  <a:lnTo>
                    <a:pt x="1244" y="435"/>
                  </a:lnTo>
                  <a:lnTo>
                    <a:pt x="1182" y="125"/>
                  </a:lnTo>
                  <a:lnTo>
                    <a:pt x="1058" y="0"/>
                  </a:lnTo>
                  <a:lnTo>
                    <a:pt x="995" y="0"/>
                  </a:lnTo>
                  <a:lnTo>
                    <a:pt x="933" y="0"/>
                  </a:lnTo>
                  <a:lnTo>
                    <a:pt x="809" y="125"/>
                  </a:lnTo>
                  <a:lnTo>
                    <a:pt x="746" y="125"/>
                  </a:lnTo>
                  <a:lnTo>
                    <a:pt x="684" y="62"/>
                  </a:lnTo>
                  <a:lnTo>
                    <a:pt x="373" y="249"/>
                  </a:lnTo>
                  <a:lnTo>
                    <a:pt x="187" y="186"/>
                  </a:lnTo>
                  <a:lnTo>
                    <a:pt x="124" y="186"/>
                  </a:lnTo>
                  <a:lnTo>
                    <a:pt x="124" y="249"/>
                  </a:lnTo>
                  <a:lnTo>
                    <a:pt x="63" y="311"/>
                  </a:lnTo>
                  <a:lnTo>
                    <a:pt x="124" y="373"/>
                  </a:lnTo>
                  <a:lnTo>
                    <a:pt x="0" y="498"/>
                  </a:lnTo>
                  <a:lnTo>
                    <a:pt x="0" y="622"/>
                  </a:lnTo>
                  <a:lnTo>
                    <a:pt x="63" y="746"/>
                  </a:lnTo>
                  <a:lnTo>
                    <a:pt x="0" y="808"/>
                  </a:lnTo>
                  <a:lnTo>
                    <a:pt x="0" y="871"/>
                  </a:lnTo>
                  <a:lnTo>
                    <a:pt x="0" y="932"/>
                  </a:lnTo>
                  <a:lnTo>
                    <a:pt x="187" y="1058"/>
                  </a:lnTo>
                  <a:lnTo>
                    <a:pt x="249" y="105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7" name="Freeform 93"/>
            <p:cNvSpPr>
              <a:spLocks noChangeAspect="1"/>
            </p:cNvSpPr>
            <p:nvPr/>
          </p:nvSpPr>
          <p:spPr bwMode="auto">
            <a:xfrm>
              <a:off x="4061" y="2277"/>
              <a:ext cx="187" cy="186"/>
            </a:xfrm>
            <a:custGeom>
              <a:avLst/>
              <a:gdLst>
                <a:gd name="T0" fmla="*/ 0 w 1120"/>
                <a:gd name="T1" fmla="*/ 0 h 1119"/>
                <a:gd name="T2" fmla="*/ 0 w 1120"/>
                <a:gd name="T3" fmla="*/ 0 h 1119"/>
                <a:gd name="T4" fmla="*/ 0 w 1120"/>
                <a:gd name="T5" fmla="*/ 0 h 1119"/>
                <a:gd name="T6" fmla="*/ 0 w 1120"/>
                <a:gd name="T7" fmla="*/ 0 h 1119"/>
                <a:gd name="T8" fmla="*/ 0 w 1120"/>
                <a:gd name="T9" fmla="*/ 0 h 1119"/>
                <a:gd name="T10" fmla="*/ 0 w 1120"/>
                <a:gd name="T11" fmla="*/ 0 h 1119"/>
                <a:gd name="T12" fmla="*/ 0 w 1120"/>
                <a:gd name="T13" fmla="*/ 0 h 1119"/>
                <a:gd name="T14" fmla="*/ 0 w 1120"/>
                <a:gd name="T15" fmla="*/ 0 h 1119"/>
                <a:gd name="T16" fmla="*/ 0 w 1120"/>
                <a:gd name="T17" fmla="*/ 0 h 1119"/>
                <a:gd name="T18" fmla="*/ 0 w 1120"/>
                <a:gd name="T19" fmla="*/ 0 h 1119"/>
                <a:gd name="T20" fmla="*/ 0 w 1120"/>
                <a:gd name="T21" fmla="*/ 0 h 1119"/>
                <a:gd name="T22" fmla="*/ 0 w 1120"/>
                <a:gd name="T23" fmla="*/ 0 h 1119"/>
                <a:gd name="T24" fmla="*/ 0 w 1120"/>
                <a:gd name="T25" fmla="*/ 0 h 1119"/>
                <a:gd name="T26" fmla="*/ 0 w 1120"/>
                <a:gd name="T27" fmla="*/ 0 h 1119"/>
                <a:gd name="T28" fmla="*/ 0 w 1120"/>
                <a:gd name="T29" fmla="*/ 0 h 111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20"/>
                <a:gd name="T46" fmla="*/ 0 h 1119"/>
                <a:gd name="T47" fmla="*/ 1120 w 1120"/>
                <a:gd name="T48" fmla="*/ 1119 h 111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20" h="1119">
                  <a:moveTo>
                    <a:pt x="312" y="1119"/>
                  </a:moveTo>
                  <a:lnTo>
                    <a:pt x="809" y="621"/>
                  </a:lnTo>
                  <a:lnTo>
                    <a:pt x="934" y="683"/>
                  </a:lnTo>
                  <a:lnTo>
                    <a:pt x="1120" y="497"/>
                  </a:lnTo>
                  <a:lnTo>
                    <a:pt x="1120" y="434"/>
                  </a:lnTo>
                  <a:lnTo>
                    <a:pt x="312" y="0"/>
                  </a:lnTo>
                  <a:lnTo>
                    <a:pt x="249" y="0"/>
                  </a:lnTo>
                  <a:lnTo>
                    <a:pt x="125" y="186"/>
                  </a:lnTo>
                  <a:lnTo>
                    <a:pt x="249" y="497"/>
                  </a:lnTo>
                  <a:lnTo>
                    <a:pt x="0" y="621"/>
                  </a:lnTo>
                  <a:lnTo>
                    <a:pt x="0" y="683"/>
                  </a:lnTo>
                  <a:lnTo>
                    <a:pt x="249" y="933"/>
                  </a:lnTo>
                  <a:lnTo>
                    <a:pt x="249" y="1057"/>
                  </a:lnTo>
                  <a:lnTo>
                    <a:pt x="249" y="1119"/>
                  </a:lnTo>
                  <a:lnTo>
                    <a:pt x="312" y="111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8" name="Freeform 94"/>
            <p:cNvSpPr>
              <a:spLocks noChangeAspect="1"/>
            </p:cNvSpPr>
            <p:nvPr/>
          </p:nvSpPr>
          <p:spPr bwMode="auto">
            <a:xfrm>
              <a:off x="3429" y="2245"/>
              <a:ext cx="228" cy="229"/>
            </a:xfrm>
            <a:custGeom>
              <a:avLst/>
              <a:gdLst>
                <a:gd name="T0" fmla="*/ 0 w 1368"/>
                <a:gd name="T1" fmla="*/ 0 h 1370"/>
                <a:gd name="T2" fmla="*/ 0 w 1368"/>
                <a:gd name="T3" fmla="*/ 0 h 1370"/>
                <a:gd name="T4" fmla="*/ 0 w 1368"/>
                <a:gd name="T5" fmla="*/ 0 h 1370"/>
                <a:gd name="T6" fmla="*/ 0 w 1368"/>
                <a:gd name="T7" fmla="*/ 0 h 1370"/>
                <a:gd name="T8" fmla="*/ 0 w 1368"/>
                <a:gd name="T9" fmla="*/ 0 h 1370"/>
                <a:gd name="T10" fmla="*/ 0 w 1368"/>
                <a:gd name="T11" fmla="*/ 0 h 1370"/>
                <a:gd name="T12" fmla="*/ 0 w 1368"/>
                <a:gd name="T13" fmla="*/ 0 h 1370"/>
                <a:gd name="T14" fmla="*/ 0 w 1368"/>
                <a:gd name="T15" fmla="*/ 0 h 1370"/>
                <a:gd name="T16" fmla="*/ 0 w 1368"/>
                <a:gd name="T17" fmla="*/ 0 h 1370"/>
                <a:gd name="T18" fmla="*/ 0 w 1368"/>
                <a:gd name="T19" fmla="*/ 0 h 1370"/>
                <a:gd name="T20" fmla="*/ 0 w 1368"/>
                <a:gd name="T21" fmla="*/ 0 h 1370"/>
                <a:gd name="T22" fmla="*/ 0 w 1368"/>
                <a:gd name="T23" fmla="*/ 0 h 1370"/>
                <a:gd name="T24" fmla="*/ 0 w 1368"/>
                <a:gd name="T25" fmla="*/ 0 h 1370"/>
                <a:gd name="T26" fmla="*/ 0 w 1368"/>
                <a:gd name="T27" fmla="*/ 0 h 1370"/>
                <a:gd name="T28" fmla="*/ 0 w 1368"/>
                <a:gd name="T29" fmla="*/ 0 h 1370"/>
                <a:gd name="T30" fmla="*/ 0 w 1368"/>
                <a:gd name="T31" fmla="*/ 0 h 1370"/>
                <a:gd name="T32" fmla="*/ 0 w 1368"/>
                <a:gd name="T33" fmla="*/ 0 h 1370"/>
                <a:gd name="T34" fmla="*/ 0 w 1368"/>
                <a:gd name="T35" fmla="*/ 0 h 1370"/>
                <a:gd name="T36" fmla="*/ 0 w 1368"/>
                <a:gd name="T37" fmla="*/ 0 h 1370"/>
                <a:gd name="T38" fmla="*/ 0 w 1368"/>
                <a:gd name="T39" fmla="*/ 0 h 1370"/>
                <a:gd name="T40" fmla="*/ 0 w 1368"/>
                <a:gd name="T41" fmla="*/ 0 h 1370"/>
                <a:gd name="T42" fmla="*/ 0 w 1368"/>
                <a:gd name="T43" fmla="*/ 0 h 1370"/>
                <a:gd name="T44" fmla="*/ 0 w 1368"/>
                <a:gd name="T45" fmla="*/ 0 h 1370"/>
                <a:gd name="T46" fmla="*/ 0 w 1368"/>
                <a:gd name="T47" fmla="*/ 0 h 1370"/>
                <a:gd name="T48" fmla="*/ 0 w 1368"/>
                <a:gd name="T49" fmla="*/ 0 h 1370"/>
                <a:gd name="T50" fmla="*/ 0 w 1368"/>
                <a:gd name="T51" fmla="*/ 0 h 1370"/>
                <a:gd name="T52" fmla="*/ 0 w 1368"/>
                <a:gd name="T53" fmla="*/ 0 h 1370"/>
                <a:gd name="T54" fmla="*/ 0 w 1368"/>
                <a:gd name="T55" fmla="*/ 0 h 1370"/>
                <a:gd name="T56" fmla="*/ 0 w 1368"/>
                <a:gd name="T57" fmla="*/ 0 h 1370"/>
                <a:gd name="T58" fmla="*/ 0 w 1368"/>
                <a:gd name="T59" fmla="*/ 0 h 1370"/>
                <a:gd name="T60" fmla="*/ 0 w 1368"/>
                <a:gd name="T61" fmla="*/ 0 h 1370"/>
                <a:gd name="T62" fmla="*/ 0 w 1368"/>
                <a:gd name="T63" fmla="*/ 0 h 1370"/>
                <a:gd name="T64" fmla="*/ 0 w 1368"/>
                <a:gd name="T65" fmla="*/ 0 h 1370"/>
                <a:gd name="T66" fmla="*/ 0 w 1368"/>
                <a:gd name="T67" fmla="*/ 0 h 1370"/>
                <a:gd name="T68" fmla="*/ 0 w 1368"/>
                <a:gd name="T69" fmla="*/ 0 h 1370"/>
                <a:gd name="T70" fmla="*/ 0 w 1368"/>
                <a:gd name="T71" fmla="*/ 0 h 137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368"/>
                <a:gd name="T109" fmla="*/ 0 h 1370"/>
                <a:gd name="T110" fmla="*/ 1368 w 1368"/>
                <a:gd name="T111" fmla="*/ 1370 h 137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368" h="1370">
                  <a:moveTo>
                    <a:pt x="498" y="1370"/>
                  </a:moveTo>
                  <a:lnTo>
                    <a:pt x="560" y="1307"/>
                  </a:lnTo>
                  <a:lnTo>
                    <a:pt x="871" y="1307"/>
                  </a:lnTo>
                  <a:lnTo>
                    <a:pt x="995" y="1183"/>
                  </a:lnTo>
                  <a:lnTo>
                    <a:pt x="1119" y="1183"/>
                  </a:lnTo>
                  <a:lnTo>
                    <a:pt x="1181" y="1245"/>
                  </a:lnTo>
                  <a:lnTo>
                    <a:pt x="1305" y="1245"/>
                  </a:lnTo>
                  <a:lnTo>
                    <a:pt x="1368" y="1183"/>
                  </a:lnTo>
                  <a:lnTo>
                    <a:pt x="1368" y="1121"/>
                  </a:lnTo>
                  <a:lnTo>
                    <a:pt x="1181" y="995"/>
                  </a:lnTo>
                  <a:lnTo>
                    <a:pt x="1181" y="934"/>
                  </a:lnTo>
                  <a:lnTo>
                    <a:pt x="1181" y="871"/>
                  </a:lnTo>
                  <a:lnTo>
                    <a:pt x="1244" y="809"/>
                  </a:lnTo>
                  <a:lnTo>
                    <a:pt x="1181" y="685"/>
                  </a:lnTo>
                  <a:lnTo>
                    <a:pt x="1181" y="561"/>
                  </a:lnTo>
                  <a:lnTo>
                    <a:pt x="1305" y="436"/>
                  </a:lnTo>
                  <a:lnTo>
                    <a:pt x="1244" y="374"/>
                  </a:lnTo>
                  <a:lnTo>
                    <a:pt x="1305" y="312"/>
                  </a:lnTo>
                  <a:lnTo>
                    <a:pt x="1305" y="249"/>
                  </a:lnTo>
                  <a:lnTo>
                    <a:pt x="1119" y="125"/>
                  </a:lnTo>
                  <a:lnTo>
                    <a:pt x="1057" y="125"/>
                  </a:lnTo>
                  <a:lnTo>
                    <a:pt x="808" y="0"/>
                  </a:lnTo>
                  <a:lnTo>
                    <a:pt x="560" y="63"/>
                  </a:lnTo>
                  <a:lnTo>
                    <a:pt x="622" y="125"/>
                  </a:lnTo>
                  <a:lnTo>
                    <a:pt x="560" y="249"/>
                  </a:lnTo>
                  <a:lnTo>
                    <a:pt x="373" y="63"/>
                  </a:lnTo>
                  <a:lnTo>
                    <a:pt x="249" y="188"/>
                  </a:lnTo>
                  <a:lnTo>
                    <a:pt x="187" y="374"/>
                  </a:lnTo>
                  <a:lnTo>
                    <a:pt x="249" y="436"/>
                  </a:lnTo>
                  <a:lnTo>
                    <a:pt x="187" y="498"/>
                  </a:lnTo>
                  <a:lnTo>
                    <a:pt x="63" y="622"/>
                  </a:lnTo>
                  <a:lnTo>
                    <a:pt x="0" y="622"/>
                  </a:lnTo>
                  <a:lnTo>
                    <a:pt x="0" y="685"/>
                  </a:lnTo>
                  <a:lnTo>
                    <a:pt x="249" y="934"/>
                  </a:lnTo>
                  <a:lnTo>
                    <a:pt x="436" y="1307"/>
                  </a:lnTo>
                  <a:lnTo>
                    <a:pt x="498" y="1370"/>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29" name="Freeform 95"/>
            <p:cNvSpPr>
              <a:spLocks noChangeAspect="1"/>
            </p:cNvSpPr>
            <p:nvPr/>
          </p:nvSpPr>
          <p:spPr bwMode="auto">
            <a:xfrm>
              <a:off x="3668" y="2328"/>
              <a:ext cx="300" cy="229"/>
            </a:xfrm>
            <a:custGeom>
              <a:avLst/>
              <a:gdLst>
                <a:gd name="T0" fmla="*/ 0 w 1803"/>
                <a:gd name="T1" fmla="*/ 0 h 1369"/>
                <a:gd name="T2" fmla="*/ 0 w 1803"/>
                <a:gd name="T3" fmla="*/ 0 h 1369"/>
                <a:gd name="T4" fmla="*/ 0 w 1803"/>
                <a:gd name="T5" fmla="*/ 0 h 1369"/>
                <a:gd name="T6" fmla="*/ 0 w 1803"/>
                <a:gd name="T7" fmla="*/ 0 h 1369"/>
                <a:gd name="T8" fmla="*/ 0 w 1803"/>
                <a:gd name="T9" fmla="*/ 0 h 1369"/>
                <a:gd name="T10" fmla="*/ 0 w 1803"/>
                <a:gd name="T11" fmla="*/ 0 h 1369"/>
                <a:gd name="T12" fmla="*/ 0 w 1803"/>
                <a:gd name="T13" fmla="*/ 0 h 1369"/>
                <a:gd name="T14" fmla="*/ 0 w 1803"/>
                <a:gd name="T15" fmla="*/ 0 h 1369"/>
                <a:gd name="T16" fmla="*/ 0 w 1803"/>
                <a:gd name="T17" fmla="*/ 0 h 1369"/>
                <a:gd name="T18" fmla="*/ 0 w 1803"/>
                <a:gd name="T19" fmla="*/ 0 h 1369"/>
                <a:gd name="T20" fmla="*/ 0 w 1803"/>
                <a:gd name="T21" fmla="*/ 0 h 1369"/>
                <a:gd name="T22" fmla="*/ 0 w 1803"/>
                <a:gd name="T23" fmla="*/ 0 h 1369"/>
                <a:gd name="T24" fmla="*/ 0 w 1803"/>
                <a:gd name="T25" fmla="*/ 0 h 1369"/>
                <a:gd name="T26" fmla="*/ 0 w 1803"/>
                <a:gd name="T27" fmla="*/ 0 h 1369"/>
                <a:gd name="T28" fmla="*/ 0 w 1803"/>
                <a:gd name="T29" fmla="*/ 0 h 1369"/>
                <a:gd name="T30" fmla="*/ 0 w 1803"/>
                <a:gd name="T31" fmla="*/ 0 h 1369"/>
                <a:gd name="T32" fmla="*/ 0 w 1803"/>
                <a:gd name="T33" fmla="*/ 0 h 1369"/>
                <a:gd name="T34" fmla="*/ 0 w 1803"/>
                <a:gd name="T35" fmla="*/ 0 h 1369"/>
                <a:gd name="T36" fmla="*/ 0 w 1803"/>
                <a:gd name="T37" fmla="*/ 0 h 1369"/>
                <a:gd name="T38" fmla="*/ 0 w 1803"/>
                <a:gd name="T39" fmla="*/ 0 h 1369"/>
                <a:gd name="T40" fmla="*/ 0 w 1803"/>
                <a:gd name="T41" fmla="*/ 0 h 1369"/>
                <a:gd name="T42" fmla="*/ 0 w 1803"/>
                <a:gd name="T43" fmla="*/ 0 h 1369"/>
                <a:gd name="T44" fmla="*/ 0 w 1803"/>
                <a:gd name="T45" fmla="*/ 0 h 1369"/>
                <a:gd name="T46" fmla="*/ 0 w 1803"/>
                <a:gd name="T47" fmla="*/ 0 h 1369"/>
                <a:gd name="T48" fmla="*/ 0 w 1803"/>
                <a:gd name="T49" fmla="*/ 0 h 1369"/>
                <a:gd name="T50" fmla="*/ 0 w 1803"/>
                <a:gd name="T51" fmla="*/ 0 h 1369"/>
                <a:gd name="T52" fmla="*/ 0 w 1803"/>
                <a:gd name="T53" fmla="*/ 0 h 1369"/>
                <a:gd name="T54" fmla="*/ 0 w 1803"/>
                <a:gd name="T55" fmla="*/ 0 h 1369"/>
                <a:gd name="T56" fmla="*/ 0 w 1803"/>
                <a:gd name="T57" fmla="*/ 0 h 1369"/>
                <a:gd name="T58" fmla="*/ 0 w 1803"/>
                <a:gd name="T59" fmla="*/ 0 h 1369"/>
                <a:gd name="T60" fmla="*/ 0 w 1803"/>
                <a:gd name="T61" fmla="*/ 0 h 1369"/>
                <a:gd name="T62" fmla="*/ 0 w 1803"/>
                <a:gd name="T63" fmla="*/ 0 h 1369"/>
                <a:gd name="T64" fmla="*/ 0 w 1803"/>
                <a:gd name="T65" fmla="*/ 0 h 1369"/>
                <a:gd name="T66" fmla="*/ 0 w 1803"/>
                <a:gd name="T67" fmla="*/ 0 h 1369"/>
                <a:gd name="T68" fmla="*/ 0 w 1803"/>
                <a:gd name="T69" fmla="*/ 0 h 1369"/>
                <a:gd name="T70" fmla="*/ 0 w 1803"/>
                <a:gd name="T71" fmla="*/ 0 h 1369"/>
                <a:gd name="T72" fmla="*/ 0 w 1803"/>
                <a:gd name="T73" fmla="*/ 0 h 1369"/>
                <a:gd name="T74" fmla="*/ 0 w 1803"/>
                <a:gd name="T75" fmla="*/ 0 h 1369"/>
                <a:gd name="T76" fmla="*/ 0 w 1803"/>
                <a:gd name="T77" fmla="*/ 0 h 1369"/>
                <a:gd name="T78" fmla="*/ 0 w 1803"/>
                <a:gd name="T79" fmla="*/ 0 h 1369"/>
                <a:gd name="T80" fmla="*/ 0 w 1803"/>
                <a:gd name="T81" fmla="*/ 0 h 1369"/>
                <a:gd name="T82" fmla="*/ 0 w 1803"/>
                <a:gd name="T83" fmla="*/ 0 h 1369"/>
                <a:gd name="T84" fmla="*/ 0 w 1803"/>
                <a:gd name="T85" fmla="*/ 0 h 1369"/>
                <a:gd name="T86" fmla="*/ 0 w 1803"/>
                <a:gd name="T87" fmla="*/ 0 h 1369"/>
                <a:gd name="T88" fmla="*/ 0 w 1803"/>
                <a:gd name="T89" fmla="*/ 0 h 1369"/>
                <a:gd name="T90" fmla="*/ 0 w 1803"/>
                <a:gd name="T91" fmla="*/ 0 h 1369"/>
                <a:gd name="T92" fmla="*/ 0 w 1803"/>
                <a:gd name="T93" fmla="*/ 0 h 1369"/>
                <a:gd name="T94" fmla="*/ 0 w 1803"/>
                <a:gd name="T95" fmla="*/ 0 h 1369"/>
                <a:gd name="T96" fmla="*/ 0 w 1803"/>
                <a:gd name="T97" fmla="*/ 0 h 1369"/>
                <a:gd name="T98" fmla="*/ 0 w 1803"/>
                <a:gd name="T99" fmla="*/ 0 h 13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803"/>
                <a:gd name="T151" fmla="*/ 0 h 1369"/>
                <a:gd name="T152" fmla="*/ 1803 w 1803"/>
                <a:gd name="T153" fmla="*/ 1369 h 136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803" h="1369">
                  <a:moveTo>
                    <a:pt x="1182" y="1369"/>
                  </a:moveTo>
                  <a:lnTo>
                    <a:pt x="1243" y="1369"/>
                  </a:lnTo>
                  <a:lnTo>
                    <a:pt x="1243" y="1306"/>
                  </a:lnTo>
                  <a:lnTo>
                    <a:pt x="1306" y="1120"/>
                  </a:lnTo>
                  <a:lnTo>
                    <a:pt x="1306" y="1058"/>
                  </a:lnTo>
                  <a:lnTo>
                    <a:pt x="1368" y="1058"/>
                  </a:lnTo>
                  <a:lnTo>
                    <a:pt x="1430" y="1058"/>
                  </a:lnTo>
                  <a:lnTo>
                    <a:pt x="1492" y="996"/>
                  </a:lnTo>
                  <a:lnTo>
                    <a:pt x="1616" y="996"/>
                  </a:lnTo>
                  <a:lnTo>
                    <a:pt x="1803" y="809"/>
                  </a:lnTo>
                  <a:lnTo>
                    <a:pt x="1803" y="623"/>
                  </a:lnTo>
                  <a:lnTo>
                    <a:pt x="1741" y="560"/>
                  </a:lnTo>
                  <a:lnTo>
                    <a:pt x="1679" y="560"/>
                  </a:lnTo>
                  <a:lnTo>
                    <a:pt x="1555" y="436"/>
                  </a:lnTo>
                  <a:lnTo>
                    <a:pt x="1492" y="436"/>
                  </a:lnTo>
                  <a:lnTo>
                    <a:pt x="1430" y="497"/>
                  </a:lnTo>
                  <a:lnTo>
                    <a:pt x="1368" y="436"/>
                  </a:lnTo>
                  <a:lnTo>
                    <a:pt x="1243" y="436"/>
                  </a:lnTo>
                  <a:lnTo>
                    <a:pt x="1182" y="373"/>
                  </a:lnTo>
                  <a:lnTo>
                    <a:pt x="1182" y="249"/>
                  </a:lnTo>
                  <a:lnTo>
                    <a:pt x="1243" y="187"/>
                  </a:lnTo>
                  <a:lnTo>
                    <a:pt x="1243" y="124"/>
                  </a:lnTo>
                  <a:lnTo>
                    <a:pt x="1119" y="0"/>
                  </a:lnTo>
                  <a:lnTo>
                    <a:pt x="1057" y="63"/>
                  </a:lnTo>
                  <a:lnTo>
                    <a:pt x="995" y="63"/>
                  </a:lnTo>
                  <a:lnTo>
                    <a:pt x="933" y="63"/>
                  </a:lnTo>
                  <a:lnTo>
                    <a:pt x="809" y="63"/>
                  </a:lnTo>
                  <a:lnTo>
                    <a:pt x="746" y="63"/>
                  </a:lnTo>
                  <a:lnTo>
                    <a:pt x="746" y="124"/>
                  </a:lnTo>
                  <a:lnTo>
                    <a:pt x="746" y="311"/>
                  </a:lnTo>
                  <a:lnTo>
                    <a:pt x="809" y="373"/>
                  </a:lnTo>
                  <a:lnTo>
                    <a:pt x="621" y="560"/>
                  </a:lnTo>
                  <a:lnTo>
                    <a:pt x="187" y="623"/>
                  </a:lnTo>
                  <a:lnTo>
                    <a:pt x="62" y="560"/>
                  </a:lnTo>
                  <a:lnTo>
                    <a:pt x="0" y="623"/>
                  </a:lnTo>
                  <a:lnTo>
                    <a:pt x="0" y="685"/>
                  </a:lnTo>
                  <a:lnTo>
                    <a:pt x="62" y="996"/>
                  </a:lnTo>
                  <a:lnTo>
                    <a:pt x="62" y="1058"/>
                  </a:lnTo>
                  <a:lnTo>
                    <a:pt x="124" y="1058"/>
                  </a:lnTo>
                  <a:lnTo>
                    <a:pt x="187" y="1120"/>
                  </a:lnTo>
                  <a:lnTo>
                    <a:pt x="248" y="1058"/>
                  </a:lnTo>
                  <a:lnTo>
                    <a:pt x="373" y="1182"/>
                  </a:lnTo>
                  <a:lnTo>
                    <a:pt x="746" y="1182"/>
                  </a:lnTo>
                  <a:lnTo>
                    <a:pt x="809" y="1245"/>
                  </a:lnTo>
                  <a:lnTo>
                    <a:pt x="995" y="1245"/>
                  </a:lnTo>
                  <a:lnTo>
                    <a:pt x="1057" y="1245"/>
                  </a:lnTo>
                  <a:lnTo>
                    <a:pt x="1057" y="1306"/>
                  </a:lnTo>
                  <a:lnTo>
                    <a:pt x="1057" y="1369"/>
                  </a:lnTo>
                  <a:lnTo>
                    <a:pt x="1119" y="1369"/>
                  </a:lnTo>
                  <a:lnTo>
                    <a:pt x="1182" y="136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0" name="Freeform 96"/>
            <p:cNvSpPr>
              <a:spLocks noChangeAspect="1"/>
            </p:cNvSpPr>
            <p:nvPr/>
          </p:nvSpPr>
          <p:spPr bwMode="auto">
            <a:xfrm>
              <a:off x="4113" y="2349"/>
              <a:ext cx="394" cy="218"/>
            </a:xfrm>
            <a:custGeom>
              <a:avLst/>
              <a:gdLst>
                <a:gd name="T0" fmla="*/ 0 w 2362"/>
                <a:gd name="T1" fmla="*/ 0 h 1307"/>
                <a:gd name="T2" fmla="*/ 0 w 2362"/>
                <a:gd name="T3" fmla="*/ 0 h 1307"/>
                <a:gd name="T4" fmla="*/ 0 w 2362"/>
                <a:gd name="T5" fmla="*/ 0 h 1307"/>
                <a:gd name="T6" fmla="*/ 0 w 2362"/>
                <a:gd name="T7" fmla="*/ 0 h 1307"/>
                <a:gd name="T8" fmla="*/ 0 w 2362"/>
                <a:gd name="T9" fmla="*/ 0 h 1307"/>
                <a:gd name="T10" fmla="*/ 0 w 2362"/>
                <a:gd name="T11" fmla="*/ 0 h 1307"/>
                <a:gd name="T12" fmla="*/ 0 w 2362"/>
                <a:gd name="T13" fmla="*/ 0 h 1307"/>
                <a:gd name="T14" fmla="*/ 0 w 2362"/>
                <a:gd name="T15" fmla="*/ 0 h 1307"/>
                <a:gd name="T16" fmla="*/ 0 w 2362"/>
                <a:gd name="T17" fmla="*/ 0 h 1307"/>
                <a:gd name="T18" fmla="*/ 0 w 2362"/>
                <a:gd name="T19" fmla="*/ 0 h 1307"/>
                <a:gd name="T20" fmla="*/ 0 w 2362"/>
                <a:gd name="T21" fmla="*/ 0 h 1307"/>
                <a:gd name="T22" fmla="*/ 0 w 2362"/>
                <a:gd name="T23" fmla="*/ 0 h 1307"/>
                <a:gd name="T24" fmla="*/ 0 w 2362"/>
                <a:gd name="T25" fmla="*/ 0 h 1307"/>
                <a:gd name="T26" fmla="*/ 0 w 2362"/>
                <a:gd name="T27" fmla="*/ 0 h 1307"/>
                <a:gd name="T28" fmla="*/ 0 w 2362"/>
                <a:gd name="T29" fmla="*/ 0 h 1307"/>
                <a:gd name="T30" fmla="*/ 0 w 2362"/>
                <a:gd name="T31" fmla="*/ 0 h 1307"/>
                <a:gd name="T32" fmla="*/ 0 w 2362"/>
                <a:gd name="T33" fmla="*/ 0 h 1307"/>
                <a:gd name="T34" fmla="*/ 0 w 2362"/>
                <a:gd name="T35" fmla="*/ 0 h 1307"/>
                <a:gd name="T36" fmla="*/ 0 w 2362"/>
                <a:gd name="T37" fmla="*/ 0 h 1307"/>
                <a:gd name="T38" fmla="*/ 0 w 2362"/>
                <a:gd name="T39" fmla="*/ 0 h 1307"/>
                <a:gd name="T40" fmla="*/ 0 w 2362"/>
                <a:gd name="T41" fmla="*/ 0 h 1307"/>
                <a:gd name="T42" fmla="*/ 0 w 2362"/>
                <a:gd name="T43" fmla="*/ 0 h 1307"/>
                <a:gd name="T44" fmla="*/ 0 w 2362"/>
                <a:gd name="T45" fmla="*/ 0 h 1307"/>
                <a:gd name="T46" fmla="*/ 0 w 2362"/>
                <a:gd name="T47" fmla="*/ 0 h 1307"/>
                <a:gd name="T48" fmla="*/ 0 w 2362"/>
                <a:gd name="T49" fmla="*/ 0 h 1307"/>
                <a:gd name="T50" fmla="*/ 0 w 2362"/>
                <a:gd name="T51" fmla="*/ 0 h 130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362"/>
                <a:gd name="T79" fmla="*/ 0 h 1307"/>
                <a:gd name="T80" fmla="*/ 2362 w 2362"/>
                <a:gd name="T81" fmla="*/ 1307 h 130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362" h="1307">
                  <a:moveTo>
                    <a:pt x="1181" y="1307"/>
                  </a:moveTo>
                  <a:lnTo>
                    <a:pt x="1615" y="1182"/>
                  </a:lnTo>
                  <a:lnTo>
                    <a:pt x="1740" y="1245"/>
                  </a:lnTo>
                  <a:lnTo>
                    <a:pt x="1927" y="1245"/>
                  </a:lnTo>
                  <a:lnTo>
                    <a:pt x="2051" y="1121"/>
                  </a:lnTo>
                  <a:lnTo>
                    <a:pt x="2113" y="1121"/>
                  </a:lnTo>
                  <a:lnTo>
                    <a:pt x="2113" y="1058"/>
                  </a:lnTo>
                  <a:lnTo>
                    <a:pt x="2362" y="809"/>
                  </a:lnTo>
                  <a:lnTo>
                    <a:pt x="1988" y="499"/>
                  </a:lnTo>
                  <a:lnTo>
                    <a:pt x="1118" y="125"/>
                  </a:lnTo>
                  <a:lnTo>
                    <a:pt x="994" y="125"/>
                  </a:lnTo>
                  <a:lnTo>
                    <a:pt x="869" y="0"/>
                  </a:lnTo>
                  <a:lnTo>
                    <a:pt x="808" y="0"/>
                  </a:lnTo>
                  <a:lnTo>
                    <a:pt x="808" y="63"/>
                  </a:lnTo>
                  <a:lnTo>
                    <a:pt x="622" y="249"/>
                  </a:lnTo>
                  <a:lnTo>
                    <a:pt x="497" y="187"/>
                  </a:lnTo>
                  <a:lnTo>
                    <a:pt x="0" y="685"/>
                  </a:lnTo>
                  <a:lnTo>
                    <a:pt x="124" y="809"/>
                  </a:lnTo>
                  <a:lnTo>
                    <a:pt x="249" y="748"/>
                  </a:lnTo>
                  <a:lnTo>
                    <a:pt x="310" y="809"/>
                  </a:lnTo>
                  <a:lnTo>
                    <a:pt x="310" y="934"/>
                  </a:lnTo>
                  <a:lnTo>
                    <a:pt x="559" y="1245"/>
                  </a:lnTo>
                  <a:lnTo>
                    <a:pt x="683" y="1245"/>
                  </a:lnTo>
                  <a:lnTo>
                    <a:pt x="746" y="1182"/>
                  </a:lnTo>
                  <a:lnTo>
                    <a:pt x="1056" y="1182"/>
                  </a:lnTo>
                  <a:lnTo>
                    <a:pt x="1181" y="130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1" name="Freeform 97"/>
            <p:cNvSpPr>
              <a:spLocks noChangeAspect="1"/>
            </p:cNvSpPr>
            <p:nvPr/>
          </p:nvSpPr>
          <p:spPr bwMode="auto">
            <a:xfrm>
              <a:off x="3512" y="2432"/>
              <a:ext cx="166" cy="166"/>
            </a:xfrm>
            <a:custGeom>
              <a:avLst/>
              <a:gdLst>
                <a:gd name="T0" fmla="*/ 0 w 994"/>
                <a:gd name="T1" fmla="*/ 0 h 995"/>
                <a:gd name="T2" fmla="*/ 0 w 994"/>
                <a:gd name="T3" fmla="*/ 0 h 995"/>
                <a:gd name="T4" fmla="*/ 0 w 994"/>
                <a:gd name="T5" fmla="*/ 0 h 995"/>
                <a:gd name="T6" fmla="*/ 0 w 994"/>
                <a:gd name="T7" fmla="*/ 0 h 995"/>
                <a:gd name="T8" fmla="*/ 0 w 994"/>
                <a:gd name="T9" fmla="*/ 0 h 995"/>
                <a:gd name="T10" fmla="*/ 0 w 994"/>
                <a:gd name="T11" fmla="*/ 0 h 995"/>
                <a:gd name="T12" fmla="*/ 0 w 994"/>
                <a:gd name="T13" fmla="*/ 0 h 995"/>
                <a:gd name="T14" fmla="*/ 0 w 994"/>
                <a:gd name="T15" fmla="*/ 0 h 995"/>
                <a:gd name="T16" fmla="*/ 0 w 994"/>
                <a:gd name="T17" fmla="*/ 0 h 995"/>
                <a:gd name="T18" fmla="*/ 0 w 994"/>
                <a:gd name="T19" fmla="*/ 0 h 995"/>
                <a:gd name="T20" fmla="*/ 0 w 994"/>
                <a:gd name="T21" fmla="*/ 0 h 995"/>
                <a:gd name="T22" fmla="*/ 0 w 994"/>
                <a:gd name="T23" fmla="*/ 0 h 995"/>
                <a:gd name="T24" fmla="*/ 0 w 994"/>
                <a:gd name="T25" fmla="*/ 0 h 995"/>
                <a:gd name="T26" fmla="*/ 0 w 994"/>
                <a:gd name="T27" fmla="*/ 0 h 995"/>
                <a:gd name="T28" fmla="*/ 0 w 994"/>
                <a:gd name="T29" fmla="*/ 0 h 995"/>
                <a:gd name="T30" fmla="*/ 0 w 994"/>
                <a:gd name="T31" fmla="*/ 0 h 995"/>
                <a:gd name="T32" fmla="*/ 0 w 994"/>
                <a:gd name="T33" fmla="*/ 0 h 995"/>
                <a:gd name="T34" fmla="*/ 0 w 994"/>
                <a:gd name="T35" fmla="*/ 0 h 995"/>
                <a:gd name="T36" fmla="*/ 0 w 994"/>
                <a:gd name="T37" fmla="*/ 0 h 995"/>
                <a:gd name="T38" fmla="*/ 0 w 994"/>
                <a:gd name="T39" fmla="*/ 0 h 995"/>
                <a:gd name="T40" fmla="*/ 0 w 994"/>
                <a:gd name="T41" fmla="*/ 0 h 995"/>
                <a:gd name="T42" fmla="*/ 0 w 994"/>
                <a:gd name="T43" fmla="*/ 0 h 995"/>
                <a:gd name="T44" fmla="*/ 0 w 994"/>
                <a:gd name="T45" fmla="*/ 0 h 995"/>
                <a:gd name="T46" fmla="*/ 0 w 994"/>
                <a:gd name="T47" fmla="*/ 0 h 995"/>
                <a:gd name="T48" fmla="*/ 0 w 994"/>
                <a:gd name="T49" fmla="*/ 0 h 995"/>
                <a:gd name="T50" fmla="*/ 0 w 994"/>
                <a:gd name="T51" fmla="*/ 0 h 995"/>
                <a:gd name="T52" fmla="*/ 0 w 994"/>
                <a:gd name="T53" fmla="*/ 0 h 995"/>
                <a:gd name="T54" fmla="*/ 0 w 994"/>
                <a:gd name="T55" fmla="*/ 0 h 995"/>
                <a:gd name="T56" fmla="*/ 0 w 994"/>
                <a:gd name="T57" fmla="*/ 0 h 99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94"/>
                <a:gd name="T88" fmla="*/ 0 h 995"/>
                <a:gd name="T89" fmla="*/ 994 w 994"/>
                <a:gd name="T90" fmla="*/ 995 h 99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94" h="995">
                  <a:moveTo>
                    <a:pt x="683" y="995"/>
                  </a:moveTo>
                  <a:lnTo>
                    <a:pt x="932" y="995"/>
                  </a:lnTo>
                  <a:lnTo>
                    <a:pt x="994" y="932"/>
                  </a:lnTo>
                  <a:lnTo>
                    <a:pt x="932" y="871"/>
                  </a:lnTo>
                  <a:lnTo>
                    <a:pt x="932" y="622"/>
                  </a:lnTo>
                  <a:lnTo>
                    <a:pt x="994" y="497"/>
                  </a:lnTo>
                  <a:lnTo>
                    <a:pt x="994" y="435"/>
                  </a:lnTo>
                  <a:lnTo>
                    <a:pt x="994" y="373"/>
                  </a:lnTo>
                  <a:lnTo>
                    <a:pt x="932" y="62"/>
                  </a:lnTo>
                  <a:lnTo>
                    <a:pt x="932" y="0"/>
                  </a:lnTo>
                  <a:lnTo>
                    <a:pt x="870" y="0"/>
                  </a:lnTo>
                  <a:lnTo>
                    <a:pt x="870" y="62"/>
                  </a:lnTo>
                  <a:lnTo>
                    <a:pt x="807" y="124"/>
                  </a:lnTo>
                  <a:lnTo>
                    <a:pt x="683" y="124"/>
                  </a:lnTo>
                  <a:lnTo>
                    <a:pt x="621" y="62"/>
                  </a:lnTo>
                  <a:lnTo>
                    <a:pt x="497" y="62"/>
                  </a:lnTo>
                  <a:lnTo>
                    <a:pt x="373" y="186"/>
                  </a:lnTo>
                  <a:lnTo>
                    <a:pt x="62" y="186"/>
                  </a:lnTo>
                  <a:lnTo>
                    <a:pt x="0" y="249"/>
                  </a:lnTo>
                  <a:lnTo>
                    <a:pt x="0" y="497"/>
                  </a:lnTo>
                  <a:lnTo>
                    <a:pt x="0" y="559"/>
                  </a:lnTo>
                  <a:lnTo>
                    <a:pt x="62" y="559"/>
                  </a:lnTo>
                  <a:lnTo>
                    <a:pt x="124" y="497"/>
                  </a:lnTo>
                  <a:lnTo>
                    <a:pt x="310" y="559"/>
                  </a:lnTo>
                  <a:lnTo>
                    <a:pt x="434" y="435"/>
                  </a:lnTo>
                  <a:lnTo>
                    <a:pt x="746" y="746"/>
                  </a:lnTo>
                  <a:lnTo>
                    <a:pt x="746" y="808"/>
                  </a:lnTo>
                  <a:lnTo>
                    <a:pt x="621" y="932"/>
                  </a:lnTo>
                  <a:lnTo>
                    <a:pt x="683" y="995"/>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2" name="Freeform 98"/>
            <p:cNvSpPr>
              <a:spLocks noChangeAspect="1"/>
            </p:cNvSpPr>
            <p:nvPr/>
          </p:nvSpPr>
          <p:spPr bwMode="auto">
            <a:xfrm>
              <a:off x="1958" y="2339"/>
              <a:ext cx="259" cy="321"/>
            </a:xfrm>
            <a:custGeom>
              <a:avLst/>
              <a:gdLst>
                <a:gd name="T0" fmla="*/ 0 w 1554"/>
                <a:gd name="T1" fmla="*/ 0 h 1928"/>
                <a:gd name="T2" fmla="*/ 0 w 1554"/>
                <a:gd name="T3" fmla="*/ 0 h 1928"/>
                <a:gd name="T4" fmla="*/ 0 w 1554"/>
                <a:gd name="T5" fmla="*/ 0 h 1928"/>
                <a:gd name="T6" fmla="*/ 0 w 1554"/>
                <a:gd name="T7" fmla="*/ 0 h 1928"/>
                <a:gd name="T8" fmla="*/ 0 w 1554"/>
                <a:gd name="T9" fmla="*/ 0 h 1928"/>
                <a:gd name="T10" fmla="*/ 0 w 1554"/>
                <a:gd name="T11" fmla="*/ 0 h 1928"/>
                <a:gd name="T12" fmla="*/ 0 w 1554"/>
                <a:gd name="T13" fmla="*/ 0 h 1928"/>
                <a:gd name="T14" fmla="*/ 0 w 1554"/>
                <a:gd name="T15" fmla="*/ 0 h 1928"/>
                <a:gd name="T16" fmla="*/ 0 w 1554"/>
                <a:gd name="T17" fmla="*/ 0 h 1928"/>
                <a:gd name="T18" fmla="*/ 0 w 1554"/>
                <a:gd name="T19" fmla="*/ 0 h 1928"/>
                <a:gd name="T20" fmla="*/ 0 w 1554"/>
                <a:gd name="T21" fmla="*/ 0 h 1928"/>
                <a:gd name="T22" fmla="*/ 0 w 1554"/>
                <a:gd name="T23" fmla="*/ 0 h 1928"/>
                <a:gd name="T24" fmla="*/ 0 w 1554"/>
                <a:gd name="T25" fmla="*/ 0 h 1928"/>
                <a:gd name="T26" fmla="*/ 0 w 1554"/>
                <a:gd name="T27" fmla="*/ 0 h 1928"/>
                <a:gd name="T28" fmla="*/ 0 w 1554"/>
                <a:gd name="T29" fmla="*/ 0 h 1928"/>
                <a:gd name="T30" fmla="*/ 0 w 1554"/>
                <a:gd name="T31" fmla="*/ 0 h 1928"/>
                <a:gd name="T32" fmla="*/ 0 w 1554"/>
                <a:gd name="T33" fmla="*/ 0 h 1928"/>
                <a:gd name="T34" fmla="*/ 0 w 1554"/>
                <a:gd name="T35" fmla="*/ 0 h 1928"/>
                <a:gd name="T36" fmla="*/ 0 w 1554"/>
                <a:gd name="T37" fmla="*/ 0 h 1928"/>
                <a:gd name="T38" fmla="*/ 0 w 1554"/>
                <a:gd name="T39" fmla="*/ 0 h 1928"/>
                <a:gd name="T40" fmla="*/ 0 w 1554"/>
                <a:gd name="T41" fmla="*/ 0 h 1928"/>
                <a:gd name="T42" fmla="*/ 0 w 1554"/>
                <a:gd name="T43" fmla="*/ 0 h 1928"/>
                <a:gd name="T44" fmla="*/ 0 w 1554"/>
                <a:gd name="T45" fmla="*/ 0 h 1928"/>
                <a:gd name="T46" fmla="*/ 0 w 1554"/>
                <a:gd name="T47" fmla="*/ 0 h 1928"/>
                <a:gd name="T48" fmla="*/ 0 w 1554"/>
                <a:gd name="T49" fmla="*/ 0 h 1928"/>
                <a:gd name="T50" fmla="*/ 0 w 1554"/>
                <a:gd name="T51" fmla="*/ 0 h 1928"/>
                <a:gd name="T52" fmla="*/ 0 w 1554"/>
                <a:gd name="T53" fmla="*/ 0 h 1928"/>
                <a:gd name="T54" fmla="*/ 0 w 1554"/>
                <a:gd name="T55" fmla="*/ 0 h 1928"/>
                <a:gd name="T56" fmla="*/ 0 w 1554"/>
                <a:gd name="T57" fmla="*/ 0 h 1928"/>
                <a:gd name="T58" fmla="*/ 0 w 1554"/>
                <a:gd name="T59" fmla="*/ 0 h 1928"/>
                <a:gd name="T60" fmla="*/ 0 w 1554"/>
                <a:gd name="T61" fmla="*/ 0 h 1928"/>
                <a:gd name="T62" fmla="*/ 0 w 1554"/>
                <a:gd name="T63" fmla="*/ 0 h 1928"/>
                <a:gd name="T64" fmla="*/ 0 w 1554"/>
                <a:gd name="T65" fmla="*/ 0 h 1928"/>
                <a:gd name="T66" fmla="*/ 0 w 1554"/>
                <a:gd name="T67" fmla="*/ 0 h 1928"/>
                <a:gd name="T68" fmla="*/ 0 w 1554"/>
                <a:gd name="T69" fmla="*/ 0 h 1928"/>
                <a:gd name="T70" fmla="*/ 0 w 1554"/>
                <a:gd name="T71" fmla="*/ 0 h 1928"/>
                <a:gd name="T72" fmla="*/ 0 w 1554"/>
                <a:gd name="T73" fmla="*/ 0 h 1928"/>
                <a:gd name="T74" fmla="*/ 0 w 1554"/>
                <a:gd name="T75" fmla="*/ 0 h 1928"/>
                <a:gd name="T76" fmla="*/ 0 w 1554"/>
                <a:gd name="T77" fmla="*/ 0 h 192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554"/>
                <a:gd name="T118" fmla="*/ 0 h 1928"/>
                <a:gd name="T119" fmla="*/ 1554 w 1554"/>
                <a:gd name="T120" fmla="*/ 1928 h 192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554" h="1928">
                  <a:moveTo>
                    <a:pt x="809" y="1928"/>
                  </a:moveTo>
                  <a:lnTo>
                    <a:pt x="1058" y="1492"/>
                  </a:lnTo>
                  <a:lnTo>
                    <a:pt x="1305" y="1431"/>
                  </a:lnTo>
                  <a:lnTo>
                    <a:pt x="1368" y="1182"/>
                  </a:lnTo>
                  <a:lnTo>
                    <a:pt x="1492" y="1057"/>
                  </a:lnTo>
                  <a:lnTo>
                    <a:pt x="1554" y="1057"/>
                  </a:lnTo>
                  <a:lnTo>
                    <a:pt x="1554" y="995"/>
                  </a:lnTo>
                  <a:lnTo>
                    <a:pt x="1430" y="870"/>
                  </a:lnTo>
                  <a:lnTo>
                    <a:pt x="1368" y="809"/>
                  </a:lnTo>
                  <a:lnTo>
                    <a:pt x="1368" y="746"/>
                  </a:lnTo>
                  <a:lnTo>
                    <a:pt x="1368" y="684"/>
                  </a:lnTo>
                  <a:lnTo>
                    <a:pt x="1368" y="622"/>
                  </a:lnTo>
                  <a:lnTo>
                    <a:pt x="1305" y="560"/>
                  </a:lnTo>
                  <a:lnTo>
                    <a:pt x="1305" y="310"/>
                  </a:lnTo>
                  <a:lnTo>
                    <a:pt x="1182" y="186"/>
                  </a:lnTo>
                  <a:lnTo>
                    <a:pt x="1182" y="61"/>
                  </a:lnTo>
                  <a:lnTo>
                    <a:pt x="1119" y="0"/>
                  </a:lnTo>
                  <a:lnTo>
                    <a:pt x="1058" y="0"/>
                  </a:lnTo>
                  <a:lnTo>
                    <a:pt x="933" y="124"/>
                  </a:lnTo>
                  <a:lnTo>
                    <a:pt x="809" y="61"/>
                  </a:lnTo>
                  <a:lnTo>
                    <a:pt x="685" y="61"/>
                  </a:lnTo>
                  <a:lnTo>
                    <a:pt x="622" y="61"/>
                  </a:lnTo>
                  <a:lnTo>
                    <a:pt x="622" y="124"/>
                  </a:lnTo>
                  <a:lnTo>
                    <a:pt x="622" y="248"/>
                  </a:lnTo>
                  <a:lnTo>
                    <a:pt x="560" y="310"/>
                  </a:lnTo>
                  <a:lnTo>
                    <a:pt x="373" y="310"/>
                  </a:lnTo>
                  <a:lnTo>
                    <a:pt x="124" y="622"/>
                  </a:lnTo>
                  <a:lnTo>
                    <a:pt x="124" y="684"/>
                  </a:lnTo>
                  <a:lnTo>
                    <a:pt x="0" y="809"/>
                  </a:lnTo>
                  <a:lnTo>
                    <a:pt x="187" y="1119"/>
                  </a:lnTo>
                  <a:lnTo>
                    <a:pt x="187" y="1306"/>
                  </a:lnTo>
                  <a:lnTo>
                    <a:pt x="124" y="1368"/>
                  </a:lnTo>
                  <a:lnTo>
                    <a:pt x="249" y="1492"/>
                  </a:lnTo>
                  <a:lnTo>
                    <a:pt x="373" y="1492"/>
                  </a:lnTo>
                  <a:lnTo>
                    <a:pt x="436" y="1555"/>
                  </a:lnTo>
                  <a:lnTo>
                    <a:pt x="497" y="1679"/>
                  </a:lnTo>
                  <a:lnTo>
                    <a:pt x="560" y="1804"/>
                  </a:lnTo>
                  <a:lnTo>
                    <a:pt x="685" y="1804"/>
                  </a:lnTo>
                  <a:lnTo>
                    <a:pt x="809" y="1928"/>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3" name="Freeform 99"/>
            <p:cNvSpPr>
              <a:spLocks noChangeAspect="1"/>
            </p:cNvSpPr>
            <p:nvPr/>
          </p:nvSpPr>
          <p:spPr bwMode="auto">
            <a:xfrm>
              <a:off x="4465" y="2484"/>
              <a:ext cx="249" cy="207"/>
            </a:xfrm>
            <a:custGeom>
              <a:avLst/>
              <a:gdLst>
                <a:gd name="T0" fmla="*/ 0 w 1492"/>
                <a:gd name="T1" fmla="*/ 0 h 1244"/>
                <a:gd name="T2" fmla="*/ 0 w 1492"/>
                <a:gd name="T3" fmla="*/ 0 h 1244"/>
                <a:gd name="T4" fmla="*/ 0 w 1492"/>
                <a:gd name="T5" fmla="*/ 0 h 1244"/>
                <a:gd name="T6" fmla="*/ 0 w 1492"/>
                <a:gd name="T7" fmla="*/ 0 h 1244"/>
                <a:gd name="T8" fmla="*/ 0 w 1492"/>
                <a:gd name="T9" fmla="*/ 0 h 1244"/>
                <a:gd name="T10" fmla="*/ 0 w 1492"/>
                <a:gd name="T11" fmla="*/ 0 h 1244"/>
                <a:gd name="T12" fmla="*/ 0 w 1492"/>
                <a:gd name="T13" fmla="*/ 0 h 1244"/>
                <a:gd name="T14" fmla="*/ 0 w 1492"/>
                <a:gd name="T15" fmla="*/ 0 h 1244"/>
                <a:gd name="T16" fmla="*/ 0 w 1492"/>
                <a:gd name="T17" fmla="*/ 0 h 1244"/>
                <a:gd name="T18" fmla="*/ 0 w 1492"/>
                <a:gd name="T19" fmla="*/ 0 h 1244"/>
                <a:gd name="T20" fmla="*/ 0 w 1492"/>
                <a:gd name="T21" fmla="*/ 0 h 1244"/>
                <a:gd name="T22" fmla="*/ 0 w 1492"/>
                <a:gd name="T23" fmla="*/ 0 h 1244"/>
                <a:gd name="T24" fmla="*/ 0 w 1492"/>
                <a:gd name="T25" fmla="*/ 0 h 1244"/>
                <a:gd name="T26" fmla="*/ 0 w 1492"/>
                <a:gd name="T27" fmla="*/ 0 h 1244"/>
                <a:gd name="T28" fmla="*/ 0 w 1492"/>
                <a:gd name="T29" fmla="*/ 0 h 1244"/>
                <a:gd name="T30" fmla="*/ 0 w 1492"/>
                <a:gd name="T31" fmla="*/ 0 h 1244"/>
                <a:gd name="T32" fmla="*/ 0 w 1492"/>
                <a:gd name="T33" fmla="*/ 0 h 1244"/>
                <a:gd name="T34" fmla="*/ 0 w 1492"/>
                <a:gd name="T35" fmla="*/ 0 h 1244"/>
                <a:gd name="T36" fmla="*/ 0 w 1492"/>
                <a:gd name="T37" fmla="*/ 0 h 1244"/>
                <a:gd name="T38" fmla="*/ 0 w 1492"/>
                <a:gd name="T39" fmla="*/ 0 h 124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92"/>
                <a:gd name="T61" fmla="*/ 0 h 1244"/>
                <a:gd name="T62" fmla="*/ 1492 w 1492"/>
                <a:gd name="T63" fmla="*/ 1244 h 124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92" h="1244">
                  <a:moveTo>
                    <a:pt x="995" y="1244"/>
                  </a:moveTo>
                  <a:lnTo>
                    <a:pt x="1492" y="934"/>
                  </a:lnTo>
                  <a:lnTo>
                    <a:pt x="1368" y="622"/>
                  </a:lnTo>
                  <a:lnTo>
                    <a:pt x="1368" y="561"/>
                  </a:lnTo>
                  <a:lnTo>
                    <a:pt x="1306" y="561"/>
                  </a:lnTo>
                  <a:lnTo>
                    <a:pt x="436" y="187"/>
                  </a:lnTo>
                  <a:lnTo>
                    <a:pt x="249" y="0"/>
                  </a:lnTo>
                  <a:lnTo>
                    <a:pt x="0" y="249"/>
                  </a:lnTo>
                  <a:lnTo>
                    <a:pt x="0" y="312"/>
                  </a:lnTo>
                  <a:lnTo>
                    <a:pt x="63" y="312"/>
                  </a:lnTo>
                  <a:lnTo>
                    <a:pt x="187" y="373"/>
                  </a:lnTo>
                  <a:lnTo>
                    <a:pt x="436" y="685"/>
                  </a:lnTo>
                  <a:lnTo>
                    <a:pt x="373" y="747"/>
                  </a:lnTo>
                  <a:lnTo>
                    <a:pt x="436" y="995"/>
                  </a:lnTo>
                  <a:lnTo>
                    <a:pt x="560" y="1120"/>
                  </a:lnTo>
                  <a:lnTo>
                    <a:pt x="622" y="1120"/>
                  </a:lnTo>
                  <a:lnTo>
                    <a:pt x="684" y="1058"/>
                  </a:lnTo>
                  <a:lnTo>
                    <a:pt x="809" y="1182"/>
                  </a:lnTo>
                  <a:lnTo>
                    <a:pt x="933" y="1244"/>
                  </a:lnTo>
                  <a:lnTo>
                    <a:pt x="995" y="1244"/>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4" name="Freeform 100"/>
            <p:cNvSpPr>
              <a:spLocks noChangeAspect="1"/>
            </p:cNvSpPr>
            <p:nvPr/>
          </p:nvSpPr>
          <p:spPr bwMode="auto">
            <a:xfrm>
              <a:off x="1761" y="2463"/>
              <a:ext cx="332" cy="259"/>
            </a:xfrm>
            <a:custGeom>
              <a:avLst/>
              <a:gdLst>
                <a:gd name="T0" fmla="*/ 0 w 1990"/>
                <a:gd name="T1" fmla="*/ 0 h 1555"/>
                <a:gd name="T2" fmla="*/ 0 w 1990"/>
                <a:gd name="T3" fmla="*/ 0 h 1555"/>
                <a:gd name="T4" fmla="*/ 0 w 1990"/>
                <a:gd name="T5" fmla="*/ 0 h 1555"/>
                <a:gd name="T6" fmla="*/ 0 w 1990"/>
                <a:gd name="T7" fmla="*/ 0 h 1555"/>
                <a:gd name="T8" fmla="*/ 0 w 1990"/>
                <a:gd name="T9" fmla="*/ 0 h 1555"/>
                <a:gd name="T10" fmla="*/ 0 w 1990"/>
                <a:gd name="T11" fmla="*/ 0 h 1555"/>
                <a:gd name="T12" fmla="*/ 0 w 1990"/>
                <a:gd name="T13" fmla="*/ 0 h 1555"/>
                <a:gd name="T14" fmla="*/ 0 w 1990"/>
                <a:gd name="T15" fmla="*/ 0 h 1555"/>
                <a:gd name="T16" fmla="*/ 0 w 1990"/>
                <a:gd name="T17" fmla="*/ 0 h 1555"/>
                <a:gd name="T18" fmla="*/ 0 w 1990"/>
                <a:gd name="T19" fmla="*/ 0 h 1555"/>
                <a:gd name="T20" fmla="*/ 0 w 1990"/>
                <a:gd name="T21" fmla="*/ 0 h 1555"/>
                <a:gd name="T22" fmla="*/ 0 w 1990"/>
                <a:gd name="T23" fmla="*/ 0 h 1555"/>
                <a:gd name="T24" fmla="*/ 0 w 1990"/>
                <a:gd name="T25" fmla="*/ 0 h 1555"/>
                <a:gd name="T26" fmla="*/ 0 w 1990"/>
                <a:gd name="T27" fmla="*/ 0 h 1555"/>
                <a:gd name="T28" fmla="*/ 0 w 1990"/>
                <a:gd name="T29" fmla="*/ 0 h 1555"/>
                <a:gd name="T30" fmla="*/ 0 w 1990"/>
                <a:gd name="T31" fmla="*/ 0 h 1555"/>
                <a:gd name="T32" fmla="*/ 0 w 1990"/>
                <a:gd name="T33" fmla="*/ 0 h 1555"/>
                <a:gd name="T34" fmla="*/ 0 w 1990"/>
                <a:gd name="T35" fmla="*/ 0 h 1555"/>
                <a:gd name="T36" fmla="*/ 0 w 1990"/>
                <a:gd name="T37" fmla="*/ 0 h 1555"/>
                <a:gd name="T38" fmla="*/ 0 w 1990"/>
                <a:gd name="T39" fmla="*/ 0 h 1555"/>
                <a:gd name="T40" fmla="*/ 0 w 1990"/>
                <a:gd name="T41" fmla="*/ 0 h 1555"/>
                <a:gd name="T42" fmla="*/ 0 w 1990"/>
                <a:gd name="T43" fmla="*/ 0 h 1555"/>
                <a:gd name="T44" fmla="*/ 0 w 1990"/>
                <a:gd name="T45" fmla="*/ 0 h 1555"/>
                <a:gd name="T46" fmla="*/ 0 w 1990"/>
                <a:gd name="T47" fmla="*/ 0 h 1555"/>
                <a:gd name="T48" fmla="*/ 0 w 1990"/>
                <a:gd name="T49" fmla="*/ 0 h 1555"/>
                <a:gd name="T50" fmla="*/ 0 w 1990"/>
                <a:gd name="T51" fmla="*/ 0 h 1555"/>
                <a:gd name="T52" fmla="*/ 0 w 1990"/>
                <a:gd name="T53" fmla="*/ 0 h 1555"/>
                <a:gd name="T54" fmla="*/ 0 w 1990"/>
                <a:gd name="T55" fmla="*/ 0 h 1555"/>
                <a:gd name="T56" fmla="*/ 0 w 1990"/>
                <a:gd name="T57" fmla="*/ 0 h 1555"/>
                <a:gd name="T58" fmla="*/ 0 w 1990"/>
                <a:gd name="T59" fmla="*/ 0 h 1555"/>
                <a:gd name="T60" fmla="*/ 0 w 1990"/>
                <a:gd name="T61" fmla="*/ 0 h 1555"/>
                <a:gd name="T62" fmla="*/ 0 w 1990"/>
                <a:gd name="T63" fmla="*/ 0 h 1555"/>
                <a:gd name="T64" fmla="*/ 0 w 1990"/>
                <a:gd name="T65" fmla="*/ 0 h 1555"/>
                <a:gd name="T66" fmla="*/ 0 w 1990"/>
                <a:gd name="T67" fmla="*/ 0 h 1555"/>
                <a:gd name="T68" fmla="*/ 0 w 1990"/>
                <a:gd name="T69" fmla="*/ 0 h 1555"/>
                <a:gd name="T70" fmla="*/ 0 w 1990"/>
                <a:gd name="T71" fmla="*/ 0 h 1555"/>
                <a:gd name="T72" fmla="*/ 0 w 1990"/>
                <a:gd name="T73" fmla="*/ 0 h 1555"/>
                <a:gd name="T74" fmla="*/ 0 w 1990"/>
                <a:gd name="T75" fmla="*/ 0 h 1555"/>
                <a:gd name="T76" fmla="*/ 0 w 1990"/>
                <a:gd name="T77" fmla="*/ 0 h 1555"/>
                <a:gd name="T78" fmla="*/ 0 w 1990"/>
                <a:gd name="T79" fmla="*/ 0 h 1555"/>
                <a:gd name="T80" fmla="*/ 0 w 1990"/>
                <a:gd name="T81" fmla="*/ 0 h 1555"/>
                <a:gd name="T82" fmla="*/ 0 w 1990"/>
                <a:gd name="T83" fmla="*/ 0 h 1555"/>
                <a:gd name="T84" fmla="*/ 0 w 1990"/>
                <a:gd name="T85" fmla="*/ 0 h 1555"/>
                <a:gd name="T86" fmla="*/ 0 w 1990"/>
                <a:gd name="T87" fmla="*/ 0 h 1555"/>
                <a:gd name="T88" fmla="*/ 0 w 1990"/>
                <a:gd name="T89" fmla="*/ 0 h 1555"/>
                <a:gd name="T90" fmla="*/ 0 w 1990"/>
                <a:gd name="T91" fmla="*/ 0 h 1555"/>
                <a:gd name="T92" fmla="*/ 0 w 1990"/>
                <a:gd name="T93" fmla="*/ 0 h 155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990"/>
                <a:gd name="T142" fmla="*/ 0 h 1555"/>
                <a:gd name="T143" fmla="*/ 1990 w 1990"/>
                <a:gd name="T144" fmla="*/ 1555 h 155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990" h="1555">
                  <a:moveTo>
                    <a:pt x="932" y="1555"/>
                  </a:moveTo>
                  <a:lnTo>
                    <a:pt x="1057" y="1431"/>
                  </a:lnTo>
                  <a:lnTo>
                    <a:pt x="1430" y="1368"/>
                  </a:lnTo>
                  <a:lnTo>
                    <a:pt x="1554" y="1492"/>
                  </a:lnTo>
                  <a:lnTo>
                    <a:pt x="1678" y="1431"/>
                  </a:lnTo>
                  <a:lnTo>
                    <a:pt x="1803" y="1431"/>
                  </a:lnTo>
                  <a:lnTo>
                    <a:pt x="1927" y="1306"/>
                  </a:lnTo>
                  <a:lnTo>
                    <a:pt x="1990" y="1182"/>
                  </a:lnTo>
                  <a:lnTo>
                    <a:pt x="1866" y="1058"/>
                  </a:lnTo>
                  <a:lnTo>
                    <a:pt x="1741" y="1058"/>
                  </a:lnTo>
                  <a:lnTo>
                    <a:pt x="1678" y="933"/>
                  </a:lnTo>
                  <a:lnTo>
                    <a:pt x="1617" y="809"/>
                  </a:lnTo>
                  <a:lnTo>
                    <a:pt x="1554" y="746"/>
                  </a:lnTo>
                  <a:lnTo>
                    <a:pt x="1430" y="746"/>
                  </a:lnTo>
                  <a:lnTo>
                    <a:pt x="1305" y="622"/>
                  </a:lnTo>
                  <a:lnTo>
                    <a:pt x="1368" y="560"/>
                  </a:lnTo>
                  <a:lnTo>
                    <a:pt x="1368" y="373"/>
                  </a:lnTo>
                  <a:lnTo>
                    <a:pt x="1181" y="63"/>
                  </a:lnTo>
                  <a:lnTo>
                    <a:pt x="995" y="63"/>
                  </a:lnTo>
                  <a:lnTo>
                    <a:pt x="808" y="249"/>
                  </a:lnTo>
                  <a:lnTo>
                    <a:pt x="684" y="249"/>
                  </a:lnTo>
                  <a:lnTo>
                    <a:pt x="559" y="311"/>
                  </a:lnTo>
                  <a:lnTo>
                    <a:pt x="498" y="249"/>
                  </a:lnTo>
                  <a:lnTo>
                    <a:pt x="310" y="249"/>
                  </a:lnTo>
                  <a:lnTo>
                    <a:pt x="186" y="124"/>
                  </a:lnTo>
                  <a:lnTo>
                    <a:pt x="186" y="63"/>
                  </a:lnTo>
                  <a:lnTo>
                    <a:pt x="125" y="0"/>
                  </a:lnTo>
                  <a:lnTo>
                    <a:pt x="62" y="63"/>
                  </a:lnTo>
                  <a:lnTo>
                    <a:pt x="125" y="124"/>
                  </a:lnTo>
                  <a:lnTo>
                    <a:pt x="125" y="187"/>
                  </a:lnTo>
                  <a:lnTo>
                    <a:pt x="0" y="436"/>
                  </a:lnTo>
                  <a:lnTo>
                    <a:pt x="62" y="622"/>
                  </a:lnTo>
                  <a:lnTo>
                    <a:pt x="125" y="685"/>
                  </a:lnTo>
                  <a:lnTo>
                    <a:pt x="0" y="809"/>
                  </a:lnTo>
                  <a:lnTo>
                    <a:pt x="0" y="871"/>
                  </a:lnTo>
                  <a:lnTo>
                    <a:pt x="62" y="933"/>
                  </a:lnTo>
                  <a:lnTo>
                    <a:pt x="249" y="871"/>
                  </a:lnTo>
                  <a:lnTo>
                    <a:pt x="373" y="995"/>
                  </a:lnTo>
                  <a:lnTo>
                    <a:pt x="435" y="1244"/>
                  </a:lnTo>
                  <a:lnTo>
                    <a:pt x="435" y="1306"/>
                  </a:lnTo>
                  <a:lnTo>
                    <a:pt x="498" y="1306"/>
                  </a:lnTo>
                  <a:lnTo>
                    <a:pt x="684" y="1306"/>
                  </a:lnTo>
                  <a:lnTo>
                    <a:pt x="746" y="1306"/>
                  </a:lnTo>
                  <a:lnTo>
                    <a:pt x="746" y="1368"/>
                  </a:lnTo>
                  <a:lnTo>
                    <a:pt x="746" y="1431"/>
                  </a:lnTo>
                  <a:lnTo>
                    <a:pt x="871" y="1555"/>
                  </a:lnTo>
                  <a:lnTo>
                    <a:pt x="932" y="1555"/>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5" name="Freeform 101"/>
            <p:cNvSpPr>
              <a:spLocks noChangeAspect="1"/>
            </p:cNvSpPr>
            <p:nvPr/>
          </p:nvSpPr>
          <p:spPr bwMode="auto">
            <a:xfrm>
              <a:off x="4310" y="2536"/>
              <a:ext cx="321" cy="186"/>
            </a:xfrm>
            <a:custGeom>
              <a:avLst/>
              <a:gdLst>
                <a:gd name="T0" fmla="*/ 0 w 1927"/>
                <a:gd name="T1" fmla="*/ 0 h 1119"/>
                <a:gd name="T2" fmla="*/ 0 w 1927"/>
                <a:gd name="T3" fmla="*/ 0 h 1119"/>
                <a:gd name="T4" fmla="*/ 0 w 1927"/>
                <a:gd name="T5" fmla="*/ 0 h 1119"/>
                <a:gd name="T6" fmla="*/ 0 w 1927"/>
                <a:gd name="T7" fmla="*/ 0 h 1119"/>
                <a:gd name="T8" fmla="*/ 0 w 1927"/>
                <a:gd name="T9" fmla="*/ 0 h 1119"/>
                <a:gd name="T10" fmla="*/ 0 w 1927"/>
                <a:gd name="T11" fmla="*/ 0 h 1119"/>
                <a:gd name="T12" fmla="*/ 0 w 1927"/>
                <a:gd name="T13" fmla="*/ 0 h 1119"/>
                <a:gd name="T14" fmla="*/ 0 w 1927"/>
                <a:gd name="T15" fmla="*/ 0 h 1119"/>
                <a:gd name="T16" fmla="*/ 0 w 1927"/>
                <a:gd name="T17" fmla="*/ 0 h 1119"/>
                <a:gd name="T18" fmla="*/ 0 w 1927"/>
                <a:gd name="T19" fmla="*/ 0 h 1119"/>
                <a:gd name="T20" fmla="*/ 0 w 1927"/>
                <a:gd name="T21" fmla="*/ 0 h 1119"/>
                <a:gd name="T22" fmla="*/ 0 w 1927"/>
                <a:gd name="T23" fmla="*/ 0 h 1119"/>
                <a:gd name="T24" fmla="*/ 0 w 1927"/>
                <a:gd name="T25" fmla="*/ 0 h 1119"/>
                <a:gd name="T26" fmla="*/ 0 w 1927"/>
                <a:gd name="T27" fmla="*/ 0 h 1119"/>
                <a:gd name="T28" fmla="*/ 0 w 1927"/>
                <a:gd name="T29" fmla="*/ 0 h 1119"/>
                <a:gd name="T30" fmla="*/ 0 w 1927"/>
                <a:gd name="T31" fmla="*/ 0 h 1119"/>
                <a:gd name="T32" fmla="*/ 0 w 1927"/>
                <a:gd name="T33" fmla="*/ 0 h 1119"/>
                <a:gd name="T34" fmla="*/ 0 w 1927"/>
                <a:gd name="T35" fmla="*/ 0 h 1119"/>
                <a:gd name="T36" fmla="*/ 0 w 1927"/>
                <a:gd name="T37" fmla="*/ 0 h 1119"/>
                <a:gd name="T38" fmla="*/ 0 w 1927"/>
                <a:gd name="T39" fmla="*/ 0 h 1119"/>
                <a:gd name="T40" fmla="*/ 0 w 1927"/>
                <a:gd name="T41" fmla="*/ 0 h 1119"/>
                <a:gd name="T42" fmla="*/ 0 w 1927"/>
                <a:gd name="T43" fmla="*/ 0 h 1119"/>
                <a:gd name="T44" fmla="*/ 0 w 1927"/>
                <a:gd name="T45" fmla="*/ 0 h 1119"/>
                <a:gd name="T46" fmla="*/ 0 w 1927"/>
                <a:gd name="T47" fmla="*/ 0 h 1119"/>
                <a:gd name="T48" fmla="*/ 0 w 1927"/>
                <a:gd name="T49" fmla="*/ 0 h 1119"/>
                <a:gd name="T50" fmla="*/ 0 w 1927"/>
                <a:gd name="T51" fmla="*/ 0 h 1119"/>
                <a:gd name="T52" fmla="*/ 0 w 1927"/>
                <a:gd name="T53" fmla="*/ 0 h 1119"/>
                <a:gd name="T54" fmla="*/ 0 w 1927"/>
                <a:gd name="T55" fmla="*/ 0 h 1119"/>
                <a:gd name="T56" fmla="*/ 0 w 1927"/>
                <a:gd name="T57" fmla="*/ 0 h 111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927"/>
                <a:gd name="T88" fmla="*/ 0 h 1119"/>
                <a:gd name="T89" fmla="*/ 1927 w 1927"/>
                <a:gd name="T90" fmla="*/ 1119 h 111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927" h="1119">
                  <a:moveTo>
                    <a:pt x="1865" y="1119"/>
                  </a:moveTo>
                  <a:lnTo>
                    <a:pt x="1927" y="995"/>
                  </a:lnTo>
                  <a:lnTo>
                    <a:pt x="1927" y="932"/>
                  </a:lnTo>
                  <a:lnTo>
                    <a:pt x="1865" y="932"/>
                  </a:lnTo>
                  <a:lnTo>
                    <a:pt x="1741" y="870"/>
                  </a:lnTo>
                  <a:lnTo>
                    <a:pt x="1616" y="746"/>
                  </a:lnTo>
                  <a:lnTo>
                    <a:pt x="1554" y="808"/>
                  </a:lnTo>
                  <a:lnTo>
                    <a:pt x="1492" y="808"/>
                  </a:lnTo>
                  <a:lnTo>
                    <a:pt x="1368" y="683"/>
                  </a:lnTo>
                  <a:lnTo>
                    <a:pt x="1305" y="435"/>
                  </a:lnTo>
                  <a:lnTo>
                    <a:pt x="1368" y="373"/>
                  </a:lnTo>
                  <a:lnTo>
                    <a:pt x="1119" y="61"/>
                  </a:lnTo>
                  <a:lnTo>
                    <a:pt x="995" y="0"/>
                  </a:lnTo>
                  <a:lnTo>
                    <a:pt x="932" y="0"/>
                  </a:lnTo>
                  <a:lnTo>
                    <a:pt x="870" y="0"/>
                  </a:lnTo>
                  <a:lnTo>
                    <a:pt x="746" y="124"/>
                  </a:lnTo>
                  <a:lnTo>
                    <a:pt x="559" y="124"/>
                  </a:lnTo>
                  <a:lnTo>
                    <a:pt x="434" y="61"/>
                  </a:lnTo>
                  <a:lnTo>
                    <a:pt x="0" y="186"/>
                  </a:lnTo>
                  <a:lnTo>
                    <a:pt x="0" y="683"/>
                  </a:lnTo>
                  <a:lnTo>
                    <a:pt x="186" y="870"/>
                  </a:lnTo>
                  <a:lnTo>
                    <a:pt x="248" y="870"/>
                  </a:lnTo>
                  <a:lnTo>
                    <a:pt x="373" y="746"/>
                  </a:lnTo>
                  <a:lnTo>
                    <a:pt x="746" y="622"/>
                  </a:lnTo>
                  <a:lnTo>
                    <a:pt x="807" y="683"/>
                  </a:lnTo>
                  <a:lnTo>
                    <a:pt x="932" y="746"/>
                  </a:lnTo>
                  <a:lnTo>
                    <a:pt x="932" y="870"/>
                  </a:lnTo>
                  <a:lnTo>
                    <a:pt x="1368" y="1119"/>
                  </a:lnTo>
                  <a:lnTo>
                    <a:pt x="1865" y="1119"/>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6" name="Freeform 102"/>
            <p:cNvSpPr>
              <a:spLocks noChangeAspect="1"/>
            </p:cNvSpPr>
            <p:nvPr/>
          </p:nvSpPr>
          <p:spPr bwMode="auto">
            <a:xfrm>
              <a:off x="4113" y="2505"/>
              <a:ext cx="228" cy="290"/>
            </a:xfrm>
            <a:custGeom>
              <a:avLst/>
              <a:gdLst>
                <a:gd name="T0" fmla="*/ 0 w 1367"/>
                <a:gd name="T1" fmla="*/ 0 h 1742"/>
                <a:gd name="T2" fmla="*/ 0 w 1367"/>
                <a:gd name="T3" fmla="*/ 0 h 1742"/>
                <a:gd name="T4" fmla="*/ 0 w 1367"/>
                <a:gd name="T5" fmla="*/ 0 h 1742"/>
                <a:gd name="T6" fmla="*/ 0 w 1367"/>
                <a:gd name="T7" fmla="*/ 0 h 1742"/>
                <a:gd name="T8" fmla="*/ 0 w 1367"/>
                <a:gd name="T9" fmla="*/ 0 h 1742"/>
                <a:gd name="T10" fmla="*/ 0 w 1367"/>
                <a:gd name="T11" fmla="*/ 0 h 1742"/>
                <a:gd name="T12" fmla="*/ 0 w 1367"/>
                <a:gd name="T13" fmla="*/ 0 h 1742"/>
                <a:gd name="T14" fmla="*/ 0 w 1367"/>
                <a:gd name="T15" fmla="*/ 0 h 1742"/>
                <a:gd name="T16" fmla="*/ 0 w 1367"/>
                <a:gd name="T17" fmla="*/ 0 h 1742"/>
                <a:gd name="T18" fmla="*/ 0 w 1367"/>
                <a:gd name="T19" fmla="*/ 0 h 1742"/>
                <a:gd name="T20" fmla="*/ 0 w 1367"/>
                <a:gd name="T21" fmla="*/ 0 h 1742"/>
                <a:gd name="T22" fmla="*/ 0 w 1367"/>
                <a:gd name="T23" fmla="*/ 0 h 1742"/>
                <a:gd name="T24" fmla="*/ 0 w 1367"/>
                <a:gd name="T25" fmla="*/ 0 h 1742"/>
                <a:gd name="T26" fmla="*/ 0 w 1367"/>
                <a:gd name="T27" fmla="*/ 0 h 1742"/>
                <a:gd name="T28" fmla="*/ 0 w 1367"/>
                <a:gd name="T29" fmla="*/ 0 h 1742"/>
                <a:gd name="T30" fmla="*/ 0 w 1367"/>
                <a:gd name="T31" fmla="*/ 0 h 1742"/>
                <a:gd name="T32" fmla="*/ 0 w 1367"/>
                <a:gd name="T33" fmla="*/ 0 h 1742"/>
                <a:gd name="T34" fmla="*/ 0 w 1367"/>
                <a:gd name="T35" fmla="*/ 0 h 1742"/>
                <a:gd name="T36" fmla="*/ 0 w 1367"/>
                <a:gd name="T37" fmla="*/ 0 h 1742"/>
                <a:gd name="T38" fmla="*/ 0 w 1367"/>
                <a:gd name="T39" fmla="*/ 0 h 1742"/>
                <a:gd name="T40" fmla="*/ 0 w 1367"/>
                <a:gd name="T41" fmla="*/ 0 h 1742"/>
                <a:gd name="T42" fmla="*/ 0 w 1367"/>
                <a:gd name="T43" fmla="*/ 0 h 1742"/>
                <a:gd name="T44" fmla="*/ 0 w 1367"/>
                <a:gd name="T45" fmla="*/ 0 h 1742"/>
                <a:gd name="T46" fmla="*/ 0 w 1367"/>
                <a:gd name="T47" fmla="*/ 0 h 1742"/>
                <a:gd name="T48" fmla="*/ 0 w 1367"/>
                <a:gd name="T49" fmla="*/ 0 h 1742"/>
                <a:gd name="T50" fmla="*/ 0 w 1367"/>
                <a:gd name="T51" fmla="*/ 0 h 1742"/>
                <a:gd name="T52" fmla="*/ 0 w 1367"/>
                <a:gd name="T53" fmla="*/ 0 h 1742"/>
                <a:gd name="T54" fmla="*/ 0 w 1367"/>
                <a:gd name="T55" fmla="*/ 0 h 1742"/>
                <a:gd name="T56" fmla="*/ 0 w 1367"/>
                <a:gd name="T57" fmla="*/ 0 h 1742"/>
                <a:gd name="T58" fmla="*/ 0 w 1367"/>
                <a:gd name="T59" fmla="*/ 0 h 1742"/>
                <a:gd name="T60" fmla="*/ 0 w 1367"/>
                <a:gd name="T61" fmla="*/ 0 h 1742"/>
                <a:gd name="T62" fmla="*/ 0 w 1367"/>
                <a:gd name="T63" fmla="*/ 0 h 17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367"/>
                <a:gd name="T97" fmla="*/ 0 h 1742"/>
                <a:gd name="T98" fmla="*/ 1367 w 1367"/>
                <a:gd name="T99" fmla="*/ 1742 h 174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367" h="1742">
                  <a:moveTo>
                    <a:pt x="1056" y="1742"/>
                  </a:moveTo>
                  <a:lnTo>
                    <a:pt x="1118" y="1679"/>
                  </a:lnTo>
                  <a:lnTo>
                    <a:pt x="1181" y="1431"/>
                  </a:lnTo>
                  <a:lnTo>
                    <a:pt x="1367" y="1243"/>
                  </a:lnTo>
                  <a:lnTo>
                    <a:pt x="1367" y="1119"/>
                  </a:lnTo>
                  <a:lnTo>
                    <a:pt x="1367" y="1057"/>
                  </a:lnTo>
                  <a:lnTo>
                    <a:pt x="1181" y="870"/>
                  </a:lnTo>
                  <a:lnTo>
                    <a:pt x="1181" y="373"/>
                  </a:lnTo>
                  <a:lnTo>
                    <a:pt x="1056" y="248"/>
                  </a:lnTo>
                  <a:lnTo>
                    <a:pt x="746" y="248"/>
                  </a:lnTo>
                  <a:lnTo>
                    <a:pt x="683" y="311"/>
                  </a:lnTo>
                  <a:lnTo>
                    <a:pt x="559" y="311"/>
                  </a:lnTo>
                  <a:lnTo>
                    <a:pt x="310" y="0"/>
                  </a:lnTo>
                  <a:lnTo>
                    <a:pt x="124" y="187"/>
                  </a:lnTo>
                  <a:lnTo>
                    <a:pt x="186" y="311"/>
                  </a:lnTo>
                  <a:lnTo>
                    <a:pt x="0" y="497"/>
                  </a:lnTo>
                  <a:lnTo>
                    <a:pt x="0" y="560"/>
                  </a:lnTo>
                  <a:lnTo>
                    <a:pt x="61" y="684"/>
                  </a:lnTo>
                  <a:lnTo>
                    <a:pt x="0" y="746"/>
                  </a:lnTo>
                  <a:lnTo>
                    <a:pt x="186" y="1119"/>
                  </a:lnTo>
                  <a:lnTo>
                    <a:pt x="186" y="1306"/>
                  </a:lnTo>
                  <a:lnTo>
                    <a:pt x="249" y="1368"/>
                  </a:lnTo>
                  <a:lnTo>
                    <a:pt x="497" y="1368"/>
                  </a:lnTo>
                  <a:lnTo>
                    <a:pt x="559" y="1492"/>
                  </a:lnTo>
                  <a:lnTo>
                    <a:pt x="497" y="1555"/>
                  </a:lnTo>
                  <a:lnTo>
                    <a:pt x="559" y="1616"/>
                  </a:lnTo>
                  <a:lnTo>
                    <a:pt x="559" y="1679"/>
                  </a:lnTo>
                  <a:lnTo>
                    <a:pt x="559" y="1742"/>
                  </a:lnTo>
                  <a:lnTo>
                    <a:pt x="622" y="1742"/>
                  </a:lnTo>
                  <a:lnTo>
                    <a:pt x="932" y="1742"/>
                  </a:lnTo>
                  <a:lnTo>
                    <a:pt x="994" y="1742"/>
                  </a:lnTo>
                  <a:lnTo>
                    <a:pt x="1056" y="1742"/>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7" name="Freeform 103"/>
            <p:cNvSpPr>
              <a:spLocks noChangeAspect="1"/>
            </p:cNvSpPr>
            <p:nvPr/>
          </p:nvSpPr>
          <p:spPr bwMode="auto">
            <a:xfrm>
              <a:off x="3668" y="2505"/>
              <a:ext cx="373" cy="342"/>
            </a:xfrm>
            <a:custGeom>
              <a:avLst/>
              <a:gdLst>
                <a:gd name="T0" fmla="*/ 0 w 2238"/>
                <a:gd name="T1" fmla="*/ 0 h 2052"/>
                <a:gd name="T2" fmla="*/ 0 w 2238"/>
                <a:gd name="T3" fmla="*/ 0 h 2052"/>
                <a:gd name="T4" fmla="*/ 0 w 2238"/>
                <a:gd name="T5" fmla="*/ 0 h 2052"/>
                <a:gd name="T6" fmla="*/ 0 w 2238"/>
                <a:gd name="T7" fmla="*/ 0 h 2052"/>
                <a:gd name="T8" fmla="*/ 0 w 2238"/>
                <a:gd name="T9" fmla="*/ 0 h 2052"/>
                <a:gd name="T10" fmla="*/ 0 w 2238"/>
                <a:gd name="T11" fmla="*/ 0 h 2052"/>
                <a:gd name="T12" fmla="*/ 0 w 2238"/>
                <a:gd name="T13" fmla="*/ 0 h 2052"/>
                <a:gd name="T14" fmla="*/ 0 w 2238"/>
                <a:gd name="T15" fmla="*/ 0 h 2052"/>
                <a:gd name="T16" fmla="*/ 0 w 2238"/>
                <a:gd name="T17" fmla="*/ 0 h 2052"/>
                <a:gd name="T18" fmla="*/ 0 w 2238"/>
                <a:gd name="T19" fmla="*/ 0 h 2052"/>
                <a:gd name="T20" fmla="*/ 0 w 2238"/>
                <a:gd name="T21" fmla="*/ 0 h 2052"/>
                <a:gd name="T22" fmla="*/ 0 w 2238"/>
                <a:gd name="T23" fmla="*/ 0 h 2052"/>
                <a:gd name="T24" fmla="*/ 0 w 2238"/>
                <a:gd name="T25" fmla="*/ 0 h 2052"/>
                <a:gd name="T26" fmla="*/ 0 w 2238"/>
                <a:gd name="T27" fmla="*/ 0 h 2052"/>
                <a:gd name="T28" fmla="*/ 0 w 2238"/>
                <a:gd name="T29" fmla="*/ 0 h 2052"/>
                <a:gd name="T30" fmla="*/ 0 w 2238"/>
                <a:gd name="T31" fmla="*/ 0 h 2052"/>
                <a:gd name="T32" fmla="*/ 0 w 2238"/>
                <a:gd name="T33" fmla="*/ 0 h 2052"/>
                <a:gd name="T34" fmla="*/ 0 w 2238"/>
                <a:gd name="T35" fmla="*/ 0 h 2052"/>
                <a:gd name="T36" fmla="*/ 0 w 2238"/>
                <a:gd name="T37" fmla="*/ 0 h 2052"/>
                <a:gd name="T38" fmla="*/ 0 w 2238"/>
                <a:gd name="T39" fmla="*/ 0 h 2052"/>
                <a:gd name="T40" fmla="*/ 0 w 2238"/>
                <a:gd name="T41" fmla="*/ 0 h 2052"/>
                <a:gd name="T42" fmla="*/ 0 w 2238"/>
                <a:gd name="T43" fmla="*/ 0 h 2052"/>
                <a:gd name="T44" fmla="*/ 0 w 2238"/>
                <a:gd name="T45" fmla="*/ 0 h 2052"/>
                <a:gd name="T46" fmla="*/ 0 w 2238"/>
                <a:gd name="T47" fmla="*/ 0 h 2052"/>
                <a:gd name="T48" fmla="*/ 0 w 2238"/>
                <a:gd name="T49" fmla="*/ 0 h 2052"/>
                <a:gd name="T50" fmla="*/ 0 w 2238"/>
                <a:gd name="T51" fmla="*/ 0 h 2052"/>
                <a:gd name="T52" fmla="*/ 0 w 2238"/>
                <a:gd name="T53" fmla="*/ 0 h 2052"/>
                <a:gd name="T54" fmla="*/ 0 w 2238"/>
                <a:gd name="T55" fmla="*/ 0 h 2052"/>
                <a:gd name="T56" fmla="*/ 0 w 2238"/>
                <a:gd name="T57" fmla="*/ 0 h 2052"/>
                <a:gd name="T58" fmla="*/ 0 w 2238"/>
                <a:gd name="T59" fmla="*/ 0 h 2052"/>
                <a:gd name="T60" fmla="*/ 0 w 2238"/>
                <a:gd name="T61" fmla="*/ 0 h 2052"/>
                <a:gd name="T62" fmla="*/ 0 w 2238"/>
                <a:gd name="T63" fmla="*/ 0 h 2052"/>
                <a:gd name="T64" fmla="*/ 0 w 2238"/>
                <a:gd name="T65" fmla="*/ 0 h 2052"/>
                <a:gd name="T66" fmla="*/ 0 w 2238"/>
                <a:gd name="T67" fmla="*/ 0 h 2052"/>
                <a:gd name="T68" fmla="*/ 0 w 2238"/>
                <a:gd name="T69" fmla="*/ 0 h 2052"/>
                <a:gd name="T70" fmla="*/ 0 w 2238"/>
                <a:gd name="T71" fmla="*/ 0 h 2052"/>
                <a:gd name="T72" fmla="*/ 0 w 2238"/>
                <a:gd name="T73" fmla="*/ 0 h 2052"/>
                <a:gd name="T74" fmla="*/ 0 w 2238"/>
                <a:gd name="T75" fmla="*/ 0 h 2052"/>
                <a:gd name="T76" fmla="*/ 0 w 2238"/>
                <a:gd name="T77" fmla="*/ 0 h 2052"/>
                <a:gd name="T78" fmla="*/ 0 w 2238"/>
                <a:gd name="T79" fmla="*/ 0 h 2052"/>
                <a:gd name="T80" fmla="*/ 0 w 2238"/>
                <a:gd name="T81" fmla="*/ 0 h 2052"/>
                <a:gd name="T82" fmla="*/ 0 w 2238"/>
                <a:gd name="T83" fmla="*/ 0 h 2052"/>
                <a:gd name="T84" fmla="*/ 0 w 2238"/>
                <a:gd name="T85" fmla="*/ 0 h 2052"/>
                <a:gd name="T86" fmla="*/ 0 w 2238"/>
                <a:gd name="T87" fmla="*/ 0 h 2052"/>
                <a:gd name="T88" fmla="*/ 0 w 2238"/>
                <a:gd name="T89" fmla="*/ 0 h 2052"/>
                <a:gd name="T90" fmla="*/ 0 w 2238"/>
                <a:gd name="T91" fmla="*/ 0 h 2052"/>
                <a:gd name="T92" fmla="*/ 0 w 2238"/>
                <a:gd name="T93" fmla="*/ 0 h 2052"/>
                <a:gd name="T94" fmla="*/ 0 w 2238"/>
                <a:gd name="T95" fmla="*/ 0 h 2052"/>
                <a:gd name="T96" fmla="*/ 0 w 2238"/>
                <a:gd name="T97" fmla="*/ 0 h 2052"/>
                <a:gd name="T98" fmla="*/ 0 w 2238"/>
                <a:gd name="T99" fmla="*/ 0 h 2052"/>
                <a:gd name="T100" fmla="*/ 0 w 2238"/>
                <a:gd name="T101" fmla="*/ 0 h 205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238"/>
                <a:gd name="T154" fmla="*/ 0 h 2052"/>
                <a:gd name="T155" fmla="*/ 2238 w 2238"/>
                <a:gd name="T156" fmla="*/ 2052 h 205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238" h="2052">
                  <a:moveTo>
                    <a:pt x="1306" y="1928"/>
                  </a:moveTo>
                  <a:lnTo>
                    <a:pt x="1430" y="2052"/>
                  </a:lnTo>
                  <a:lnTo>
                    <a:pt x="1865" y="1866"/>
                  </a:lnTo>
                  <a:lnTo>
                    <a:pt x="1928" y="1928"/>
                  </a:lnTo>
                  <a:lnTo>
                    <a:pt x="1989" y="1928"/>
                  </a:lnTo>
                  <a:lnTo>
                    <a:pt x="1989" y="1866"/>
                  </a:lnTo>
                  <a:lnTo>
                    <a:pt x="1989" y="1804"/>
                  </a:lnTo>
                  <a:lnTo>
                    <a:pt x="2238" y="1368"/>
                  </a:lnTo>
                  <a:lnTo>
                    <a:pt x="2114" y="1306"/>
                  </a:lnTo>
                  <a:lnTo>
                    <a:pt x="1989" y="1057"/>
                  </a:lnTo>
                  <a:lnTo>
                    <a:pt x="1865" y="1057"/>
                  </a:lnTo>
                  <a:lnTo>
                    <a:pt x="1803" y="933"/>
                  </a:lnTo>
                  <a:lnTo>
                    <a:pt x="1741" y="870"/>
                  </a:lnTo>
                  <a:lnTo>
                    <a:pt x="1741" y="684"/>
                  </a:lnTo>
                  <a:lnTo>
                    <a:pt x="1616" y="622"/>
                  </a:lnTo>
                  <a:lnTo>
                    <a:pt x="1555" y="560"/>
                  </a:lnTo>
                  <a:lnTo>
                    <a:pt x="1616" y="436"/>
                  </a:lnTo>
                  <a:lnTo>
                    <a:pt x="1430" y="124"/>
                  </a:lnTo>
                  <a:lnTo>
                    <a:pt x="1430" y="62"/>
                  </a:lnTo>
                  <a:lnTo>
                    <a:pt x="1430" y="0"/>
                  </a:lnTo>
                  <a:lnTo>
                    <a:pt x="1368" y="0"/>
                  </a:lnTo>
                  <a:lnTo>
                    <a:pt x="1306" y="0"/>
                  </a:lnTo>
                  <a:lnTo>
                    <a:pt x="1306" y="62"/>
                  </a:lnTo>
                  <a:lnTo>
                    <a:pt x="1243" y="248"/>
                  </a:lnTo>
                  <a:lnTo>
                    <a:pt x="1243" y="311"/>
                  </a:lnTo>
                  <a:lnTo>
                    <a:pt x="1182" y="311"/>
                  </a:lnTo>
                  <a:lnTo>
                    <a:pt x="1119" y="311"/>
                  </a:lnTo>
                  <a:lnTo>
                    <a:pt x="1057" y="311"/>
                  </a:lnTo>
                  <a:lnTo>
                    <a:pt x="1057" y="248"/>
                  </a:lnTo>
                  <a:lnTo>
                    <a:pt x="1057" y="187"/>
                  </a:lnTo>
                  <a:lnTo>
                    <a:pt x="995" y="187"/>
                  </a:lnTo>
                  <a:lnTo>
                    <a:pt x="809" y="187"/>
                  </a:lnTo>
                  <a:lnTo>
                    <a:pt x="746" y="124"/>
                  </a:lnTo>
                  <a:lnTo>
                    <a:pt x="373" y="124"/>
                  </a:lnTo>
                  <a:lnTo>
                    <a:pt x="248" y="0"/>
                  </a:lnTo>
                  <a:lnTo>
                    <a:pt x="187" y="62"/>
                  </a:lnTo>
                  <a:lnTo>
                    <a:pt x="124" y="0"/>
                  </a:lnTo>
                  <a:lnTo>
                    <a:pt x="62" y="0"/>
                  </a:lnTo>
                  <a:lnTo>
                    <a:pt x="62" y="62"/>
                  </a:lnTo>
                  <a:lnTo>
                    <a:pt x="0" y="187"/>
                  </a:lnTo>
                  <a:lnTo>
                    <a:pt x="0" y="436"/>
                  </a:lnTo>
                  <a:lnTo>
                    <a:pt x="62" y="497"/>
                  </a:lnTo>
                  <a:lnTo>
                    <a:pt x="373" y="436"/>
                  </a:lnTo>
                  <a:lnTo>
                    <a:pt x="684" y="809"/>
                  </a:lnTo>
                  <a:lnTo>
                    <a:pt x="746" y="995"/>
                  </a:lnTo>
                  <a:lnTo>
                    <a:pt x="809" y="1119"/>
                  </a:lnTo>
                  <a:lnTo>
                    <a:pt x="621" y="1431"/>
                  </a:lnTo>
                  <a:lnTo>
                    <a:pt x="870" y="1616"/>
                  </a:lnTo>
                  <a:lnTo>
                    <a:pt x="1057" y="1616"/>
                  </a:lnTo>
                  <a:lnTo>
                    <a:pt x="1306" y="1866"/>
                  </a:lnTo>
                  <a:lnTo>
                    <a:pt x="1306" y="192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8" name="Freeform 104"/>
            <p:cNvSpPr>
              <a:spLocks noChangeAspect="1"/>
            </p:cNvSpPr>
            <p:nvPr/>
          </p:nvSpPr>
          <p:spPr bwMode="auto">
            <a:xfrm>
              <a:off x="3906" y="2391"/>
              <a:ext cx="311" cy="487"/>
            </a:xfrm>
            <a:custGeom>
              <a:avLst/>
              <a:gdLst>
                <a:gd name="T0" fmla="*/ 0 w 1866"/>
                <a:gd name="T1" fmla="*/ 0 h 2925"/>
                <a:gd name="T2" fmla="*/ 0 w 1866"/>
                <a:gd name="T3" fmla="*/ 0 h 2925"/>
                <a:gd name="T4" fmla="*/ 0 w 1866"/>
                <a:gd name="T5" fmla="*/ 0 h 2925"/>
                <a:gd name="T6" fmla="*/ 0 w 1866"/>
                <a:gd name="T7" fmla="*/ 0 h 2925"/>
                <a:gd name="T8" fmla="*/ 0 w 1866"/>
                <a:gd name="T9" fmla="*/ 0 h 2925"/>
                <a:gd name="T10" fmla="*/ 0 w 1866"/>
                <a:gd name="T11" fmla="*/ 0 h 2925"/>
                <a:gd name="T12" fmla="*/ 0 w 1866"/>
                <a:gd name="T13" fmla="*/ 0 h 2925"/>
                <a:gd name="T14" fmla="*/ 0 w 1866"/>
                <a:gd name="T15" fmla="*/ 0 h 2925"/>
                <a:gd name="T16" fmla="*/ 0 w 1866"/>
                <a:gd name="T17" fmla="*/ 0 h 2925"/>
                <a:gd name="T18" fmla="*/ 0 w 1866"/>
                <a:gd name="T19" fmla="*/ 0 h 2925"/>
                <a:gd name="T20" fmla="*/ 0 w 1866"/>
                <a:gd name="T21" fmla="*/ 0 h 2925"/>
                <a:gd name="T22" fmla="*/ 0 w 1866"/>
                <a:gd name="T23" fmla="*/ 0 h 2925"/>
                <a:gd name="T24" fmla="*/ 0 w 1866"/>
                <a:gd name="T25" fmla="*/ 0 h 2925"/>
                <a:gd name="T26" fmla="*/ 0 w 1866"/>
                <a:gd name="T27" fmla="*/ 0 h 2925"/>
                <a:gd name="T28" fmla="*/ 0 w 1866"/>
                <a:gd name="T29" fmla="*/ 0 h 2925"/>
                <a:gd name="T30" fmla="*/ 0 w 1866"/>
                <a:gd name="T31" fmla="*/ 0 h 2925"/>
                <a:gd name="T32" fmla="*/ 0 w 1866"/>
                <a:gd name="T33" fmla="*/ 0 h 2925"/>
                <a:gd name="T34" fmla="*/ 0 w 1866"/>
                <a:gd name="T35" fmla="*/ 0 h 2925"/>
                <a:gd name="T36" fmla="*/ 0 w 1866"/>
                <a:gd name="T37" fmla="*/ 0 h 2925"/>
                <a:gd name="T38" fmla="*/ 0 w 1866"/>
                <a:gd name="T39" fmla="*/ 0 h 2925"/>
                <a:gd name="T40" fmla="*/ 0 w 1866"/>
                <a:gd name="T41" fmla="*/ 0 h 2925"/>
                <a:gd name="T42" fmla="*/ 0 w 1866"/>
                <a:gd name="T43" fmla="*/ 0 h 2925"/>
                <a:gd name="T44" fmla="*/ 0 w 1866"/>
                <a:gd name="T45" fmla="*/ 0 h 2925"/>
                <a:gd name="T46" fmla="*/ 0 w 1866"/>
                <a:gd name="T47" fmla="*/ 0 h 2925"/>
                <a:gd name="T48" fmla="*/ 0 w 1866"/>
                <a:gd name="T49" fmla="*/ 0 h 2925"/>
                <a:gd name="T50" fmla="*/ 0 w 1866"/>
                <a:gd name="T51" fmla="*/ 0 h 2925"/>
                <a:gd name="T52" fmla="*/ 0 w 1866"/>
                <a:gd name="T53" fmla="*/ 0 h 2925"/>
                <a:gd name="T54" fmla="*/ 0 w 1866"/>
                <a:gd name="T55" fmla="*/ 0 h 2925"/>
                <a:gd name="T56" fmla="*/ 0 w 1866"/>
                <a:gd name="T57" fmla="*/ 0 h 2925"/>
                <a:gd name="T58" fmla="*/ 0 w 1866"/>
                <a:gd name="T59" fmla="*/ 0 h 2925"/>
                <a:gd name="T60" fmla="*/ 0 w 1866"/>
                <a:gd name="T61" fmla="*/ 0 h 2925"/>
                <a:gd name="T62" fmla="*/ 0 w 1866"/>
                <a:gd name="T63" fmla="*/ 0 h 29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866"/>
                <a:gd name="T97" fmla="*/ 0 h 2925"/>
                <a:gd name="T98" fmla="*/ 1866 w 1866"/>
                <a:gd name="T99" fmla="*/ 2925 h 29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866" h="2925">
                  <a:moveTo>
                    <a:pt x="1181" y="2800"/>
                  </a:moveTo>
                  <a:lnTo>
                    <a:pt x="1244" y="2925"/>
                  </a:lnTo>
                  <a:lnTo>
                    <a:pt x="1493" y="2925"/>
                  </a:lnTo>
                  <a:lnTo>
                    <a:pt x="1554" y="2862"/>
                  </a:lnTo>
                  <a:lnTo>
                    <a:pt x="1741" y="2862"/>
                  </a:lnTo>
                  <a:lnTo>
                    <a:pt x="1803" y="2800"/>
                  </a:lnTo>
                  <a:lnTo>
                    <a:pt x="1866" y="2613"/>
                  </a:lnTo>
                  <a:lnTo>
                    <a:pt x="1803" y="2489"/>
                  </a:lnTo>
                  <a:lnTo>
                    <a:pt x="1803" y="2427"/>
                  </a:lnTo>
                  <a:lnTo>
                    <a:pt x="1803" y="2364"/>
                  </a:lnTo>
                  <a:lnTo>
                    <a:pt x="1803" y="2301"/>
                  </a:lnTo>
                  <a:lnTo>
                    <a:pt x="1741" y="2240"/>
                  </a:lnTo>
                  <a:lnTo>
                    <a:pt x="1803" y="2177"/>
                  </a:lnTo>
                  <a:lnTo>
                    <a:pt x="1741" y="2053"/>
                  </a:lnTo>
                  <a:lnTo>
                    <a:pt x="1493" y="2053"/>
                  </a:lnTo>
                  <a:lnTo>
                    <a:pt x="1430" y="1991"/>
                  </a:lnTo>
                  <a:lnTo>
                    <a:pt x="1430" y="1804"/>
                  </a:lnTo>
                  <a:lnTo>
                    <a:pt x="1244" y="1431"/>
                  </a:lnTo>
                  <a:lnTo>
                    <a:pt x="1305" y="1369"/>
                  </a:lnTo>
                  <a:lnTo>
                    <a:pt x="1244" y="1245"/>
                  </a:lnTo>
                  <a:lnTo>
                    <a:pt x="1244" y="1182"/>
                  </a:lnTo>
                  <a:lnTo>
                    <a:pt x="1430" y="996"/>
                  </a:lnTo>
                  <a:lnTo>
                    <a:pt x="1368" y="872"/>
                  </a:lnTo>
                  <a:lnTo>
                    <a:pt x="1554" y="685"/>
                  </a:lnTo>
                  <a:lnTo>
                    <a:pt x="1554" y="560"/>
                  </a:lnTo>
                  <a:lnTo>
                    <a:pt x="1493" y="499"/>
                  </a:lnTo>
                  <a:lnTo>
                    <a:pt x="1368" y="560"/>
                  </a:lnTo>
                  <a:lnTo>
                    <a:pt x="1244" y="436"/>
                  </a:lnTo>
                  <a:lnTo>
                    <a:pt x="1181" y="436"/>
                  </a:lnTo>
                  <a:lnTo>
                    <a:pt x="1181" y="374"/>
                  </a:lnTo>
                  <a:lnTo>
                    <a:pt x="1181" y="250"/>
                  </a:lnTo>
                  <a:lnTo>
                    <a:pt x="932" y="0"/>
                  </a:lnTo>
                  <a:lnTo>
                    <a:pt x="871" y="0"/>
                  </a:lnTo>
                  <a:lnTo>
                    <a:pt x="746" y="124"/>
                  </a:lnTo>
                  <a:lnTo>
                    <a:pt x="435" y="63"/>
                  </a:lnTo>
                  <a:lnTo>
                    <a:pt x="311" y="124"/>
                  </a:lnTo>
                  <a:lnTo>
                    <a:pt x="311" y="187"/>
                  </a:lnTo>
                  <a:lnTo>
                    <a:pt x="373" y="250"/>
                  </a:lnTo>
                  <a:lnTo>
                    <a:pt x="373" y="436"/>
                  </a:lnTo>
                  <a:lnTo>
                    <a:pt x="186" y="623"/>
                  </a:lnTo>
                  <a:lnTo>
                    <a:pt x="62" y="623"/>
                  </a:lnTo>
                  <a:lnTo>
                    <a:pt x="0" y="685"/>
                  </a:lnTo>
                  <a:lnTo>
                    <a:pt x="0" y="747"/>
                  </a:lnTo>
                  <a:lnTo>
                    <a:pt x="0" y="809"/>
                  </a:lnTo>
                  <a:lnTo>
                    <a:pt x="186" y="1121"/>
                  </a:lnTo>
                  <a:lnTo>
                    <a:pt x="125" y="1245"/>
                  </a:lnTo>
                  <a:lnTo>
                    <a:pt x="186" y="1307"/>
                  </a:lnTo>
                  <a:lnTo>
                    <a:pt x="311" y="1369"/>
                  </a:lnTo>
                  <a:lnTo>
                    <a:pt x="311" y="1555"/>
                  </a:lnTo>
                  <a:lnTo>
                    <a:pt x="373" y="1618"/>
                  </a:lnTo>
                  <a:lnTo>
                    <a:pt x="435" y="1742"/>
                  </a:lnTo>
                  <a:lnTo>
                    <a:pt x="559" y="1742"/>
                  </a:lnTo>
                  <a:lnTo>
                    <a:pt x="684" y="1991"/>
                  </a:lnTo>
                  <a:lnTo>
                    <a:pt x="808" y="2053"/>
                  </a:lnTo>
                  <a:lnTo>
                    <a:pt x="559" y="2489"/>
                  </a:lnTo>
                  <a:lnTo>
                    <a:pt x="559" y="2551"/>
                  </a:lnTo>
                  <a:lnTo>
                    <a:pt x="559" y="2613"/>
                  </a:lnTo>
                  <a:lnTo>
                    <a:pt x="559" y="2676"/>
                  </a:lnTo>
                  <a:lnTo>
                    <a:pt x="684" y="2800"/>
                  </a:lnTo>
                  <a:lnTo>
                    <a:pt x="746" y="2800"/>
                  </a:lnTo>
                  <a:lnTo>
                    <a:pt x="871" y="2676"/>
                  </a:lnTo>
                  <a:lnTo>
                    <a:pt x="932" y="2737"/>
                  </a:lnTo>
                  <a:lnTo>
                    <a:pt x="1120" y="2737"/>
                  </a:lnTo>
                  <a:lnTo>
                    <a:pt x="1181" y="2737"/>
                  </a:lnTo>
                  <a:lnTo>
                    <a:pt x="1181" y="2800"/>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39" name="Freeform 105"/>
            <p:cNvSpPr>
              <a:spLocks noChangeAspect="1"/>
            </p:cNvSpPr>
            <p:nvPr/>
          </p:nvSpPr>
          <p:spPr bwMode="auto">
            <a:xfrm>
              <a:off x="4621" y="2639"/>
              <a:ext cx="228" cy="280"/>
            </a:xfrm>
            <a:custGeom>
              <a:avLst/>
              <a:gdLst>
                <a:gd name="T0" fmla="*/ 0 w 1368"/>
                <a:gd name="T1" fmla="*/ 0 h 1679"/>
                <a:gd name="T2" fmla="*/ 0 w 1368"/>
                <a:gd name="T3" fmla="*/ 0 h 1679"/>
                <a:gd name="T4" fmla="*/ 0 w 1368"/>
                <a:gd name="T5" fmla="*/ 0 h 1679"/>
                <a:gd name="T6" fmla="*/ 0 w 1368"/>
                <a:gd name="T7" fmla="*/ 0 h 1679"/>
                <a:gd name="T8" fmla="*/ 0 w 1368"/>
                <a:gd name="T9" fmla="*/ 0 h 1679"/>
                <a:gd name="T10" fmla="*/ 0 w 1368"/>
                <a:gd name="T11" fmla="*/ 0 h 1679"/>
                <a:gd name="T12" fmla="*/ 0 w 1368"/>
                <a:gd name="T13" fmla="*/ 0 h 1679"/>
                <a:gd name="T14" fmla="*/ 0 w 1368"/>
                <a:gd name="T15" fmla="*/ 0 h 1679"/>
                <a:gd name="T16" fmla="*/ 0 w 1368"/>
                <a:gd name="T17" fmla="*/ 0 h 1679"/>
                <a:gd name="T18" fmla="*/ 0 w 1368"/>
                <a:gd name="T19" fmla="*/ 0 h 1679"/>
                <a:gd name="T20" fmla="*/ 0 w 1368"/>
                <a:gd name="T21" fmla="*/ 0 h 1679"/>
                <a:gd name="T22" fmla="*/ 0 w 1368"/>
                <a:gd name="T23" fmla="*/ 0 h 1679"/>
                <a:gd name="T24" fmla="*/ 0 w 1368"/>
                <a:gd name="T25" fmla="*/ 0 h 1679"/>
                <a:gd name="T26" fmla="*/ 0 w 1368"/>
                <a:gd name="T27" fmla="*/ 0 h 1679"/>
                <a:gd name="T28" fmla="*/ 0 w 1368"/>
                <a:gd name="T29" fmla="*/ 0 h 1679"/>
                <a:gd name="T30" fmla="*/ 0 w 1368"/>
                <a:gd name="T31" fmla="*/ 0 h 1679"/>
                <a:gd name="T32" fmla="*/ 0 w 1368"/>
                <a:gd name="T33" fmla="*/ 0 h 1679"/>
                <a:gd name="T34" fmla="*/ 0 w 1368"/>
                <a:gd name="T35" fmla="*/ 0 h 1679"/>
                <a:gd name="T36" fmla="*/ 0 w 1368"/>
                <a:gd name="T37" fmla="*/ 0 h 1679"/>
                <a:gd name="T38" fmla="*/ 0 w 1368"/>
                <a:gd name="T39" fmla="*/ 0 h 167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68"/>
                <a:gd name="T61" fmla="*/ 0 h 1679"/>
                <a:gd name="T62" fmla="*/ 1368 w 1368"/>
                <a:gd name="T63" fmla="*/ 1679 h 167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68" h="1679">
                  <a:moveTo>
                    <a:pt x="0" y="497"/>
                  </a:moveTo>
                  <a:lnTo>
                    <a:pt x="62" y="559"/>
                  </a:lnTo>
                  <a:lnTo>
                    <a:pt x="186" y="559"/>
                  </a:lnTo>
                  <a:lnTo>
                    <a:pt x="249" y="622"/>
                  </a:lnTo>
                  <a:lnTo>
                    <a:pt x="249" y="746"/>
                  </a:lnTo>
                  <a:lnTo>
                    <a:pt x="435" y="933"/>
                  </a:lnTo>
                  <a:lnTo>
                    <a:pt x="373" y="1119"/>
                  </a:lnTo>
                  <a:lnTo>
                    <a:pt x="435" y="1182"/>
                  </a:lnTo>
                  <a:lnTo>
                    <a:pt x="435" y="1306"/>
                  </a:lnTo>
                  <a:lnTo>
                    <a:pt x="746" y="1616"/>
                  </a:lnTo>
                  <a:lnTo>
                    <a:pt x="1056" y="1679"/>
                  </a:lnTo>
                  <a:lnTo>
                    <a:pt x="1181" y="1182"/>
                  </a:lnTo>
                  <a:lnTo>
                    <a:pt x="1368" y="995"/>
                  </a:lnTo>
                  <a:lnTo>
                    <a:pt x="1305" y="933"/>
                  </a:lnTo>
                  <a:lnTo>
                    <a:pt x="1305" y="807"/>
                  </a:lnTo>
                  <a:lnTo>
                    <a:pt x="808" y="124"/>
                  </a:lnTo>
                  <a:lnTo>
                    <a:pt x="559" y="0"/>
                  </a:lnTo>
                  <a:lnTo>
                    <a:pt x="62" y="310"/>
                  </a:lnTo>
                  <a:lnTo>
                    <a:pt x="62" y="373"/>
                  </a:lnTo>
                  <a:lnTo>
                    <a:pt x="0" y="497"/>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0" name="Freeform 106"/>
            <p:cNvSpPr>
              <a:spLocks noChangeAspect="1"/>
            </p:cNvSpPr>
            <p:nvPr/>
          </p:nvSpPr>
          <p:spPr bwMode="auto">
            <a:xfrm>
              <a:off x="1906" y="2515"/>
              <a:ext cx="352" cy="425"/>
            </a:xfrm>
            <a:custGeom>
              <a:avLst/>
              <a:gdLst>
                <a:gd name="T0" fmla="*/ 0 w 2113"/>
                <a:gd name="T1" fmla="*/ 0 h 2551"/>
                <a:gd name="T2" fmla="*/ 0 w 2113"/>
                <a:gd name="T3" fmla="*/ 0 h 2551"/>
                <a:gd name="T4" fmla="*/ 0 w 2113"/>
                <a:gd name="T5" fmla="*/ 0 h 2551"/>
                <a:gd name="T6" fmla="*/ 0 w 2113"/>
                <a:gd name="T7" fmla="*/ 0 h 2551"/>
                <a:gd name="T8" fmla="*/ 0 w 2113"/>
                <a:gd name="T9" fmla="*/ 0 h 2551"/>
                <a:gd name="T10" fmla="*/ 0 w 2113"/>
                <a:gd name="T11" fmla="*/ 0 h 2551"/>
                <a:gd name="T12" fmla="*/ 0 w 2113"/>
                <a:gd name="T13" fmla="*/ 0 h 2551"/>
                <a:gd name="T14" fmla="*/ 0 w 2113"/>
                <a:gd name="T15" fmla="*/ 0 h 2551"/>
                <a:gd name="T16" fmla="*/ 0 w 2113"/>
                <a:gd name="T17" fmla="*/ 0 h 2551"/>
                <a:gd name="T18" fmla="*/ 0 w 2113"/>
                <a:gd name="T19" fmla="*/ 0 h 2551"/>
                <a:gd name="T20" fmla="*/ 0 w 2113"/>
                <a:gd name="T21" fmla="*/ 0 h 2551"/>
                <a:gd name="T22" fmla="*/ 0 w 2113"/>
                <a:gd name="T23" fmla="*/ 0 h 2551"/>
                <a:gd name="T24" fmla="*/ 0 w 2113"/>
                <a:gd name="T25" fmla="*/ 0 h 2551"/>
                <a:gd name="T26" fmla="*/ 0 w 2113"/>
                <a:gd name="T27" fmla="*/ 0 h 2551"/>
                <a:gd name="T28" fmla="*/ 0 w 2113"/>
                <a:gd name="T29" fmla="*/ 0 h 2551"/>
                <a:gd name="T30" fmla="*/ 0 w 2113"/>
                <a:gd name="T31" fmla="*/ 0 h 2551"/>
                <a:gd name="T32" fmla="*/ 0 w 2113"/>
                <a:gd name="T33" fmla="*/ 0 h 2551"/>
                <a:gd name="T34" fmla="*/ 0 w 2113"/>
                <a:gd name="T35" fmla="*/ 0 h 2551"/>
                <a:gd name="T36" fmla="*/ 0 w 2113"/>
                <a:gd name="T37" fmla="*/ 0 h 2551"/>
                <a:gd name="T38" fmla="*/ 0 w 2113"/>
                <a:gd name="T39" fmla="*/ 0 h 2551"/>
                <a:gd name="T40" fmla="*/ 0 w 2113"/>
                <a:gd name="T41" fmla="*/ 0 h 2551"/>
                <a:gd name="T42" fmla="*/ 0 w 2113"/>
                <a:gd name="T43" fmla="*/ 0 h 2551"/>
                <a:gd name="T44" fmla="*/ 0 w 2113"/>
                <a:gd name="T45" fmla="*/ 0 h 2551"/>
                <a:gd name="T46" fmla="*/ 0 w 2113"/>
                <a:gd name="T47" fmla="*/ 0 h 2551"/>
                <a:gd name="T48" fmla="*/ 0 w 2113"/>
                <a:gd name="T49" fmla="*/ 0 h 2551"/>
                <a:gd name="T50" fmla="*/ 0 w 2113"/>
                <a:gd name="T51" fmla="*/ 0 h 2551"/>
                <a:gd name="T52" fmla="*/ 0 w 2113"/>
                <a:gd name="T53" fmla="*/ 0 h 2551"/>
                <a:gd name="T54" fmla="*/ 0 w 2113"/>
                <a:gd name="T55" fmla="*/ 0 h 2551"/>
                <a:gd name="T56" fmla="*/ 0 w 2113"/>
                <a:gd name="T57" fmla="*/ 0 h 2551"/>
                <a:gd name="T58" fmla="*/ 0 w 2113"/>
                <a:gd name="T59" fmla="*/ 0 h 2551"/>
                <a:gd name="T60" fmla="*/ 0 w 2113"/>
                <a:gd name="T61" fmla="*/ 0 h 2551"/>
                <a:gd name="T62" fmla="*/ 0 w 2113"/>
                <a:gd name="T63" fmla="*/ 0 h 2551"/>
                <a:gd name="T64" fmla="*/ 0 w 2113"/>
                <a:gd name="T65" fmla="*/ 0 h 2551"/>
                <a:gd name="T66" fmla="*/ 0 w 2113"/>
                <a:gd name="T67" fmla="*/ 0 h 2551"/>
                <a:gd name="T68" fmla="*/ 0 w 2113"/>
                <a:gd name="T69" fmla="*/ 0 h 2551"/>
                <a:gd name="T70" fmla="*/ 0 w 2113"/>
                <a:gd name="T71" fmla="*/ 0 h 2551"/>
                <a:gd name="T72" fmla="*/ 0 w 2113"/>
                <a:gd name="T73" fmla="*/ 0 h 2551"/>
                <a:gd name="T74" fmla="*/ 0 w 2113"/>
                <a:gd name="T75" fmla="*/ 0 h 2551"/>
                <a:gd name="T76" fmla="*/ 0 w 2113"/>
                <a:gd name="T77" fmla="*/ 0 h 2551"/>
                <a:gd name="T78" fmla="*/ 0 w 2113"/>
                <a:gd name="T79" fmla="*/ 0 h 2551"/>
                <a:gd name="T80" fmla="*/ 0 w 2113"/>
                <a:gd name="T81" fmla="*/ 0 h 2551"/>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113"/>
                <a:gd name="T124" fmla="*/ 0 h 2551"/>
                <a:gd name="T125" fmla="*/ 2113 w 2113"/>
                <a:gd name="T126" fmla="*/ 2551 h 2551"/>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113" h="2551">
                  <a:moveTo>
                    <a:pt x="746" y="2551"/>
                  </a:moveTo>
                  <a:lnTo>
                    <a:pt x="932" y="2363"/>
                  </a:lnTo>
                  <a:lnTo>
                    <a:pt x="995" y="2426"/>
                  </a:lnTo>
                  <a:lnTo>
                    <a:pt x="1056" y="2178"/>
                  </a:lnTo>
                  <a:lnTo>
                    <a:pt x="1056" y="2053"/>
                  </a:lnTo>
                  <a:lnTo>
                    <a:pt x="1615" y="1554"/>
                  </a:lnTo>
                  <a:lnTo>
                    <a:pt x="1740" y="1554"/>
                  </a:lnTo>
                  <a:lnTo>
                    <a:pt x="1802" y="1554"/>
                  </a:lnTo>
                  <a:lnTo>
                    <a:pt x="1802" y="1493"/>
                  </a:lnTo>
                  <a:lnTo>
                    <a:pt x="1802" y="1244"/>
                  </a:lnTo>
                  <a:lnTo>
                    <a:pt x="2051" y="933"/>
                  </a:lnTo>
                  <a:lnTo>
                    <a:pt x="2113" y="808"/>
                  </a:lnTo>
                  <a:lnTo>
                    <a:pt x="1988" y="560"/>
                  </a:lnTo>
                  <a:lnTo>
                    <a:pt x="1864" y="62"/>
                  </a:lnTo>
                  <a:lnTo>
                    <a:pt x="1864" y="0"/>
                  </a:lnTo>
                  <a:lnTo>
                    <a:pt x="1802" y="0"/>
                  </a:lnTo>
                  <a:lnTo>
                    <a:pt x="1678" y="125"/>
                  </a:lnTo>
                  <a:lnTo>
                    <a:pt x="1615" y="374"/>
                  </a:lnTo>
                  <a:lnTo>
                    <a:pt x="1368" y="435"/>
                  </a:lnTo>
                  <a:lnTo>
                    <a:pt x="1119" y="871"/>
                  </a:lnTo>
                  <a:lnTo>
                    <a:pt x="1056" y="995"/>
                  </a:lnTo>
                  <a:lnTo>
                    <a:pt x="932" y="1120"/>
                  </a:lnTo>
                  <a:lnTo>
                    <a:pt x="807" y="1120"/>
                  </a:lnTo>
                  <a:lnTo>
                    <a:pt x="683" y="1181"/>
                  </a:lnTo>
                  <a:lnTo>
                    <a:pt x="559" y="1057"/>
                  </a:lnTo>
                  <a:lnTo>
                    <a:pt x="186" y="1120"/>
                  </a:lnTo>
                  <a:lnTo>
                    <a:pt x="61" y="1244"/>
                  </a:lnTo>
                  <a:lnTo>
                    <a:pt x="0" y="1244"/>
                  </a:lnTo>
                  <a:lnTo>
                    <a:pt x="0" y="1306"/>
                  </a:lnTo>
                  <a:lnTo>
                    <a:pt x="186" y="1493"/>
                  </a:lnTo>
                  <a:lnTo>
                    <a:pt x="310" y="1493"/>
                  </a:lnTo>
                  <a:lnTo>
                    <a:pt x="621" y="1430"/>
                  </a:lnTo>
                  <a:lnTo>
                    <a:pt x="683" y="1493"/>
                  </a:lnTo>
                  <a:lnTo>
                    <a:pt x="683" y="1742"/>
                  </a:lnTo>
                  <a:lnTo>
                    <a:pt x="559" y="1866"/>
                  </a:lnTo>
                  <a:lnTo>
                    <a:pt x="559" y="1929"/>
                  </a:lnTo>
                  <a:lnTo>
                    <a:pt x="683" y="2053"/>
                  </a:lnTo>
                  <a:lnTo>
                    <a:pt x="621" y="2115"/>
                  </a:lnTo>
                  <a:lnTo>
                    <a:pt x="559" y="2488"/>
                  </a:lnTo>
                  <a:lnTo>
                    <a:pt x="683" y="2551"/>
                  </a:lnTo>
                  <a:lnTo>
                    <a:pt x="746" y="2551"/>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1" name="Freeform 107"/>
            <p:cNvSpPr>
              <a:spLocks noChangeAspect="1"/>
            </p:cNvSpPr>
            <p:nvPr/>
          </p:nvSpPr>
          <p:spPr bwMode="auto">
            <a:xfrm>
              <a:off x="1834" y="2681"/>
              <a:ext cx="186" cy="311"/>
            </a:xfrm>
            <a:custGeom>
              <a:avLst/>
              <a:gdLst>
                <a:gd name="T0" fmla="*/ 0 w 1119"/>
                <a:gd name="T1" fmla="*/ 0 h 1866"/>
                <a:gd name="T2" fmla="*/ 0 w 1119"/>
                <a:gd name="T3" fmla="*/ 0 h 1866"/>
                <a:gd name="T4" fmla="*/ 0 w 1119"/>
                <a:gd name="T5" fmla="*/ 0 h 1866"/>
                <a:gd name="T6" fmla="*/ 0 w 1119"/>
                <a:gd name="T7" fmla="*/ 0 h 1866"/>
                <a:gd name="T8" fmla="*/ 0 w 1119"/>
                <a:gd name="T9" fmla="*/ 0 h 1866"/>
                <a:gd name="T10" fmla="*/ 0 w 1119"/>
                <a:gd name="T11" fmla="*/ 0 h 1866"/>
                <a:gd name="T12" fmla="*/ 0 w 1119"/>
                <a:gd name="T13" fmla="*/ 0 h 1866"/>
                <a:gd name="T14" fmla="*/ 0 w 1119"/>
                <a:gd name="T15" fmla="*/ 0 h 1866"/>
                <a:gd name="T16" fmla="*/ 0 w 1119"/>
                <a:gd name="T17" fmla="*/ 0 h 1866"/>
                <a:gd name="T18" fmla="*/ 0 w 1119"/>
                <a:gd name="T19" fmla="*/ 0 h 1866"/>
                <a:gd name="T20" fmla="*/ 0 w 1119"/>
                <a:gd name="T21" fmla="*/ 0 h 1866"/>
                <a:gd name="T22" fmla="*/ 0 w 1119"/>
                <a:gd name="T23" fmla="*/ 0 h 1866"/>
                <a:gd name="T24" fmla="*/ 0 w 1119"/>
                <a:gd name="T25" fmla="*/ 0 h 1866"/>
                <a:gd name="T26" fmla="*/ 0 w 1119"/>
                <a:gd name="T27" fmla="*/ 0 h 1866"/>
                <a:gd name="T28" fmla="*/ 0 w 1119"/>
                <a:gd name="T29" fmla="*/ 0 h 1866"/>
                <a:gd name="T30" fmla="*/ 0 w 1119"/>
                <a:gd name="T31" fmla="*/ 0 h 1866"/>
                <a:gd name="T32" fmla="*/ 0 w 1119"/>
                <a:gd name="T33" fmla="*/ 0 h 1866"/>
                <a:gd name="T34" fmla="*/ 0 w 1119"/>
                <a:gd name="T35" fmla="*/ 0 h 1866"/>
                <a:gd name="T36" fmla="*/ 0 w 1119"/>
                <a:gd name="T37" fmla="*/ 0 h 1866"/>
                <a:gd name="T38" fmla="*/ 0 w 1119"/>
                <a:gd name="T39" fmla="*/ 0 h 1866"/>
                <a:gd name="T40" fmla="*/ 0 w 1119"/>
                <a:gd name="T41" fmla="*/ 0 h 1866"/>
                <a:gd name="T42" fmla="*/ 0 w 1119"/>
                <a:gd name="T43" fmla="*/ 0 h 1866"/>
                <a:gd name="T44" fmla="*/ 0 w 1119"/>
                <a:gd name="T45" fmla="*/ 0 h 1866"/>
                <a:gd name="T46" fmla="*/ 0 w 1119"/>
                <a:gd name="T47" fmla="*/ 0 h 1866"/>
                <a:gd name="T48" fmla="*/ 0 w 1119"/>
                <a:gd name="T49" fmla="*/ 0 h 1866"/>
                <a:gd name="T50" fmla="*/ 0 w 1119"/>
                <a:gd name="T51" fmla="*/ 0 h 1866"/>
                <a:gd name="T52" fmla="*/ 0 w 1119"/>
                <a:gd name="T53" fmla="*/ 0 h 1866"/>
                <a:gd name="T54" fmla="*/ 0 w 1119"/>
                <a:gd name="T55" fmla="*/ 0 h 1866"/>
                <a:gd name="T56" fmla="*/ 0 w 1119"/>
                <a:gd name="T57" fmla="*/ 0 h 1866"/>
                <a:gd name="T58" fmla="*/ 0 w 1119"/>
                <a:gd name="T59" fmla="*/ 0 h 1866"/>
                <a:gd name="T60" fmla="*/ 0 w 1119"/>
                <a:gd name="T61" fmla="*/ 0 h 1866"/>
                <a:gd name="T62" fmla="*/ 0 w 1119"/>
                <a:gd name="T63" fmla="*/ 0 h 1866"/>
                <a:gd name="T64" fmla="*/ 0 w 1119"/>
                <a:gd name="T65" fmla="*/ 0 h 1866"/>
                <a:gd name="T66" fmla="*/ 0 w 1119"/>
                <a:gd name="T67" fmla="*/ 0 h 1866"/>
                <a:gd name="T68" fmla="*/ 0 w 1119"/>
                <a:gd name="T69" fmla="*/ 0 h 1866"/>
                <a:gd name="T70" fmla="*/ 0 w 1119"/>
                <a:gd name="T71" fmla="*/ 0 h 1866"/>
                <a:gd name="T72" fmla="*/ 0 w 1119"/>
                <a:gd name="T73" fmla="*/ 0 h 1866"/>
                <a:gd name="T74" fmla="*/ 0 w 1119"/>
                <a:gd name="T75" fmla="*/ 0 h 1866"/>
                <a:gd name="T76" fmla="*/ 0 w 1119"/>
                <a:gd name="T77" fmla="*/ 0 h 1866"/>
                <a:gd name="T78" fmla="*/ 0 w 1119"/>
                <a:gd name="T79" fmla="*/ 0 h 186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119"/>
                <a:gd name="T121" fmla="*/ 0 h 1866"/>
                <a:gd name="T122" fmla="*/ 1119 w 1119"/>
                <a:gd name="T123" fmla="*/ 1866 h 186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119" h="1866">
                  <a:moveTo>
                    <a:pt x="187" y="1680"/>
                  </a:moveTo>
                  <a:lnTo>
                    <a:pt x="373" y="1742"/>
                  </a:lnTo>
                  <a:lnTo>
                    <a:pt x="497" y="1866"/>
                  </a:lnTo>
                  <a:lnTo>
                    <a:pt x="560" y="1804"/>
                  </a:lnTo>
                  <a:lnTo>
                    <a:pt x="746" y="1804"/>
                  </a:lnTo>
                  <a:lnTo>
                    <a:pt x="933" y="1680"/>
                  </a:lnTo>
                  <a:lnTo>
                    <a:pt x="933" y="1556"/>
                  </a:lnTo>
                  <a:lnTo>
                    <a:pt x="995" y="1493"/>
                  </a:lnTo>
                  <a:lnTo>
                    <a:pt x="1057" y="1120"/>
                  </a:lnTo>
                  <a:lnTo>
                    <a:pt x="1119" y="1058"/>
                  </a:lnTo>
                  <a:lnTo>
                    <a:pt x="995" y="934"/>
                  </a:lnTo>
                  <a:lnTo>
                    <a:pt x="995" y="871"/>
                  </a:lnTo>
                  <a:lnTo>
                    <a:pt x="1119" y="747"/>
                  </a:lnTo>
                  <a:lnTo>
                    <a:pt x="1119" y="498"/>
                  </a:lnTo>
                  <a:lnTo>
                    <a:pt x="1057" y="435"/>
                  </a:lnTo>
                  <a:lnTo>
                    <a:pt x="746" y="498"/>
                  </a:lnTo>
                  <a:lnTo>
                    <a:pt x="622" y="498"/>
                  </a:lnTo>
                  <a:lnTo>
                    <a:pt x="436" y="311"/>
                  </a:lnTo>
                  <a:lnTo>
                    <a:pt x="436" y="249"/>
                  </a:lnTo>
                  <a:lnTo>
                    <a:pt x="311" y="125"/>
                  </a:lnTo>
                  <a:lnTo>
                    <a:pt x="311" y="62"/>
                  </a:lnTo>
                  <a:lnTo>
                    <a:pt x="311" y="0"/>
                  </a:lnTo>
                  <a:lnTo>
                    <a:pt x="249" y="0"/>
                  </a:lnTo>
                  <a:lnTo>
                    <a:pt x="63" y="0"/>
                  </a:lnTo>
                  <a:lnTo>
                    <a:pt x="0" y="0"/>
                  </a:lnTo>
                  <a:lnTo>
                    <a:pt x="0" y="62"/>
                  </a:lnTo>
                  <a:lnTo>
                    <a:pt x="0" y="125"/>
                  </a:lnTo>
                  <a:lnTo>
                    <a:pt x="187" y="249"/>
                  </a:lnTo>
                  <a:lnTo>
                    <a:pt x="187" y="374"/>
                  </a:lnTo>
                  <a:lnTo>
                    <a:pt x="124" y="435"/>
                  </a:lnTo>
                  <a:lnTo>
                    <a:pt x="187" y="809"/>
                  </a:lnTo>
                  <a:lnTo>
                    <a:pt x="63" y="934"/>
                  </a:lnTo>
                  <a:lnTo>
                    <a:pt x="0" y="1183"/>
                  </a:lnTo>
                  <a:lnTo>
                    <a:pt x="63" y="1244"/>
                  </a:lnTo>
                  <a:lnTo>
                    <a:pt x="187" y="1183"/>
                  </a:lnTo>
                  <a:lnTo>
                    <a:pt x="311" y="1307"/>
                  </a:lnTo>
                  <a:lnTo>
                    <a:pt x="311" y="1493"/>
                  </a:lnTo>
                  <a:lnTo>
                    <a:pt x="124" y="1617"/>
                  </a:lnTo>
                  <a:lnTo>
                    <a:pt x="124" y="1680"/>
                  </a:lnTo>
                  <a:lnTo>
                    <a:pt x="187" y="1680"/>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2" name="Freeform 108"/>
            <p:cNvSpPr>
              <a:spLocks noChangeAspect="1"/>
            </p:cNvSpPr>
            <p:nvPr/>
          </p:nvSpPr>
          <p:spPr bwMode="auto">
            <a:xfrm>
              <a:off x="2072" y="2774"/>
              <a:ext cx="155" cy="239"/>
            </a:xfrm>
            <a:custGeom>
              <a:avLst/>
              <a:gdLst>
                <a:gd name="T0" fmla="*/ 0 w 932"/>
                <a:gd name="T1" fmla="*/ 0 h 1431"/>
                <a:gd name="T2" fmla="*/ 0 w 932"/>
                <a:gd name="T3" fmla="*/ 0 h 1431"/>
                <a:gd name="T4" fmla="*/ 0 w 932"/>
                <a:gd name="T5" fmla="*/ 0 h 1431"/>
                <a:gd name="T6" fmla="*/ 0 w 932"/>
                <a:gd name="T7" fmla="*/ 0 h 1431"/>
                <a:gd name="T8" fmla="*/ 0 w 932"/>
                <a:gd name="T9" fmla="*/ 0 h 1431"/>
                <a:gd name="T10" fmla="*/ 0 w 932"/>
                <a:gd name="T11" fmla="*/ 0 h 1431"/>
                <a:gd name="T12" fmla="*/ 0 w 932"/>
                <a:gd name="T13" fmla="*/ 0 h 1431"/>
                <a:gd name="T14" fmla="*/ 0 w 932"/>
                <a:gd name="T15" fmla="*/ 0 h 1431"/>
                <a:gd name="T16" fmla="*/ 0 w 932"/>
                <a:gd name="T17" fmla="*/ 0 h 1431"/>
                <a:gd name="T18" fmla="*/ 0 w 932"/>
                <a:gd name="T19" fmla="*/ 0 h 1431"/>
                <a:gd name="T20" fmla="*/ 0 w 932"/>
                <a:gd name="T21" fmla="*/ 0 h 1431"/>
                <a:gd name="T22" fmla="*/ 0 w 932"/>
                <a:gd name="T23" fmla="*/ 0 h 1431"/>
                <a:gd name="T24" fmla="*/ 0 w 932"/>
                <a:gd name="T25" fmla="*/ 0 h 1431"/>
                <a:gd name="T26" fmla="*/ 0 w 932"/>
                <a:gd name="T27" fmla="*/ 0 h 14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32"/>
                <a:gd name="T43" fmla="*/ 0 h 1431"/>
                <a:gd name="T44" fmla="*/ 932 w 932"/>
                <a:gd name="T45" fmla="*/ 1431 h 14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32" h="1431">
                  <a:moveTo>
                    <a:pt x="807" y="1431"/>
                  </a:moveTo>
                  <a:lnTo>
                    <a:pt x="807" y="1370"/>
                  </a:lnTo>
                  <a:lnTo>
                    <a:pt x="932" y="188"/>
                  </a:lnTo>
                  <a:lnTo>
                    <a:pt x="807" y="63"/>
                  </a:lnTo>
                  <a:lnTo>
                    <a:pt x="807" y="0"/>
                  </a:lnTo>
                  <a:lnTo>
                    <a:pt x="745" y="0"/>
                  </a:lnTo>
                  <a:lnTo>
                    <a:pt x="620" y="0"/>
                  </a:lnTo>
                  <a:lnTo>
                    <a:pt x="61" y="499"/>
                  </a:lnTo>
                  <a:lnTo>
                    <a:pt x="61" y="624"/>
                  </a:lnTo>
                  <a:lnTo>
                    <a:pt x="0" y="872"/>
                  </a:lnTo>
                  <a:lnTo>
                    <a:pt x="310" y="1307"/>
                  </a:lnTo>
                  <a:lnTo>
                    <a:pt x="620" y="1370"/>
                  </a:lnTo>
                  <a:lnTo>
                    <a:pt x="745" y="1431"/>
                  </a:lnTo>
                  <a:lnTo>
                    <a:pt x="807" y="1431"/>
                  </a:lnTo>
                  <a:close/>
                </a:path>
              </a:pathLst>
            </a:custGeom>
            <a:solidFill>
              <a:srgbClr val="FFFF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3" name="Freeform 109"/>
            <p:cNvSpPr>
              <a:spLocks noChangeAspect="1"/>
            </p:cNvSpPr>
            <p:nvPr/>
          </p:nvSpPr>
          <p:spPr bwMode="auto">
            <a:xfrm>
              <a:off x="1834" y="2930"/>
              <a:ext cx="197" cy="186"/>
            </a:xfrm>
            <a:custGeom>
              <a:avLst/>
              <a:gdLst>
                <a:gd name="T0" fmla="*/ 0 w 1182"/>
                <a:gd name="T1" fmla="*/ 0 h 1119"/>
                <a:gd name="T2" fmla="*/ 0 w 1182"/>
                <a:gd name="T3" fmla="*/ 0 h 1119"/>
                <a:gd name="T4" fmla="*/ 0 w 1182"/>
                <a:gd name="T5" fmla="*/ 0 h 1119"/>
                <a:gd name="T6" fmla="*/ 0 w 1182"/>
                <a:gd name="T7" fmla="*/ 0 h 1119"/>
                <a:gd name="T8" fmla="*/ 0 w 1182"/>
                <a:gd name="T9" fmla="*/ 0 h 1119"/>
                <a:gd name="T10" fmla="*/ 0 w 1182"/>
                <a:gd name="T11" fmla="*/ 0 h 1119"/>
                <a:gd name="T12" fmla="*/ 0 w 1182"/>
                <a:gd name="T13" fmla="*/ 0 h 1119"/>
                <a:gd name="T14" fmla="*/ 0 w 1182"/>
                <a:gd name="T15" fmla="*/ 0 h 1119"/>
                <a:gd name="T16" fmla="*/ 0 w 1182"/>
                <a:gd name="T17" fmla="*/ 0 h 1119"/>
                <a:gd name="T18" fmla="*/ 0 w 1182"/>
                <a:gd name="T19" fmla="*/ 0 h 1119"/>
                <a:gd name="T20" fmla="*/ 0 w 1182"/>
                <a:gd name="T21" fmla="*/ 0 h 1119"/>
                <a:gd name="T22" fmla="*/ 0 w 1182"/>
                <a:gd name="T23" fmla="*/ 0 h 1119"/>
                <a:gd name="T24" fmla="*/ 0 w 1182"/>
                <a:gd name="T25" fmla="*/ 0 h 1119"/>
                <a:gd name="T26" fmla="*/ 0 w 1182"/>
                <a:gd name="T27" fmla="*/ 0 h 1119"/>
                <a:gd name="T28" fmla="*/ 0 w 1182"/>
                <a:gd name="T29" fmla="*/ 0 h 1119"/>
                <a:gd name="T30" fmla="*/ 0 w 1182"/>
                <a:gd name="T31" fmla="*/ 0 h 1119"/>
                <a:gd name="T32" fmla="*/ 0 w 1182"/>
                <a:gd name="T33" fmla="*/ 0 h 1119"/>
                <a:gd name="T34" fmla="*/ 0 w 1182"/>
                <a:gd name="T35" fmla="*/ 0 h 1119"/>
                <a:gd name="T36" fmla="*/ 0 w 1182"/>
                <a:gd name="T37" fmla="*/ 0 h 1119"/>
                <a:gd name="T38" fmla="*/ 0 w 1182"/>
                <a:gd name="T39" fmla="*/ 0 h 1119"/>
                <a:gd name="T40" fmla="*/ 0 w 1182"/>
                <a:gd name="T41" fmla="*/ 0 h 1119"/>
                <a:gd name="T42" fmla="*/ 0 w 1182"/>
                <a:gd name="T43" fmla="*/ 0 h 1119"/>
                <a:gd name="T44" fmla="*/ 0 w 1182"/>
                <a:gd name="T45" fmla="*/ 0 h 1119"/>
                <a:gd name="T46" fmla="*/ 0 w 1182"/>
                <a:gd name="T47" fmla="*/ 0 h 1119"/>
                <a:gd name="T48" fmla="*/ 0 w 1182"/>
                <a:gd name="T49" fmla="*/ 0 h 11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82"/>
                <a:gd name="T76" fmla="*/ 0 h 1119"/>
                <a:gd name="T77" fmla="*/ 1182 w 1182"/>
                <a:gd name="T78" fmla="*/ 1119 h 11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82" h="1119">
                  <a:moveTo>
                    <a:pt x="497" y="1119"/>
                  </a:moveTo>
                  <a:lnTo>
                    <a:pt x="746" y="933"/>
                  </a:lnTo>
                  <a:lnTo>
                    <a:pt x="809" y="995"/>
                  </a:lnTo>
                  <a:lnTo>
                    <a:pt x="995" y="746"/>
                  </a:lnTo>
                  <a:lnTo>
                    <a:pt x="1182" y="124"/>
                  </a:lnTo>
                  <a:lnTo>
                    <a:pt x="1182" y="63"/>
                  </a:lnTo>
                  <a:lnTo>
                    <a:pt x="1119" y="63"/>
                  </a:lnTo>
                  <a:lnTo>
                    <a:pt x="995" y="0"/>
                  </a:lnTo>
                  <a:lnTo>
                    <a:pt x="933" y="63"/>
                  </a:lnTo>
                  <a:lnTo>
                    <a:pt x="933" y="187"/>
                  </a:lnTo>
                  <a:lnTo>
                    <a:pt x="746" y="311"/>
                  </a:lnTo>
                  <a:lnTo>
                    <a:pt x="560" y="311"/>
                  </a:lnTo>
                  <a:lnTo>
                    <a:pt x="497" y="373"/>
                  </a:lnTo>
                  <a:lnTo>
                    <a:pt x="373" y="249"/>
                  </a:lnTo>
                  <a:lnTo>
                    <a:pt x="187" y="187"/>
                  </a:lnTo>
                  <a:lnTo>
                    <a:pt x="124" y="187"/>
                  </a:lnTo>
                  <a:lnTo>
                    <a:pt x="124" y="249"/>
                  </a:lnTo>
                  <a:lnTo>
                    <a:pt x="124" y="560"/>
                  </a:lnTo>
                  <a:lnTo>
                    <a:pt x="0" y="746"/>
                  </a:lnTo>
                  <a:lnTo>
                    <a:pt x="0" y="809"/>
                  </a:lnTo>
                  <a:lnTo>
                    <a:pt x="63" y="809"/>
                  </a:lnTo>
                  <a:lnTo>
                    <a:pt x="187" y="809"/>
                  </a:lnTo>
                  <a:lnTo>
                    <a:pt x="311" y="933"/>
                  </a:lnTo>
                  <a:lnTo>
                    <a:pt x="436" y="995"/>
                  </a:lnTo>
                  <a:lnTo>
                    <a:pt x="497" y="1119"/>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4" name="Freeform 110"/>
            <p:cNvSpPr>
              <a:spLocks noChangeAspect="1"/>
            </p:cNvSpPr>
            <p:nvPr/>
          </p:nvSpPr>
          <p:spPr bwMode="auto">
            <a:xfrm>
              <a:off x="4030" y="2795"/>
              <a:ext cx="363" cy="425"/>
            </a:xfrm>
            <a:custGeom>
              <a:avLst/>
              <a:gdLst>
                <a:gd name="T0" fmla="*/ 0 w 2176"/>
                <a:gd name="T1" fmla="*/ 0 h 2550"/>
                <a:gd name="T2" fmla="*/ 0 w 2176"/>
                <a:gd name="T3" fmla="*/ 0 h 2550"/>
                <a:gd name="T4" fmla="*/ 0 w 2176"/>
                <a:gd name="T5" fmla="*/ 0 h 2550"/>
                <a:gd name="T6" fmla="*/ 0 w 2176"/>
                <a:gd name="T7" fmla="*/ 0 h 2550"/>
                <a:gd name="T8" fmla="*/ 0 w 2176"/>
                <a:gd name="T9" fmla="*/ 0 h 2550"/>
                <a:gd name="T10" fmla="*/ 0 w 2176"/>
                <a:gd name="T11" fmla="*/ 0 h 2550"/>
                <a:gd name="T12" fmla="*/ 0 w 2176"/>
                <a:gd name="T13" fmla="*/ 0 h 2550"/>
                <a:gd name="T14" fmla="*/ 0 w 2176"/>
                <a:gd name="T15" fmla="*/ 0 h 2550"/>
                <a:gd name="T16" fmla="*/ 0 w 2176"/>
                <a:gd name="T17" fmla="*/ 0 h 2550"/>
                <a:gd name="T18" fmla="*/ 0 w 2176"/>
                <a:gd name="T19" fmla="*/ 0 h 2550"/>
                <a:gd name="T20" fmla="*/ 0 w 2176"/>
                <a:gd name="T21" fmla="*/ 0 h 2550"/>
                <a:gd name="T22" fmla="*/ 0 w 2176"/>
                <a:gd name="T23" fmla="*/ 0 h 2550"/>
                <a:gd name="T24" fmla="*/ 0 w 2176"/>
                <a:gd name="T25" fmla="*/ 0 h 2550"/>
                <a:gd name="T26" fmla="*/ 0 w 2176"/>
                <a:gd name="T27" fmla="*/ 0 h 2550"/>
                <a:gd name="T28" fmla="*/ 0 w 2176"/>
                <a:gd name="T29" fmla="*/ 0 h 2550"/>
                <a:gd name="T30" fmla="*/ 0 w 2176"/>
                <a:gd name="T31" fmla="*/ 0 h 2550"/>
                <a:gd name="T32" fmla="*/ 0 w 2176"/>
                <a:gd name="T33" fmla="*/ 0 h 2550"/>
                <a:gd name="T34" fmla="*/ 0 w 2176"/>
                <a:gd name="T35" fmla="*/ 0 h 2550"/>
                <a:gd name="T36" fmla="*/ 0 w 2176"/>
                <a:gd name="T37" fmla="*/ 0 h 2550"/>
                <a:gd name="T38" fmla="*/ 0 w 2176"/>
                <a:gd name="T39" fmla="*/ 0 h 2550"/>
                <a:gd name="T40" fmla="*/ 0 w 2176"/>
                <a:gd name="T41" fmla="*/ 0 h 2550"/>
                <a:gd name="T42" fmla="*/ 0 w 2176"/>
                <a:gd name="T43" fmla="*/ 0 h 2550"/>
                <a:gd name="T44" fmla="*/ 0 w 2176"/>
                <a:gd name="T45" fmla="*/ 0 h 2550"/>
                <a:gd name="T46" fmla="*/ 0 w 2176"/>
                <a:gd name="T47" fmla="*/ 0 h 2550"/>
                <a:gd name="T48" fmla="*/ 0 w 2176"/>
                <a:gd name="T49" fmla="*/ 0 h 2550"/>
                <a:gd name="T50" fmla="*/ 0 w 2176"/>
                <a:gd name="T51" fmla="*/ 0 h 2550"/>
                <a:gd name="T52" fmla="*/ 0 w 2176"/>
                <a:gd name="T53" fmla="*/ 0 h 2550"/>
                <a:gd name="T54" fmla="*/ 0 w 2176"/>
                <a:gd name="T55" fmla="*/ 0 h 2550"/>
                <a:gd name="T56" fmla="*/ 0 w 2176"/>
                <a:gd name="T57" fmla="*/ 0 h 2550"/>
                <a:gd name="T58" fmla="*/ 0 w 2176"/>
                <a:gd name="T59" fmla="*/ 0 h 2550"/>
                <a:gd name="T60" fmla="*/ 0 w 2176"/>
                <a:gd name="T61" fmla="*/ 0 h 2550"/>
                <a:gd name="T62" fmla="*/ 0 w 2176"/>
                <a:gd name="T63" fmla="*/ 0 h 2550"/>
                <a:gd name="T64" fmla="*/ 0 w 2176"/>
                <a:gd name="T65" fmla="*/ 0 h 2550"/>
                <a:gd name="T66" fmla="*/ 0 w 2176"/>
                <a:gd name="T67" fmla="*/ 0 h 2550"/>
                <a:gd name="T68" fmla="*/ 0 w 2176"/>
                <a:gd name="T69" fmla="*/ 0 h 2550"/>
                <a:gd name="T70" fmla="*/ 0 w 2176"/>
                <a:gd name="T71" fmla="*/ 0 h 2550"/>
                <a:gd name="T72" fmla="*/ 0 w 2176"/>
                <a:gd name="T73" fmla="*/ 0 h 2550"/>
                <a:gd name="T74" fmla="*/ 0 w 2176"/>
                <a:gd name="T75" fmla="*/ 0 h 2550"/>
                <a:gd name="T76" fmla="*/ 0 w 2176"/>
                <a:gd name="T77" fmla="*/ 0 h 2550"/>
                <a:gd name="T78" fmla="*/ 0 w 2176"/>
                <a:gd name="T79" fmla="*/ 0 h 2550"/>
                <a:gd name="T80" fmla="*/ 0 w 2176"/>
                <a:gd name="T81" fmla="*/ 0 h 2550"/>
                <a:gd name="T82" fmla="*/ 0 w 2176"/>
                <a:gd name="T83" fmla="*/ 0 h 2550"/>
                <a:gd name="T84" fmla="*/ 0 w 2176"/>
                <a:gd name="T85" fmla="*/ 0 h 2550"/>
                <a:gd name="T86" fmla="*/ 0 w 2176"/>
                <a:gd name="T87" fmla="*/ 0 h 2550"/>
                <a:gd name="T88" fmla="*/ 0 w 2176"/>
                <a:gd name="T89" fmla="*/ 0 h 2550"/>
                <a:gd name="T90" fmla="*/ 0 w 2176"/>
                <a:gd name="T91" fmla="*/ 0 h 2550"/>
                <a:gd name="T92" fmla="*/ 0 w 2176"/>
                <a:gd name="T93" fmla="*/ 0 h 2550"/>
                <a:gd name="T94" fmla="*/ 0 w 2176"/>
                <a:gd name="T95" fmla="*/ 0 h 2550"/>
                <a:gd name="T96" fmla="*/ 0 w 2176"/>
                <a:gd name="T97" fmla="*/ 0 h 255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176"/>
                <a:gd name="T148" fmla="*/ 0 h 2550"/>
                <a:gd name="T149" fmla="*/ 2176 w 2176"/>
                <a:gd name="T150" fmla="*/ 2550 h 2550"/>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176" h="2550">
                  <a:moveTo>
                    <a:pt x="622" y="2550"/>
                  </a:moveTo>
                  <a:lnTo>
                    <a:pt x="747" y="2487"/>
                  </a:lnTo>
                  <a:lnTo>
                    <a:pt x="1057" y="2426"/>
                  </a:lnTo>
                  <a:lnTo>
                    <a:pt x="1181" y="2550"/>
                  </a:lnTo>
                  <a:lnTo>
                    <a:pt x="1244" y="2426"/>
                  </a:lnTo>
                  <a:lnTo>
                    <a:pt x="1244" y="2363"/>
                  </a:lnTo>
                  <a:lnTo>
                    <a:pt x="1306" y="2363"/>
                  </a:lnTo>
                  <a:lnTo>
                    <a:pt x="1492" y="2302"/>
                  </a:lnTo>
                  <a:lnTo>
                    <a:pt x="1554" y="2302"/>
                  </a:lnTo>
                  <a:lnTo>
                    <a:pt x="1679" y="2239"/>
                  </a:lnTo>
                  <a:lnTo>
                    <a:pt x="1740" y="2239"/>
                  </a:lnTo>
                  <a:lnTo>
                    <a:pt x="1740" y="2177"/>
                  </a:lnTo>
                  <a:lnTo>
                    <a:pt x="1740" y="1927"/>
                  </a:lnTo>
                  <a:lnTo>
                    <a:pt x="1803" y="1866"/>
                  </a:lnTo>
                  <a:lnTo>
                    <a:pt x="2052" y="1741"/>
                  </a:lnTo>
                  <a:lnTo>
                    <a:pt x="2176" y="1554"/>
                  </a:lnTo>
                  <a:lnTo>
                    <a:pt x="2052" y="1430"/>
                  </a:lnTo>
                  <a:lnTo>
                    <a:pt x="1989" y="1430"/>
                  </a:lnTo>
                  <a:lnTo>
                    <a:pt x="1740" y="1181"/>
                  </a:lnTo>
                  <a:lnTo>
                    <a:pt x="1430" y="1181"/>
                  </a:lnTo>
                  <a:lnTo>
                    <a:pt x="1306" y="1057"/>
                  </a:lnTo>
                  <a:lnTo>
                    <a:pt x="1244" y="746"/>
                  </a:lnTo>
                  <a:lnTo>
                    <a:pt x="1492" y="373"/>
                  </a:lnTo>
                  <a:lnTo>
                    <a:pt x="1492" y="62"/>
                  </a:lnTo>
                  <a:lnTo>
                    <a:pt x="1492" y="0"/>
                  </a:lnTo>
                  <a:lnTo>
                    <a:pt x="1430" y="0"/>
                  </a:lnTo>
                  <a:lnTo>
                    <a:pt x="1120" y="0"/>
                  </a:lnTo>
                  <a:lnTo>
                    <a:pt x="1057" y="0"/>
                  </a:lnTo>
                  <a:lnTo>
                    <a:pt x="1057" y="62"/>
                  </a:lnTo>
                  <a:lnTo>
                    <a:pt x="1120" y="186"/>
                  </a:lnTo>
                  <a:lnTo>
                    <a:pt x="1057" y="373"/>
                  </a:lnTo>
                  <a:lnTo>
                    <a:pt x="995" y="435"/>
                  </a:lnTo>
                  <a:lnTo>
                    <a:pt x="808" y="435"/>
                  </a:lnTo>
                  <a:lnTo>
                    <a:pt x="747" y="498"/>
                  </a:lnTo>
                  <a:lnTo>
                    <a:pt x="498" y="498"/>
                  </a:lnTo>
                  <a:lnTo>
                    <a:pt x="435" y="373"/>
                  </a:lnTo>
                  <a:lnTo>
                    <a:pt x="435" y="310"/>
                  </a:lnTo>
                  <a:lnTo>
                    <a:pt x="374" y="310"/>
                  </a:lnTo>
                  <a:lnTo>
                    <a:pt x="186" y="310"/>
                  </a:lnTo>
                  <a:lnTo>
                    <a:pt x="125" y="249"/>
                  </a:lnTo>
                  <a:lnTo>
                    <a:pt x="0" y="373"/>
                  </a:lnTo>
                  <a:lnTo>
                    <a:pt x="0" y="435"/>
                  </a:lnTo>
                  <a:lnTo>
                    <a:pt x="0" y="871"/>
                  </a:lnTo>
                  <a:lnTo>
                    <a:pt x="186" y="1368"/>
                  </a:lnTo>
                  <a:lnTo>
                    <a:pt x="249" y="1368"/>
                  </a:lnTo>
                  <a:lnTo>
                    <a:pt x="374" y="1554"/>
                  </a:lnTo>
                  <a:lnTo>
                    <a:pt x="559" y="2487"/>
                  </a:lnTo>
                  <a:lnTo>
                    <a:pt x="559" y="2550"/>
                  </a:lnTo>
                  <a:lnTo>
                    <a:pt x="622" y="2550"/>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5" name="Freeform 111"/>
            <p:cNvSpPr>
              <a:spLocks noChangeAspect="1"/>
            </p:cNvSpPr>
            <p:nvPr/>
          </p:nvSpPr>
          <p:spPr bwMode="auto">
            <a:xfrm>
              <a:off x="1823" y="3064"/>
              <a:ext cx="135" cy="198"/>
            </a:xfrm>
            <a:custGeom>
              <a:avLst/>
              <a:gdLst>
                <a:gd name="T0" fmla="*/ 0 w 808"/>
                <a:gd name="T1" fmla="*/ 0 h 1182"/>
                <a:gd name="T2" fmla="*/ 0 w 808"/>
                <a:gd name="T3" fmla="*/ 0 h 1182"/>
                <a:gd name="T4" fmla="*/ 0 w 808"/>
                <a:gd name="T5" fmla="*/ 0 h 1182"/>
                <a:gd name="T6" fmla="*/ 0 w 808"/>
                <a:gd name="T7" fmla="*/ 0 h 1182"/>
                <a:gd name="T8" fmla="*/ 0 w 808"/>
                <a:gd name="T9" fmla="*/ 0 h 1182"/>
                <a:gd name="T10" fmla="*/ 0 w 808"/>
                <a:gd name="T11" fmla="*/ 0 h 1182"/>
                <a:gd name="T12" fmla="*/ 0 w 808"/>
                <a:gd name="T13" fmla="*/ 0 h 1182"/>
                <a:gd name="T14" fmla="*/ 0 w 808"/>
                <a:gd name="T15" fmla="*/ 0 h 1182"/>
                <a:gd name="T16" fmla="*/ 0 w 808"/>
                <a:gd name="T17" fmla="*/ 0 h 1182"/>
                <a:gd name="T18" fmla="*/ 0 w 808"/>
                <a:gd name="T19" fmla="*/ 0 h 1182"/>
                <a:gd name="T20" fmla="*/ 0 w 808"/>
                <a:gd name="T21" fmla="*/ 0 h 1182"/>
                <a:gd name="T22" fmla="*/ 0 w 808"/>
                <a:gd name="T23" fmla="*/ 0 h 1182"/>
                <a:gd name="T24" fmla="*/ 0 w 808"/>
                <a:gd name="T25" fmla="*/ 0 h 1182"/>
                <a:gd name="T26" fmla="*/ 0 w 808"/>
                <a:gd name="T27" fmla="*/ 0 h 1182"/>
                <a:gd name="T28" fmla="*/ 0 w 808"/>
                <a:gd name="T29" fmla="*/ 0 h 1182"/>
                <a:gd name="T30" fmla="*/ 0 w 808"/>
                <a:gd name="T31" fmla="*/ 0 h 1182"/>
                <a:gd name="T32" fmla="*/ 0 w 808"/>
                <a:gd name="T33" fmla="*/ 0 h 1182"/>
                <a:gd name="T34" fmla="*/ 0 w 808"/>
                <a:gd name="T35" fmla="*/ 0 h 1182"/>
                <a:gd name="T36" fmla="*/ 0 w 808"/>
                <a:gd name="T37" fmla="*/ 0 h 1182"/>
                <a:gd name="T38" fmla="*/ 0 w 808"/>
                <a:gd name="T39" fmla="*/ 0 h 1182"/>
                <a:gd name="T40" fmla="*/ 0 w 808"/>
                <a:gd name="T41" fmla="*/ 0 h 1182"/>
                <a:gd name="T42" fmla="*/ 0 w 808"/>
                <a:gd name="T43" fmla="*/ 0 h 1182"/>
                <a:gd name="T44" fmla="*/ 0 w 808"/>
                <a:gd name="T45" fmla="*/ 0 h 1182"/>
                <a:gd name="T46" fmla="*/ 0 w 808"/>
                <a:gd name="T47" fmla="*/ 0 h 1182"/>
                <a:gd name="T48" fmla="*/ 0 w 808"/>
                <a:gd name="T49" fmla="*/ 0 h 1182"/>
                <a:gd name="T50" fmla="*/ 0 w 808"/>
                <a:gd name="T51" fmla="*/ 0 h 118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08"/>
                <a:gd name="T79" fmla="*/ 0 h 1182"/>
                <a:gd name="T80" fmla="*/ 808 w 808"/>
                <a:gd name="T81" fmla="*/ 1182 h 118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08" h="1182">
                  <a:moveTo>
                    <a:pt x="498" y="1182"/>
                  </a:moveTo>
                  <a:lnTo>
                    <a:pt x="808" y="995"/>
                  </a:lnTo>
                  <a:lnTo>
                    <a:pt x="684" y="622"/>
                  </a:lnTo>
                  <a:lnTo>
                    <a:pt x="559" y="310"/>
                  </a:lnTo>
                  <a:lnTo>
                    <a:pt x="498" y="186"/>
                  </a:lnTo>
                  <a:lnTo>
                    <a:pt x="373" y="124"/>
                  </a:lnTo>
                  <a:lnTo>
                    <a:pt x="249" y="0"/>
                  </a:lnTo>
                  <a:lnTo>
                    <a:pt x="125" y="0"/>
                  </a:lnTo>
                  <a:lnTo>
                    <a:pt x="62" y="0"/>
                  </a:lnTo>
                  <a:lnTo>
                    <a:pt x="62" y="61"/>
                  </a:lnTo>
                  <a:lnTo>
                    <a:pt x="125" y="746"/>
                  </a:lnTo>
                  <a:lnTo>
                    <a:pt x="125" y="809"/>
                  </a:lnTo>
                  <a:lnTo>
                    <a:pt x="62" y="809"/>
                  </a:lnTo>
                  <a:lnTo>
                    <a:pt x="0" y="870"/>
                  </a:lnTo>
                  <a:lnTo>
                    <a:pt x="62" y="933"/>
                  </a:lnTo>
                  <a:lnTo>
                    <a:pt x="62" y="1058"/>
                  </a:lnTo>
                  <a:lnTo>
                    <a:pt x="125" y="1119"/>
                  </a:lnTo>
                  <a:lnTo>
                    <a:pt x="186" y="995"/>
                  </a:lnTo>
                  <a:lnTo>
                    <a:pt x="186" y="933"/>
                  </a:lnTo>
                  <a:lnTo>
                    <a:pt x="249" y="933"/>
                  </a:lnTo>
                  <a:lnTo>
                    <a:pt x="311" y="933"/>
                  </a:lnTo>
                  <a:lnTo>
                    <a:pt x="373" y="933"/>
                  </a:lnTo>
                  <a:lnTo>
                    <a:pt x="373" y="995"/>
                  </a:lnTo>
                  <a:lnTo>
                    <a:pt x="373" y="1119"/>
                  </a:lnTo>
                  <a:lnTo>
                    <a:pt x="435" y="1182"/>
                  </a:lnTo>
                  <a:lnTo>
                    <a:pt x="498" y="1182"/>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6" name="Freeform 112"/>
            <p:cNvSpPr>
              <a:spLocks noChangeAspect="1"/>
            </p:cNvSpPr>
            <p:nvPr/>
          </p:nvSpPr>
          <p:spPr bwMode="auto">
            <a:xfrm>
              <a:off x="4289" y="3054"/>
              <a:ext cx="156" cy="228"/>
            </a:xfrm>
            <a:custGeom>
              <a:avLst/>
              <a:gdLst>
                <a:gd name="T0" fmla="*/ 0 w 932"/>
                <a:gd name="T1" fmla="*/ 0 h 1369"/>
                <a:gd name="T2" fmla="*/ 0 w 932"/>
                <a:gd name="T3" fmla="*/ 0 h 1369"/>
                <a:gd name="T4" fmla="*/ 0 w 932"/>
                <a:gd name="T5" fmla="*/ 0 h 1369"/>
                <a:gd name="T6" fmla="*/ 0 w 932"/>
                <a:gd name="T7" fmla="*/ 0 h 1369"/>
                <a:gd name="T8" fmla="*/ 0 w 932"/>
                <a:gd name="T9" fmla="*/ 0 h 1369"/>
                <a:gd name="T10" fmla="*/ 0 w 932"/>
                <a:gd name="T11" fmla="*/ 0 h 1369"/>
                <a:gd name="T12" fmla="*/ 0 w 932"/>
                <a:gd name="T13" fmla="*/ 0 h 1369"/>
                <a:gd name="T14" fmla="*/ 0 w 932"/>
                <a:gd name="T15" fmla="*/ 0 h 1369"/>
                <a:gd name="T16" fmla="*/ 0 w 932"/>
                <a:gd name="T17" fmla="*/ 0 h 1369"/>
                <a:gd name="T18" fmla="*/ 0 w 932"/>
                <a:gd name="T19" fmla="*/ 0 h 1369"/>
                <a:gd name="T20" fmla="*/ 0 w 932"/>
                <a:gd name="T21" fmla="*/ 0 h 1369"/>
                <a:gd name="T22" fmla="*/ 0 w 932"/>
                <a:gd name="T23" fmla="*/ 0 h 1369"/>
                <a:gd name="T24" fmla="*/ 0 w 932"/>
                <a:gd name="T25" fmla="*/ 0 h 1369"/>
                <a:gd name="T26" fmla="*/ 0 w 932"/>
                <a:gd name="T27" fmla="*/ 0 h 1369"/>
                <a:gd name="T28" fmla="*/ 0 w 932"/>
                <a:gd name="T29" fmla="*/ 0 h 1369"/>
                <a:gd name="T30" fmla="*/ 0 w 932"/>
                <a:gd name="T31" fmla="*/ 0 h 1369"/>
                <a:gd name="T32" fmla="*/ 0 w 932"/>
                <a:gd name="T33" fmla="*/ 0 h 1369"/>
                <a:gd name="T34" fmla="*/ 0 w 932"/>
                <a:gd name="T35" fmla="*/ 0 h 1369"/>
                <a:gd name="T36" fmla="*/ 0 w 932"/>
                <a:gd name="T37" fmla="*/ 0 h 1369"/>
                <a:gd name="T38" fmla="*/ 0 w 932"/>
                <a:gd name="T39" fmla="*/ 0 h 1369"/>
                <a:gd name="T40" fmla="*/ 0 w 932"/>
                <a:gd name="T41" fmla="*/ 0 h 1369"/>
                <a:gd name="T42" fmla="*/ 0 w 932"/>
                <a:gd name="T43" fmla="*/ 0 h 1369"/>
                <a:gd name="T44" fmla="*/ 0 w 932"/>
                <a:gd name="T45" fmla="*/ 0 h 1369"/>
                <a:gd name="T46" fmla="*/ 0 w 932"/>
                <a:gd name="T47" fmla="*/ 0 h 1369"/>
                <a:gd name="T48" fmla="*/ 0 w 932"/>
                <a:gd name="T49" fmla="*/ 0 h 136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932"/>
                <a:gd name="T76" fmla="*/ 0 h 1369"/>
                <a:gd name="T77" fmla="*/ 932 w 932"/>
                <a:gd name="T78" fmla="*/ 1369 h 136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932" h="1369">
                  <a:moveTo>
                    <a:pt x="498" y="1245"/>
                  </a:moveTo>
                  <a:lnTo>
                    <a:pt x="559" y="1245"/>
                  </a:lnTo>
                  <a:lnTo>
                    <a:pt x="684" y="1369"/>
                  </a:lnTo>
                  <a:lnTo>
                    <a:pt x="746" y="1369"/>
                  </a:lnTo>
                  <a:lnTo>
                    <a:pt x="932" y="1182"/>
                  </a:lnTo>
                  <a:lnTo>
                    <a:pt x="932" y="1058"/>
                  </a:lnTo>
                  <a:lnTo>
                    <a:pt x="808" y="933"/>
                  </a:lnTo>
                  <a:lnTo>
                    <a:pt x="871" y="623"/>
                  </a:lnTo>
                  <a:lnTo>
                    <a:pt x="808" y="560"/>
                  </a:lnTo>
                  <a:lnTo>
                    <a:pt x="808" y="312"/>
                  </a:lnTo>
                  <a:lnTo>
                    <a:pt x="871" y="249"/>
                  </a:lnTo>
                  <a:lnTo>
                    <a:pt x="808" y="124"/>
                  </a:lnTo>
                  <a:lnTo>
                    <a:pt x="746" y="124"/>
                  </a:lnTo>
                  <a:lnTo>
                    <a:pt x="622" y="0"/>
                  </a:lnTo>
                  <a:lnTo>
                    <a:pt x="498" y="187"/>
                  </a:lnTo>
                  <a:lnTo>
                    <a:pt x="249" y="312"/>
                  </a:lnTo>
                  <a:lnTo>
                    <a:pt x="186" y="373"/>
                  </a:lnTo>
                  <a:lnTo>
                    <a:pt x="186" y="623"/>
                  </a:lnTo>
                  <a:lnTo>
                    <a:pt x="186" y="685"/>
                  </a:lnTo>
                  <a:lnTo>
                    <a:pt x="125" y="685"/>
                  </a:lnTo>
                  <a:lnTo>
                    <a:pt x="0" y="748"/>
                  </a:lnTo>
                  <a:lnTo>
                    <a:pt x="0" y="809"/>
                  </a:lnTo>
                  <a:lnTo>
                    <a:pt x="62" y="933"/>
                  </a:lnTo>
                  <a:lnTo>
                    <a:pt x="311" y="996"/>
                  </a:lnTo>
                  <a:lnTo>
                    <a:pt x="498" y="1245"/>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7" name="Freeform 113"/>
            <p:cNvSpPr>
              <a:spLocks noChangeAspect="1"/>
            </p:cNvSpPr>
            <p:nvPr/>
          </p:nvSpPr>
          <p:spPr bwMode="auto">
            <a:xfrm>
              <a:off x="1896" y="2909"/>
              <a:ext cx="311" cy="383"/>
            </a:xfrm>
            <a:custGeom>
              <a:avLst/>
              <a:gdLst>
                <a:gd name="T0" fmla="*/ 0 w 1865"/>
                <a:gd name="T1" fmla="*/ 0 h 2302"/>
                <a:gd name="T2" fmla="*/ 0 w 1865"/>
                <a:gd name="T3" fmla="*/ 0 h 2302"/>
                <a:gd name="T4" fmla="*/ 0 w 1865"/>
                <a:gd name="T5" fmla="*/ 0 h 2302"/>
                <a:gd name="T6" fmla="*/ 0 w 1865"/>
                <a:gd name="T7" fmla="*/ 0 h 2302"/>
                <a:gd name="T8" fmla="*/ 0 w 1865"/>
                <a:gd name="T9" fmla="*/ 0 h 2302"/>
                <a:gd name="T10" fmla="*/ 0 w 1865"/>
                <a:gd name="T11" fmla="*/ 0 h 2302"/>
                <a:gd name="T12" fmla="*/ 0 w 1865"/>
                <a:gd name="T13" fmla="*/ 0 h 2302"/>
                <a:gd name="T14" fmla="*/ 0 w 1865"/>
                <a:gd name="T15" fmla="*/ 0 h 2302"/>
                <a:gd name="T16" fmla="*/ 0 w 1865"/>
                <a:gd name="T17" fmla="*/ 0 h 2302"/>
                <a:gd name="T18" fmla="*/ 0 w 1865"/>
                <a:gd name="T19" fmla="*/ 0 h 2302"/>
                <a:gd name="T20" fmla="*/ 0 w 1865"/>
                <a:gd name="T21" fmla="*/ 0 h 2302"/>
                <a:gd name="T22" fmla="*/ 0 w 1865"/>
                <a:gd name="T23" fmla="*/ 0 h 2302"/>
                <a:gd name="T24" fmla="*/ 0 w 1865"/>
                <a:gd name="T25" fmla="*/ 0 h 2302"/>
                <a:gd name="T26" fmla="*/ 0 w 1865"/>
                <a:gd name="T27" fmla="*/ 0 h 2302"/>
                <a:gd name="T28" fmla="*/ 0 w 1865"/>
                <a:gd name="T29" fmla="*/ 0 h 2302"/>
                <a:gd name="T30" fmla="*/ 0 w 1865"/>
                <a:gd name="T31" fmla="*/ 0 h 2302"/>
                <a:gd name="T32" fmla="*/ 0 w 1865"/>
                <a:gd name="T33" fmla="*/ 0 h 2302"/>
                <a:gd name="T34" fmla="*/ 0 w 1865"/>
                <a:gd name="T35" fmla="*/ 0 h 2302"/>
                <a:gd name="T36" fmla="*/ 0 w 1865"/>
                <a:gd name="T37" fmla="*/ 0 h 2302"/>
                <a:gd name="T38" fmla="*/ 0 w 1865"/>
                <a:gd name="T39" fmla="*/ 0 h 2302"/>
                <a:gd name="T40" fmla="*/ 0 w 1865"/>
                <a:gd name="T41" fmla="*/ 0 h 2302"/>
                <a:gd name="T42" fmla="*/ 0 w 1865"/>
                <a:gd name="T43" fmla="*/ 0 h 2302"/>
                <a:gd name="T44" fmla="*/ 0 w 1865"/>
                <a:gd name="T45" fmla="*/ 0 h 2302"/>
                <a:gd name="T46" fmla="*/ 0 w 1865"/>
                <a:gd name="T47" fmla="*/ 0 h 2302"/>
                <a:gd name="T48" fmla="*/ 0 w 1865"/>
                <a:gd name="T49" fmla="*/ 0 h 2302"/>
                <a:gd name="T50" fmla="*/ 0 w 1865"/>
                <a:gd name="T51" fmla="*/ 0 h 2302"/>
                <a:gd name="T52" fmla="*/ 0 w 1865"/>
                <a:gd name="T53" fmla="*/ 0 h 2302"/>
                <a:gd name="T54" fmla="*/ 0 w 1865"/>
                <a:gd name="T55" fmla="*/ 0 h 2302"/>
                <a:gd name="T56" fmla="*/ 0 w 1865"/>
                <a:gd name="T57" fmla="*/ 0 h 2302"/>
                <a:gd name="T58" fmla="*/ 0 w 1865"/>
                <a:gd name="T59" fmla="*/ 0 h 2302"/>
                <a:gd name="T60" fmla="*/ 0 w 1865"/>
                <a:gd name="T61" fmla="*/ 0 h 2302"/>
                <a:gd name="T62" fmla="*/ 0 w 1865"/>
                <a:gd name="T63" fmla="*/ 0 h 2302"/>
                <a:gd name="T64" fmla="*/ 0 w 1865"/>
                <a:gd name="T65" fmla="*/ 0 h 2302"/>
                <a:gd name="T66" fmla="*/ 0 w 1865"/>
                <a:gd name="T67" fmla="*/ 0 h 230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865"/>
                <a:gd name="T103" fmla="*/ 0 h 2302"/>
                <a:gd name="T104" fmla="*/ 1865 w 1865"/>
                <a:gd name="T105" fmla="*/ 2302 h 230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865" h="2302">
                  <a:moveTo>
                    <a:pt x="0" y="2178"/>
                  </a:moveTo>
                  <a:lnTo>
                    <a:pt x="63" y="2302"/>
                  </a:lnTo>
                  <a:lnTo>
                    <a:pt x="187" y="2178"/>
                  </a:lnTo>
                  <a:lnTo>
                    <a:pt x="373" y="2240"/>
                  </a:lnTo>
                  <a:lnTo>
                    <a:pt x="436" y="2302"/>
                  </a:lnTo>
                  <a:lnTo>
                    <a:pt x="746" y="1992"/>
                  </a:lnTo>
                  <a:lnTo>
                    <a:pt x="809" y="1804"/>
                  </a:lnTo>
                  <a:lnTo>
                    <a:pt x="746" y="1743"/>
                  </a:lnTo>
                  <a:lnTo>
                    <a:pt x="746" y="1619"/>
                  </a:lnTo>
                  <a:lnTo>
                    <a:pt x="933" y="1494"/>
                  </a:lnTo>
                  <a:lnTo>
                    <a:pt x="1058" y="1494"/>
                  </a:lnTo>
                  <a:lnTo>
                    <a:pt x="1119" y="1431"/>
                  </a:lnTo>
                  <a:lnTo>
                    <a:pt x="1243" y="1494"/>
                  </a:lnTo>
                  <a:lnTo>
                    <a:pt x="1431" y="1680"/>
                  </a:lnTo>
                  <a:lnTo>
                    <a:pt x="1678" y="1743"/>
                  </a:lnTo>
                  <a:lnTo>
                    <a:pt x="1865" y="871"/>
                  </a:lnTo>
                  <a:lnTo>
                    <a:pt x="1865" y="685"/>
                  </a:lnTo>
                  <a:lnTo>
                    <a:pt x="1865" y="622"/>
                  </a:lnTo>
                  <a:lnTo>
                    <a:pt x="1803" y="622"/>
                  </a:lnTo>
                  <a:lnTo>
                    <a:pt x="1678" y="561"/>
                  </a:lnTo>
                  <a:lnTo>
                    <a:pt x="1368" y="498"/>
                  </a:lnTo>
                  <a:lnTo>
                    <a:pt x="1058" y="63"/>
                  </a:lnTo>
                  <a:lnTo>
                    <a:pt x="995" y="0"/>
                  </a:lnTo>
                  <a:lnTo>
                    <a:pt x="809" y="188"/>
                  </a:lnTo>
                  <a:lnTo>
                    <a:pt x="809" y="249"/>
                  </a:lnTo>
                  <a:lnTo>
                    <a:pt x="622" y="871"/>
                  </a:lnTo>
                  <a:lnTo>
                    <a:pt x="436" y="1120"/>
                  </a:lnTo>
                  <a:lnTo>
                    <a:pt x="373" y="1058"/>
                  </a:lnTo>
                  <a:lnTo>
                    <a:pt x="124" y="1244"/>
                  </a:lnTo>
                  <a:lnTo>
                    <a:pt x="249" y="1556"/>
                  </a:lnTo>
                  <a:lnTo>
                    <a:pt x="373" y="1929"/>
                  </a:lnTo>
                  <a:lnTo>
                    <a:pt x="63" y="2116"/>
                  </a:lnTo>
                  <a:lnTo>
                    <a:pt x="0" y="2116"/>
                  </a:lnTo>
                  <a:lnTo>
                    <a:pt x="0" y="217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8" name="Freeform 114"/>
            <p:cNvSpPr>
              <a:spLocks noChangeAspect="1"/>
            </p:cNvSpPr>
            <p:nvPr/>
          </p:nvSpPr>
          <p:spPr bwMode="auto">
            <a:xfrm>
              <a:off x="4124" y="3179"/>
              <a:ext cx="248" cy="279"/>
            </a:xfrm>
            <a:custGeom>
              <a:avLst/>
              <a:gdLst>
                <a:gd name="T0" fmla="*/ 0 w 1493"/>
                <a:gd name="T1" fmla="*/ 0 h 1678"/>
                <a:gd name="T2" fmla="*/ 0 w 1493"/>
                <a:gd name="T3" fmla="*/ 0 h 1678"/>
                <a:gd name="T4" fmla="*/ 0 w 1493"/>
                <a:gd name="T5" fmla="*/ 0 h 1678"/>
                <a:gd name="T6" fmla="*/ 0 w 1493"/>
                <a:gd name="T7" fmla="*/ 0 h 1678"/>
                <a:gd name="T8" fmla="*/ 0 w 1493"/>
                <a:gd name="T9" fmla="*/ 0 h 1678"/>
                <a:gd name="T10" fmla="*/ 0 w 1493"/>
                <a:gd name="T11" fmla="*/ 0 h 1678"/>
                <a:gd name="T12" fmla="*/ 0 w 1493"/>
                <a:gd name="T13" fmla="*/ 0 h 1678"/>
                <a:gd name="T14" fmla="*/ 0 w 1493"/>
                <a:gd name="T15" fmla="*/ 0 h 1678"/>
                <a:gd name="T16" fmla="*/ 0 w 1493"/>
                <a:gd name="T17" fmla="*/ 0 h 1678"/>
                <a:gd name="T18" fmla="*/ 0 w 1493"/>
                <a:gd name="T19" fmla="*/ 0 h 1678"/>
                <a:gd name="T20" fmla="*/ 0 w 1493"/>
                <a:gd name="T21" fmla="*/ 0 h 1678"/>
                <a:gd name="T22" fmla="*/ 0 w 1493"/>
                <a:gd name="T23" fmla="*/ 0 h 1678"/>
                <a:gd name="T24" fmla="*/ 0 w 1493"/>
                <a:gd name="T25" fmla="*/ 0 h 1678"/>
                <a:gd name="T26" fmla="*/ 0 w 1493"/>
                <a:gd name="T27" fmla="*/ 0 h 1678"/>
                <a:gd name="T28" fmla="*/ 0 w 1493"/>
                <a:gd name="T29" fmla="*/ 0 h 1678"/>
                <a:gd name="T30" fmla="*/ 0 w 1493"/>
                <a:gd name="T31" fmla="*/ 0 h 1678"/>
                <a:gd name="T32" fmla="*/ 0 w 1493"/>
                <a:gd name="T33" fmla="*/ 0 h 1678"/>
                <a:gd name="T34" fmla="*/ 0 w 1493"/>
                <a:gd name="T35" fmla="*/ 0 h 1678"/>
                <a:gd name="T36" fmla="*/ 0 w 1493"/>
                <a:gd name="T37" fmla="*/ 0 h 1678"/>
                <a:gd name="T38" fmla="*/ 0 w 1493"/>
                <a:gd name="T39" fmla="*/ 0 h 1678"/>
                <a:gd name="T40" fmla="*/ 0 w 1493"/>
                <a:gd name="T41" fmla="*/ 0 h 1678"/>
                <a:gd name="T42" fmla="*/ 0 w 1493"/>
                <a:gd name="T43" fmla="*/ 0 h 1678"/>
                <a:gd name="T44" fmla="*/ 0 w 1493"/>
                <a:gd name="T45" fmla="*/ 0 h 1678"/>
                <a:gd name="T46" fmla="*/ 0 w 1493"/>
                <a:gd name="T47" fmla="*/ 0 h 1678"/>
                <a:gd name="T48" fmla="*/ 0 w 1493"/>
                <a:gd name="T49" fmla="*/ 0 h 1678"/>
                <a:gd name="T50" fmla="*/ 0 w 1493"/>
                <a:gd name="T51" fmla="*/ 0 h 1678"/>
                <a:gd name="T52" fmla="*/ 0 w 1493"/>
                <a:gd name="T53" fmla="*/ 0 h 1678"/>
                <a:gd name="T54" fmla="*/ 0 w 1493"/>
                <a:gd name="T55" fmla="*/ 0 h 1678"/>
                <a:gd name="T56" fmla="*/ 0 w 1493"/>
                <a:gd name="T57" fmla="*/ 0 h 1678"/>
                <a:gd name="T58" fmla="*/ 0 w 1493"/>
                <a:gd name="T59" fmla="*/ 0 h 1678"/>
                <a:gd name="T60" fmla="*/ 0 w 1493"/>
                <a:gd name="T61" fmla="*/ 0 h 1678"/>
                <a:gd name="T62" fmla="*/ 0 w 1493"/>
                <a:gd name="T63" fmla="*/ 0 h 1678"/>
                <a:gd name="T64" fmla="*/ 0 w 1493"/>
                <a:gd name="T65" fmla="*/ 0 h 1678"/>
                <a:gd name="T66" fmla="*/ 0 w 1493"/>
                <a:gd name="T67" fmla="*/ 0 h 1678"/>
                <a:gd name="T68" fmla="*/ 0 w 1493"/>
                <a:gd name="T69" fmla="*/ 0 h 1678"/>
                <a:gd name="T70" fmla="*/ 0 w 1493"/>
                <a:gd name="T71" fmla="*/ 0 h 1678"/>
                <a:gd name="T72" fmla="*/ 0 w 1493"/>
                <a:gd name="T73" fmla="*/ 0 h 167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93"/>
                <a:gd name="T112" fmla="*/ 0 h 1678"/>
                <a:gd name="T113" fmla="*/ 1493 w 1493"/>
                <a:gd name="T114" fmla="*/ 1678 h 167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93" h="1678">
                  <a:moveTo>
                    <a:pt x="871" y="1678"/>
                  </a:moveTo>
                  <a:lnTo>
                    <a:pt x="871" y="1616"/>
                  </a:lnTo>
                  <a:lnTo>
                    <a:pt x="871" y="1368"/>
                  </a:lnTo>
                  <a:lnTo>
                    <a:pt x="808" y="1305"/>
                  </a:lnTo>
                  <a:lnTo>
                    <a:pt x="808" y="994"/>
                  </a:lnTo>
                  <a:lnTo>
                    <a:pt x="871" y="870"/>
                  </a:lnTo>
                  <a:lnTo>
                    <a:pt x="1181" y="683"/>
                  </a:lnTo>
                  <a:lnTo>
                    <a:pt x="1493" y="497"/>
                  </a:lnTo>
                  <a:lnTo>
                    <a:pt x="1306" y="248"/>
                  </a:lnTo>
                  <a:lnTo>
                    <a:pt x="1057" y="185"/>
                  </a:lnTo>
                  <a:lnTo>
                    <a:pt x="995" y="61"/>
                  </a:lnTo>
                  <a:lnTo>
                    <a:pt x="995" y="0"/>
                  </a:lnTo>
                  <a:lnTo>
                    <a:pt x="933" y="0"/>
                  </a:lnTo>
                  <a:lnTo>
                    <a:pt x="747" y="61"/>
                  </a:lnTo>
                  <a:lnTo>
                    <a:pt x="685" y="61"/>
                  </a:lnTo>
                  <a:lnTo>
                    <a:pt x="685" y="124"/>
                  </a:lnTo>
                  <a:lnTo>
                    <a:pt x="622" y="248"/>
                  </a:lnTo>
                  <a:lnTo>
                    <a:pt x="498" y="124"/>
                  </a:lnTo>
                  <a:lnTo>
                    <a:pt x="188" y="185"/>
                  </a:lnTo>
                  <a:lnTo>
                    <a:pt x="63" y="248"/>
                  </a:lnTo>
                  <a:lnTo>
                    <a:pt x="0" y="248"/>
                  </a:lnTo>
                  <a:lnTo>
                    <a:pt x="0" y="310"/>
                  </a:lnTo>
                  <a:lnTo>
                    <a:pt x="125" y="434"/>
                  </a:lnTo>
                  <a:lnTo>
                    <a:pt x="249" y="807"/>
                  </a:lnTo>
                  <a:lnTo>
                    <a:pt x="312" y="870"/>
                  </a:lnTo>
                  <a:lnTo>
                    <a:pt x="374" y="807"/>
                  </a:lnTo>
                  <a:lnTo>
                    <a:pt x="498" y="932"/>
                  </a:lnTo>
                  <a:lnTo>
                    <a:pt x="498" y="994"/>
                  </a:lnTo>
                  <a:lnTo>
                    <a:pt x="436" y="1056"/>
                  </a:lnTo>
                  <a:lnTo>
                    <a:pt x="436" y="1243"/>
                  </a:lnTo>
                  <a:lnTo>
                    <a:pt x="561" y="1368"/>
                  </a:lnTo>
                  <a:lnTo>
                    <a:pt x="561" y="1429"/>
                  </a:lnTo>
                  <a:lnTo>
                    <a:pt x="561" y="1492"/>
                  </a:lnTo>
                  <a:lnTo>
                    <a:pt x="561" y="1554"/>
                  </a:lnTo>
                  <a:lnTo>
                    <a:pt x="622" y="1554"/>
                  </a:lnTo>
                  <a:lnTo>
                    <a:pt x="808" y="1678"/>
                  </a:lnTo>
                  <a:lnTo>
                    <a:pt x="871" y="1678"/>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49" name="Freeform 115"/>
            <p:cNvSpPr>
              <a:spLocks noChangeAspect="1"/>
            </p:cNvSpPr>
            <p:nvPr/>
          </p:nvSpPr>
          <p:spPr bwMode="auto">
            <a:xfrm>
              <a:off x="4041" y="3313"/>
              <a:ext cx="176" cy="156"/>
            </a:xfrm>
            <a:custGeom>
              <a:avLst/>
              <a:gdLst>
                <a:gd name="T0" fmla="*/ 0 w 1058"/>
                <a:gd name="T1" fmla="*/ 0 h 934"/>
                <a:gd name="T2" fmla="*/ 0 w 1058"/>
                <a:gd name="T3" fmla="*/ 0 h 934"/>
                <a:gd name="T4" fmla="*/ 0 w 1058"/>
                <a:gd name="T5" fmla="*/ 0 h 934"/>
                <a:gd name="T6" fmla="*/ 0 w 1058"/>
                <a:gd name="T7" fmla="*/ 0 h 934"/>
                <a:gd name="T8" fmla="*/ 0 w 1058"/>
                <a:gd name="T9" fmla="*/ 0 h 934"/>
                <a:gd name="T10" fmla="*/ 0 w 1058"/>
                <a:gd name="T11" fmla="*/ 0 h 934"/>
                <a:gd name="T12" fmla="*/ 0 w 1058"/>
                <a:gd name="T13" fmla="*/ 0 h 934"/>
                <a:gd name="T14" fmla="*/ 0 w 1058"/>
                <a:gd name="T15" fmla="*/ 0 h 934"/>
                <a:gd name="T16" fmla="*/ 0 w 1058"/>
                <a:gd name="T17" fmla="*/ 0 h 934"/>
                <a:gd name="T18" fmla="*/ 0 w 1058"/>
                <a:gd name="T19" fmla="*/ 0 h 934"/>
                <a:gd name="T20" fmla="*/ 0 w 1058"/>
                <a:gd name="T21" fmla="*/ 0 h 934"/>
                <a:gd name="T22" fmla="*/ 0 w 1058"/>
                <a:gd name="T23" fmla="*/ 0 h 934"/>
                <a:gd name="T24" fmla="*/ 0 w 1058"/>
                <a:gd name="T25" fmla="*/ 0 h 934"/>
                <a:gd name="T26" fmla="*/ 0 w 1058"/>
                <a:gd name="T27" fmla="*/ 0 h 934"/>
                <a:gd name="T28" fmla="*/ 0 w 1058"/>
                <a:gd name="T29" fmla="*/ 0 h 934"/>
                <a:gd name="T30" fmla="*/ 0 w 1058"/>
                <a:gd name="T31" fmla="*/ 0 h 934"/>
                <a:gd name="T32" fmla="*/ 0 w 1058"/>
                <a:gd name="T33" fmla="*/ 0 h 934"/>
                <a:gd name="T34" fmla="*/ 0 w 1058"/>
                <a:gd name="T35" fmla="*/ 0 h 934"/>
                <a:gd name="T36" fmla="*/ 0 w 1058"/>
                <a:gd name="T37" fmla="*/ 0 h 934"/>
                <a:gd name="T38" fmla="*/ 0 w 1058"/>
                <a:gd name="T39" fmla="*/ 0 h 934"/>
                <a:gd name="T40" fmla="*/ 0 w 1058"/>
                <a:gd name="T41" fmla="*/ 0 h 934"/>
                <a:gd name="T42" fmla="*/ 0 w 1058"/>
                <a:gd name="T43" fmla="*/ 0 h 934"/>
                <a:gd name="T44" fmla="*/ 0 w 1058"/>
                <a:gd name="T45" fmla="*/ 0 h 934"/>
                <a:gd name="T46" fmla="*/ 0 w 1058"/>
                <a:gd name="T47" fmla="*/ 0 h 934"/>
                <a:gd name="T48" fmla="*/ 0 w 1058"/>
                <a:gd name="T49" fmla="*/ 0 h 934"/>
                <a:gd name="T50" fmla="*/ 0 w 1058"/>
                <a:gd name="T51" fmla="*/ 0 h 934"/>
                <a:gd name="T52" fmla="*/ 0 w 1058"/>
                <a:gd name="T53" fmla="*/ 0 h 9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058"/>
                <a:gd name="T82" fmla="*/ 0 h 934"/>
                <a:gd name="T83" fmla="*/ 1058 w 1058"/>
                <a:gd name="T84" fmla="*/ 934 h 9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058" h="934">
                  <a:moveTo>
                    <a:pt x="933" y="934"/>
                  </a:moveTo>
                  <a:lnTo>
                    <a:pt x="995" y="934"/>
                  </a:lnTo>
                  <a:lnTo>
                    <a:pt x="995" y="871"/>
                  </a:lnTo>
                  <a:lnTo>
                    <a:pt x="995" y="809"/>
                  </a:lnTo>
                  <a:lnTo>
                    <a:pt x="1058" y="747"/>
                  </a:lnTo>
                  <a:lnTo>
                    <a:pt x="1058" y="685"/>
                  </a:lnTo>
                  <a:lnTo>
                    <a:pt x="1058" y="622"/>
                  </a:lnTo>
                  <a:lnTo>
                    <a:pt x="1058" y="561"/>
                  </a:lnTo>
                  <a:lnTo>
                    <a:pt x="933" y="436"/>
                  </a:lnTo>
                  <a:lnTo>
                    <a:pt x="933" y="249"/>
                  </a:lnTo>
                  <a:lnTo>
                    <a:pt x="995" y="187"/>
                  </a:lnTo>
                  <a:lnTo>
                    <a:pt x="995" y="125"/>
                  </a:lnTo>
                  <a:lnTo>
                    <a:pt x="871" y="0"/>
                  </a:lnTo>
                  <a:lnTo>
                    <a:pt x="809" y="63"/>
                  </a:lnTo>
                  <a:lnTo>
                    <a:pt x="746" y="0"/>
                  </a:lnTo>
                  <a:lnTo>
                    <a:pt x="685" y="63"/>
                  </a:lnTo>
                  <a:lnTo>
                    <a:pt x="685" y="187"/>
                  </a:lnTo>
                  <a:lnTo>
                    <a:pt x="622" y="249"/>
                  </a:lnTo>
                  <a:lnTo>
                    <a:pt x="312" y="249"/>
                  </a:lnTo>
                  <a:lnTo>
                    <a:pt x="0" y="436"/>
                  </a:lnTo>
                  <a:lnTo>
                    <a:pt x="187" y="685"/>
                  </a:lnTo>
                  <a:lnTo>
                    <a:pt x="187" y="747"/>
                  </a:lnTo>
                  <a:lnTo>
                    <a:pt x="249" y="747"/>
                  </a:lnTo>
                  <a:lnTo>
                    <a:pt x="312" y="747"/>
                  </a:lnTo>
                  <a:lnTo>
                    <a:pt x="436" y="622"/>
                  </a:lnTo>
                  <a:lnTo>
                    <a:pt x="871" y="934"/>
                  </a:lnTo>
                  <a:lnTo>
                    <a:pt x="933" y="934"/>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0" name="Line 116"/>
            <p:cNvSpPr>
              <a:spLocks noChangeAspect="1" noChangeShapeType="1"/>
            </p:cNvSpPr>
            <p:nvPr/>
          </p:nvSpPr>
          <p:spPr bwMode="auto">
            <a:xfrm flipV="1">
              <a:off x="3398" y="535"/>
              <a:ext cx="1" cy="10"/>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1" name="Line 117"/>
            <p:cNvSpPr>
              <a:spLocks noChangeAspect="1" noChangeShapeType="1"/>
            </p:cNvSpPr>
            <p:nvPr/>
          </p:nvSpPr>
          <p:spPr bwMode="auto">
            <a:xfrm flipH="1" flipV="1">
              <a:off x="3398" y="545"/>
              <a:ext cx="11" cy="2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2" name="Line 118"/>
            <p:cNvSpPr>
              <a:spLocks noChangeAspect="1" noChangeShapeType="1"/>
            </p:cNvSpPr>
            <p:nvPr/>
          </p:nvSpPr>
          <p:spPr bwMode="auto">
            <a:xfrm flipH="1" flipV="1">
              <a:off x="3409" y="566"/>
              <a:ext cx="20" cy="10"/>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3" name="Line 119"/>
            <p:cNvSpPr>
              <a:spLocks noChangeAspect="1" noChangeShapeType="1"/>
            </p:cNvSpPr>
            <p:nvPr/>
          </p:nvSpPr>
          <p:spPr bwMode="auto">
            <a:xfrm flipV="1">
              <a:off x="3429" y="576"/>
              <a:ext cx="1" cy="2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4" name="Line 120"/>
            <p:cNvSpPr>
              <a:spLocks noChangeAspect="1" noChangeShapeType="1"/>
            </p:cNvSpPr>
            <p:nvPr/>
          </p:nvSpPr>
          <p:spPr bwMode="auto">
            <a:xfrm flipH="1" flipV="1">
              <a:off x="3429" y="597"/>
              <a:ext cx="11" cy="10"/>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5" name="Freeform 121"/>
            <p:cNvSpPr>
              <a:spLocks noChangeAspect="1"/>
            </p:cNvSpPr>
            <p:nvPr/>
          </p:nvSpPr>
          <p:spPr bwMode="auto">
            <a:xfrm>
              <a:off x="3398" y="535"/>
              <a:ext cx="73" cy="83"/>
            </a:xfrm>
            <a:custGeom>
              <a:avLst/>
              <a:gdLst>
                <a:gd name="T0" fmla="*/ 0 w 435"/>
                <a:gd name="T1" fmla="*/ 0 h 497"/>
                <a:gd name="T2" fmla="*/ 0 w 435"/>
                <a:gd name="T3" fmla="*/ 0 h 497"/>
                <a:gd name="T4" fmla="*/ 0 w 435"/>
                <a:gd name="T5" fmla="*/ 0 h 497"/>
                <a:gd name="T6" fmla="*/ 0 w 435"/>
                <a:gd name="T7" fmla="*/ 0 h 497"/>
                <a:gd name="T8" fmla="*/ 0 w 435"/>
                <a:gd name="T9" fmla="*/ 0 h 497"/>
                <a:gd name="T10" fmla="*/ 0 w 435"/>
                <a:gd name="T11" fmla="*/ 0 h 497"/>
                <a:gd name="T12" fmla="*/ 0 w 435"/>
                <a:gd name="T13" fmla="*/ 0 h 497"/>
                <a:gd name="T14" fmla="*/ 0 60000 65536"/>
                <a:gd name="T15" fmla="*/ 0 60000 65536"/>
                <a:gd name="T16" fmla="*/ 0 60000 65536"/>
                <a:gd name="T17" fmla="*/ 0 60000 65536"/>
                <a:gd name="T18" fmla="*/ 0 60000 65536"/>
                <a:gd name="T19" fmla="*/ 0 60000 65536"/>
                <a:gd name="T20" fmla="*/ 0 60000 65536"/>
                <a:gd name="T21" fmla="*/ 0 w 435"/>
                <a:gd name="T22" fmla="*/ 0 h 497"/>
                <a:gd name="T23" fmla="*/ 435 w 435"/>
                <a:gd name="T24" fmla="*/ 497 h 49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5" h="497">
                  <a:moveTo>
                    <a:pt x="249" y="436"/>
                  </a:moveTo>
                  <a:lnTo>
                    <a:pt x="310" y="497"/>
                  </a:lnTo>
                  <a:lnTo>
                    <a:pt x="373" y="436"/>
                  </a:lnTo>
                  <a:lnTo>
                    <a:pt x="435" y="311"/>
                  </a:lnTo>
                  <a:lnTo>
                    <a:pt x="249" y="63"/>
                  </a:lnTo>
                  <a:lnTo>
                    <a:pt x="62" y="0"/>
                  </a:lnTo>
                  <a:lnTo>
                    <a:pt x="0" y="0"/>
                  </a:lnTo>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6" name="Freeform 122"/>
            <p:cNvSpPr>
              <a:spLocks noChangeAspect="1"/>
            </p:cNvSpPr>
            <p:nvPr/>
          </p:nvSpPr>
          <p:spPr bwMode="auto">
            <a:xfrm>
              <a:off x="3989" y="3417"/>
              <a:ext cx="280" cy="259"/>
            </a:xfrm>
            <a:custGeom>
              <a:avLst/>
              <a:gdLst>
                <a:gd name="T0" fmla="*/ 0 w 1678"/>
                <a:gd name="T1" fmla="*/ 0 h 1555"/>
                <a:gd name="T2" fmla="*/ 0 w 1678"/>
                <a:gd name="T3" fmla="*/ 0 h 1555"/>
                <a:gd name="T4" fmla="*/ 0 w 1678"/>
                <a:gd name="T5" fmla="*/ 0 h 1555"/>
                <a:gd name="T6" fmla="*/ 0 w 1678"/>
                <a:gd name="T7" fmla="*/ 0 h 1555"/>
                <a:gd name="T8" fmla="*/ 0 w 1678"/>
                <a:gd name="T9" fmla="*/ 0 h 1555"/>
                <a:gd name="T10" fmla="*/ 0 w 1678"/>
                <a:gd name="T11" fmla="*/ 0 h 1555"/>
                <a:gd name="T12" fmla="*/ 0 w 1678"/>
                <a:gd name="T13" fmla="*/ 0 h 1555"/>
                <a:gd name="T14" fmla="*/ 0 w 1678"/>
                <a:gd name="T15" fmla="*/ 0 h 1555"/>
                <a:gd name="T16" fmla="*/ 0 w 1678"/>
                <a:gd name="T17" fmla="*/ 0 h 1555"/>
                <a:gd name="T18" fmla="*/ 0 w 1678"/>
                <a:gd name="T19" fmla="*/ 0 h 1555"/>
                <a:gd name="T20" fmla="*/ 0 w 1678"/>
                <a:gd name="T21" fmla="*/ 0 h 1555"/>
                <a:gd name="T22" fmla="*/ 0 w 1678"/>
                <a:gd name="T23" fmla="*/ 0 h 1555"/>
                <a:gd name="T24" fmla="*/ 0 w 1678"/>
                <a:gd name="T25" fmla="*/ 0 h 1555"/>
                <a:gd name="T26" fmla="*/ 0 w 1678"/>
                <a:gd name="T27" fmla="*/ 0 h 1555"/>
                <a:gd name="T28" fmla="*/ 0 w 1678"/>
                <a:gd name="T29" fmla="*/ 0 h 1555"/>
                <a:gd name="T30" fmla="*/ 0 w 1678"/>
                <a:gd name="T31" fmla="*/ 0 h 1555"/>
                <a:gd name="T32" fmla="*/ 0 w 1678"/>
                <a:gd name="T33" fmla="*/ 0 h 1555"/>
                <a:gd name="T34" fmla="*/ 0 w 1678"/>
                <a:gd name="T35" fmla="*/ 0 h 1555"/>
                <a:gd name="T36" fmla="*/ 0 w 1678"/>
                <a:gd name="T37" fmla="*/ 0 h 1555"/>
                <a:gd name="T38" fmla="*/ 0 w 1678"/>
                <a:gd name="T39" fmla="*/ 0 h 1555"/>
                <a:gd name="T40" fmla="*/ 0 w 1678"/>
                <a:gd name="T41" fmla="*/ 0 h 1555"/>
                <a:gd name="T42" fmla="*/ 0 w 1678"/>
                <a:gd name="T43" fmla="*/ 0 h 1555"/>
                <a:gd name="T44" fmla="*/ 0 w 1678"/>
                <a:gd name="T45" fmla="*/ 0 h 1555"/>
                <a:gd name="T46" fmla="*/ 0 w 1678"/>
                <a:gd name="T47" fmla="*/ 0 h 1555"/>
                <a:gd name="T48" fmla="*/ 0 w 1678"/>
                <a:gd name="T49" fmla="*/ 0 h 1555"/>
                <a:gd name="T50" fmla="*/ 0 w 1678"/>
                <a:gd name="T51" fmla="*/ 0 h 1555"/>
                <a:gd name="T52" fmla="*/ 0 w 1678"/>
                <a:gd name="T53" fmla="*/ 0 h 1555"/>
                <a:gd name="T54" fmla="*/ 0 w 1678"/>
                <a:gd name="T55" fmla="*/ 0 h 1555"/>
                <a:gd name="T56" fmla="*/ 0 w 1678"/>
                <a:gd name="T57" fmla="*/ 0 h 1555"/>
                <a:gd name="T58" fmla="*/ 0 w 1678"/>
                <a:gd name="T59" fmla="*/ 0 h 155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678"/>
                <a:gd name="T91" fmla="*/ 0 h 1555"/>
                <a:gd name="T92" fmla="*/ 1678 w 1678"/>
                <a:gd name="T93" fmla="*/ 1555 h 155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678" h="1555">
                  <a:moveTo>
                    <a:pt x="497" y="187"/>
                  </a:moveTo>
                  <a:lnTo>
                    <a:pt x="310" y="623"/>
                  </a:lnTo>
                  <a:lnTo>
                    <a:pt x="186" y="748"/>
                  </a:lnTo>
                  <a:lnTo>
                    <a:pt x="61" y="748"/>
                  </a:lnTo>
                  <a:lnTo>
                    <a:pt x="0" y="809"/>
                  </a:lnTo>
                  <a:lnTo>
                    <a:pt x="0" y="1369"/>
                  </a:lnTo>
                  <a:lnTo>
                    <a:pt x="124" y="1494"/>
                  </a:lnTo>
                  <a:lnTo>
                    <a:pt x="373" y="1555"/>
                  </a:lnTo>
                  <a:lnTo>
                    <a:pt x="434" y="1494"/>
                  </a:lnTo>
                  <a:lnTo>
                    <a:pt x="497" y="1555"/>
                  </a:lnTo>
                  <a:lnTo>
                    <a:pt x="683" y="1555"/>
                  </a:lnTo>
                  <a:lnTo>
                    <a:pt x="870" y="1369"/>
                  </a:lnTo>
                  <a:lnTo>
                    <a:pt x="870" y="1182"/>
                  </a:lnTo>
                  <a:lnTo>
                    <a:pt x="1181" y="623"/>
                  </a:lnTo>
                  <a:lnTo>
                    <a:pt x="1429" y="560"/>
                  </a:lnTo>
                  <a:lnTo>
                    <a:pt x="1678" y="312"/>
                  </a:lnTo>
                  <a:lnTo>
                    <a:pt x="1678" y="249"/>
                  </a:lnTo>
                  <a:lnTo>
                    <a:pt x="1615" y="249"/>
                  </a:lnTo>
                  <a:lnTo>
                    <a:pt x="1429" y="125"/>
                  </a:lnTo>
                  <a:lnTo>
                    <a:pt x="1368" y="125"/>
                  </a:lnTo>
                  <a:lnTo>
                    <a:pt x="1305" y="187"/>
                  </a:lnTo>
                  <a:lnTo>
                    <a:pt x="1305" y="249"/>
                  </a:lnTo>
                  <a:lnTo>
                    <a:pt x="1305" y="312"/>
                  </a:lnTo>
                  <a:lnTo>
                    <a:pt x="1243" y="312"/>
                  </a:lnTo>
                  <a:lnTo>
                    <a:pt x="1181" y="312"/>
                  </a:lnTo>
                  <a:lnTo>
                    <a:pt x="746" y="0"/>
                  </a:lnTo>
                  <a:lnTo>
                    <a:pt x="622" y="125"/>
                  </a:lnTo>
                  <a:lnTo>
                    <a:pt x="559" y="125"/>
                  </a:lnTo>
                  <a:lnTo>
                    <a:pt x="497" y="125"/>
                  </a:lnTo>
                  <a:lnTo>
                    <a:pt x="497" y="187"/>
                  </a:lnTo>
                  <a:close/>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7" name="Freeform 123"/>
            <p:cNvSpPr>
              <a:spLocks noChangeAspect="1"/>
            </p:cNvSpPr>
            <p:nvPr/>
          </p:nvSpPr>
          <p:spPr bwMode="auto">
            <a:xfrm>
              <a:off x="3564" y="3521"/>
              <a:ext cx="404" cy="207"/>
            </a:xfrm>
            <a:custGeom>
              <a:avLst/>
              <a:gdLst>
                <a:gd name="T0" fmla="*/ 0 w 2425"/>
                <a:gd name="T1" fmla="*/ 0 h 1244"/>
                <a:gd name="T2" fmla="*/ 0 w 2425"/>
                <a:gd name="T3" fmla="*/ 0 h 1244"/>
                <a:gd name="T4" fmla="*/ 0 w 2425"/>
                <a:gd name="T5" fmla="*/ 0 h 1244"/>
                <a:gd name="T6" fmla="*/ 0 w 2425"/>
                <a:gd name="T7" fmla="*/ 0 h 1244"/>
                <a:gd name="T8" fmla="*/ 0 w 2425"/>
                <a:gd name="T9" fmla="*/ 0 h 1244"/>
                <a:gd name="T10" fmla="*/ 0 w 2425"/>
                <a:gd name="T11" fmla="*/ 0 h 1244"/>
                <a:gd name="T12" fmla="*/ 0 w 2425"/>
                <a:gd name="T13" fmla="*/ 0 h 1244"/>
                <a:gd name="T14" fmla="*/ 0 w 2425"/>
                <a:gd name="T15" fmla="*/ 0 h 1244"/>
                <a:gd name="T16" fmla="*/ 0 w 2425"/>
                <a:gd name="T17" fmla="*/ 0 h 1244"/>
                <a:gd name="T18" fmla="*/ 0 w 2425"/>
                <a:gd name="T19" fmla="*/ 0 h 1244"/>
                <a:gd name="T20" fmla="*/ 0 w 2425"/>
                <a:gd name="T21" fmla="*/ 0 h 1244"/>
                <a:gd name="T22" fmla="*/ 0 w 2425"/>
                <a:gd name="T23" fmla="*/ 0 h 1244"/>
                <a:gd name="T24" fmla="*/ 0 w 2425"/>
                <a:gd name="T25" fmla="*/ 0 h 1244"/>
                <a:gd name="T26" fmla="*/ 0 w 2425"/>
                <a:gd name="T27" fmla="*/ 0 h 1244"/>
                <a:gd name="T28" fmla="*/ 0 w 2425"/>
                <a:gd name="T29" fmla="*/ 0 h 1244"/>
                <a:gd name="T30" fmla="*/ 0 w 2425"/>
                <a:gd name="T31" fmla="*/ 0 h 1244"/>
                <a:gd name="T32" fmla="*/ 0 w 2425"/>
                <a:gd name="T33" fmla="*/ 0 h 1244"/>
                <a:gd name="T34" fmla="*/ 0 w 2425"/>
                <a:gd name="T35" fmla="*/ 0 h 1244"/>
                <a:gd name="T36" fmla="*/ 0 w 2425"/>
                <a:gd name="T37" fmla="*/ 0 h 1244"/>
                <a:gd name="T38" fmla="*/ 0 w 2425"/>
                <a:gd name="T39" fmla="*/ 0 h 1244"/>
                <a:gd name="T40" fmla="*/ 0 w 2425"/>
                <a:gd name="T41" fmla="*/ 0 h 1244"/>
                <a:gd name="T42" fmla="*/ 0 w 2425"/>
                <a:gd name="T43" fmla="*/ 0 h 1244"/>
                <a:gd name="T44" fmla="*/ 0 w 2425"/>
                <a:gd name="T45" fmla="*/ 0 h 1244"/>
                <a:gd name="T46" fmla="*/ 0 w 2425"/>
                <a:gd name="T47" fmla="*/ 0 h 1244"/>
                <a:gd name="T48" fmla="*/ 0 w 2425"/>
                <a:gd name="T49" fmla="*/ 0 h 1244"/>
                <a:gd name="T50" fmla="*/ 0 w 2425"/>
                <a:gd name="T51" fmla="*/ 0 h 1244"/>
                <a:gd name="T52" fmla="*/ 0 w 2425"/>
                <a:gd name="T53" fmla="*/ 0 h 1244"/>
                <a:gd name="T54" fmla="*/ 0 w 2425"/>
                <a:gd name="T55" fmla="*/ 0 h 1244"/>
                <a:gd name="T56" fmla="*/ 0 w 2425"/>
                <a:gd name="T57" fmla="*/ 0 h 1244"/>
                <a:gd name="T58" fmla="*/ 0 w 2425"/>
                <a:gd name="T59" fmla="*/ 0 h 1244"/>
                <a:gd name="T60" fmla="*/ 0 w 2425"/>
                <a:gd name="T61" fmla="*/ 0 h 1244"/>
                <a:gd name="T62" fmla="*/ 0 w 2425"/>
                <a:gd name="T63" fmla="*/ 0 h 1244"/>
                <a:gd name="T64" fmla="*/ 0 w 2425"/>
                <a:gd name="T65" fmla="*/ 0 h 1244"/>
                <a:gd name="T66" fmla="*/ 0 w 2425"/>
                <a:gd name="T67" fmla="*/ 0 h 1244"/>
                <a:gd name="T68" fmla="*/ 0 w 2425"/>
                <a:gd name="T69" fmla="*/ 0 h 1244"/>
                <a:gd name="T70" fmla="*/ 0 w 2425"/>
                <a:gd name="T71" fmla="*/ 0 h 1244"/>
                <a:gd name="T72" fmla="*/ 0 w 2425"/>
                <a:gd name="T73" fmla="*/ 0 h 1244"/>
                <a:gd name="T74" fmla="*/ 0 w 2425"/>
                <a:gd name="T75" fmla="*/ 0 h 1244"/>
                <a:gd name="T76" fmla="*/ 0 w 2425"/>
                <a:gd name="T77" fmla="*/ 0 h 12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425"/>
                <a:gd name="T118" fmla="*/ 0 h 1244"/>
                <a:gd name="T119" fmla="*/ 2425 w 2425"/>
                <a:gd name="T120" fmla="*/ 1244 h 124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425" h="1244">
                  <a:moveTo>
                    <a:pt x="933" y="1244"/>
                  </a:moveTo>
                  <a:lnTo>
                    <a:pt x="995" y="1181"/>
                  </a:lnTo>
                  <a:lnTo>
                    <a:pt x="933" y="1057"/>
                  </a:lnTo>
                  <a:lnTo>
                    <a:pt x="995" y="932"/>
                  </a:lnTo>
                  <a:lnTo>
                    <a:pt x="1057" y="808"/>
                  </a:lnTo>
                  <a:lnTo>
                    <a:pt x="1306" y="871"/>
                  </a:lnTo>
                  <a:lnTo>
                    <a:pt x="1368" y="995"/>
                  </a:lnTo>
                  <a:lnTo>
                    <a:pt x="1492" y="995"/>
                  </a:lnTo>
                  <a:lnTo>
                    <a:pt x="1555" y="932"/>
                  </a:lnTo>
                  <a:lnTo>
                    <a:pt x="1617" y="932"/>
                  </a:lnTo>
                  <a:lnTo>
                    <a:pt x="1865" y="1181"/>
                  </a:lnTo>
                  <a:lnTo>
                    <a:pt x="2238" y="559"/>
                  </a:lnTo>
                  <a:lnTo>
                    <a:pt x="2425" y="311"/>
                  </a:lnTo>
                  <a:lnTo>
                    <a:pt x="2425" y="62"/>
                  </a:lnTo>
                  <a:lnTo>
                    <a:pt x="2363" y="0"/>
                  </a:lnTo>
                  <a:lnTo>
                    <a:pt x="2301" y="0"/>
                  </a:lnTo>
                  <a:lnTo>
                    <a:pt x="2114" y="186"/>
                  </a:lnTo>
                  <a:lnTo>
                    <a:pt x="1990" y="186"/>
                  </a:lnTo>
                  <a:lnTo>
                    <a:pt x="1928" y="249"/>
                  </a:lnTo>
                  <a:lnTo>
                    <a:pt x="1865" y="249"/>
                  </a:lnTo>
                  <a:lnTo>
                    <a:pt x="1617" y="435"/>
                  </a:lnTo>
                  <a:lnTo>
                    <a:pt x="1368" y="373"/>
                  </a:lnTo>
                  <a:lnTo>
                    <a:pt x="1243" y="249"/>
                  </a:lnTo>
                  <a:lnTo>
                    <a:pt x="1182" y="311"/>
                  </a:lnTo>
                  <a:lnTo>
                    <a:pt x="870" y="373"/>
                  </a:lnTo>
                  <a:lnTo>
                    <a:pt x="870" y="435"/>
                  </a:lnTo>
                  <a:lnTo>
                    <a:pt x="746" y="559"/>
                  </a:lnTo>
                  <a:lnTo>
                    <a:pt x="373" y="622"/>
                  </a:lnTo>
                  <a:lnTo>
                    <a:pt x="311" y="684"/>
                  </a:lnTo>
                  <a:lnTo>
                    <a:pt x="63" y="684"/>
                  </a:lnTo>
                  <a:lnTo>
                    <a:pt x="0" y="684"/>
                  </a:lnTo>
                  <a:lnTo>
                    <a:pt x="0" y="746"/>
                  </a:lnTo>
                  <a:lnTo>
                    <a:pt x="124" y="1057"/>
                  </a:lnTo>
                  <a:lnTo>
                    <a:pt x="124" y="1120"/>
                  </a:lnTo>
                  <a:lnTo>
                    <a:pt x="187" y="1120"/>
                  </a:lnTo>
                  <a:lnTo>
                    <a:pt x="311" y="1120"/>
                  </a:lnTo>
                  <a:lnTo>
                    <a:pt x="373" y="1057"/>
                  </a:lnTo>
                  <a:lnTo>
                    <a:pt x="870" y="1181"/>
                  </a:lnTo>
                  <a:lnTo>
                    <a:pt x="933" y="1244"/>
                  </a:lnTo>
                  <a:close/>
                </a:path>
              </a:pathLst>
            </a:custGeom>
            <a:no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8" name="Freeform 124"/>
            <p:cNvSpPr>
              <a:spLocks noChangeAspect="1"/>
            </p:cNvSpPr>
            <p:nvPr/>
          </p:nvSpPr>
          <p:spPr bwMode="auto">
            <a:xfrm>
              <a:off x="3191" y="3552"/>
              <a:ext cx="394" cy="259"/>
            </a:xfrm>
            <a:custGeom>
              <a:avLst/>
              <a:gdLst>
                <a:gd name="T0" fmla="*/ 0 w 2361"/>
                <a:gd name="T1" fmla="*/ 0 h 1555"/>
                <a:gd name="T2" fmla="*/ 0 w 2361"/>
                <a:gd name="T3" fmla="*/ 0 h 1555"/>
                <a:gd name="T4" fmla="*/ 0 w 2361"/>
                <a:gd name="T5" fmla="*/ 0 h 1555"/>
                <a:gd name="T6" fmla="*/ 0 w 2361"/>
                <a:gd name="T7" fmla="*/ 0 h 1555"/>
                <a:gd name="T8" fmla="*/ 0 w 2361"/>
                <a:gd name="T9" fmla="*/ 0 h 1555"/>
                <a:gd name="T10" fmla="*/ 0 w 2361"/>
                <a:gd name="T11" fmla="*/ 0 h 1555"/>
                <a:gd name="T12" fmla="*/ 0 w 2361"/>
                <a:gd name="T13" fmla="*/ 0 h 1555"/>
                <a:gd name="T14" fmla="*/ 0 w 2361"/>
                <a:gd name="T15" fmla="*/ 0 h 1555"/>
                <a:gd name="T16" fmla="*/ 0 w 2361"/>
                <a:gd name="T17" fmla="*/ 0 h 1555"/>
                <a:gd name="T18" fmla="*/ 0 w 2361"/>
                <a:gd name="T19" fmla="*/ 0 h 1555"/>
                <a:gd name="T20" fmla="*/ 0 w 2361"/>
                <a:gd name="T21" fmla="*/ 0 h 1555"/>
                <a:gd name="T22" fmla="*/ 0 w 2361"/>
                <a:gd name="T23" fmla="*/ 0 h 1555"/>
                <a:gd name="T24" fmla="*/ 0 w 2361"/>
                <a:gd name="T25" fmla="*/ 0 h 1555"/>
                <a:gd name="T26" fmla="*/ 0 w 2361"/>
                <a:gd name="T27" fmla="*/ 0 h 1555"/>
                <a:gd name="T28" fmla="*/ 0 w 2361"/>
                <a:gd name="T29" fmla="*/ 0 h 1555"/>
                <a:gd name="T30" fmla="*/ 0 w 2361"/>
                <a:gd name="T31" fmla="*/ 0 h 1555"/>
                <a:gd name="T32" fmla="*/ 0 w 2361"/>
                <a:gd name="T33" fmla="*/ 0 h 1555"/>
                <a:gd name="T34" fmla="*/ 0 w 2361"/>
                <a:gd name="T35" fmla="*/ 0 h 1555"/>
                <a:gd name="T36" fmla="*/ 0 w 2361"/>
                <a:gd name="T37" fmla="*/ 0 h 1555"/>
                <a:gd name="T38" fmla="*/ 0 w 2361"/>
                <a:gd name="T39" fmla="*/ 0 h 1555"/>
                <a:gd name="T40" fmla="*/ 0 w 2361"/>
                <a:gd name="T41" fmla="*/ 0 h 1555"/>
                <a:gd name="T42" fmla="*/ 0 w 2361"/>
                <a:gd name="T43" fmla="*/ 0 h 1555"/>
                <a:gd name="T44" fmla="*/ 0 w 2361"/>
                <a:gd name="T45" fmla="*/ 0 h 1555"/>
                <a:gd name="T46" fmla="*/ 0 w 2361"/>
                <a:gd name="T47" fmla="*/ 0 h 1555"/>
                <a:gd name="T48" fmla="*/ 0 w 2361"/>
                <a:gd name="T49" fmla="*/ 0 h 1555"/>
                <a:gd name="T50" fmla="*/ 0 w 2361"/>
                <a:gd name="T51" fmla="*/ 0 h 1555"/>
                <a:gd name="T52" fmla="*/ 0 w 2361"/>
                <a:gd name="T53" fmla="*/ 0 h 1555"/>
                <a:gd name="T54" fmla="*/ 0 w 2361"/>
                <a:gd name="T55" fmla="*/ 0 h 1555"/>
                <a:gd name="T56" fmla="*/ 0 w 2361"/>
                <a:gd name="T57" fmla="*/ 0 h 1555"/>
                <a:gd name="T58" fmla="*/ 0 w 2361"/>
                <a:gd name="T59" fmla="*/ 0 h 1555"/>
                <a:gd name="T60" fmla="*/ 0 w 2361"/>
                <a:gd name="T61" fmla="*/ 0 h 1555"/>
                <a:gd name="T62" fmla="*/ 0 w 2361"/>
                <a:gd name="T63" fmla="*/ 0 h 1555"/>
                <a:gd name="T64" fmla="*/ 0 w 2361"/>
                <a:gd name="T65" fmla="*/ 0 h 1555"/>
                <a:gd name="T66" fmla="*/ 0 w 2361"/>
                <a:gd name="T67" fmla="*/ 0 h 1555"/>
                <a:gd name="T68" fmla="*/ 0 w 2361"/>
                <a:gd name="T69" fmla="*/ 0 h 1555"/>
                <a:gd name="T70" fmla="*/ 0 w 2361"/>
                <a:gd name="T71" fmla="*/ 0 h 1555"/>
                <a:gd name="T72" fmla="*/ 0 w 2361"/>
                <a:gd name="T73" fmla="*/ 0 h 1555"/>
                <a:gd name="T74" fmla="*/ 0 w 2361"/>
                <a:gd name="T75" fmla="*/ 0 h 1555"/>
                <a:gd name="T76" fmla="*/ 0 w 2361"/>
                <a:gd name="T77" fmla="*/ 0 h 1555"/>
                <a:gd name="T78" fmla="*/ 0 w 2361"/>
                <a:gd name="T79" fmla="*/ 0 h 1555"/>
                <a:gd name="T80" fmla="*/ 0 w 2361"/>
                <a:gd name="T81" fmla="*/ 0 h 1555"/>
                <a:gd name="T82" fmla="*/ 0 w 2361"/>
                <a:gd name="T83" fmla="*/ 0 h 1555"/>
                <a:gd name="T84" fmla="*/ 0 w 2361"/>
                <a:gd name="T85" fmla="*/ 0 h 1555"/>
                <a:gd name="T86" fmla="*/ 0 w 2361"/>
                <a:gd name="T87" fmla="*/ 0 h 1555"/>
                <a:gd name="T88" fmla="*/ 0 w 2361"/>
                <a:gd name="T89" fmla="*/ 0 h 1555"/>
                <a:gd name="T90" fmla="*/ 0 w 2361"/>
                <a:gd name="T91" fmla="*/ 0 h 155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361"/>
                <a:gd name="T139" fmla="*/ 0 h 1555"/>
                <a:gd name="T140" fmla="*/ 2361 w 2361"/>
                <a:gd name="T141" fmla="*/ 1555 h 155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361" h="1555">
                  <a:moveTo>
                    <a:pt x="1678" y="1431"/>
                  </a:moveTo>
                  <a:lnTo>
                    <a:pt x="1802" y="1555"/>
                  </a:lnTo>
                  <a:lnTo>
                    <a:pt x="1989" y="1431"/>
                  </a:lnTo>
                  <a:lnTo>
                    <a:pt x="2114" y="1431"/>
                  </a:lnTo>
                  <a:lnTo>
                    <a:pt x="2361" y="1182"/>
                  </a:lnTo>
                  <a:lnTo>
                    <a:pt x="2361" y="995"/>
                  </a:lnTo>
                  <a:lnTo>
                    <a:pt x="2361" y="934"/>
                  </a:lnTo>
                  <a:lnTo>
                    <a:pt x="2361" y="871"/>
                  </a:lnTo>
                  <a:lnTo>
                    <a:pt x="2237" y="560"/>
                  </a:lnTo>
                  <a:lnTo>
                    <a:pt x="2237" y="498"/>
                  </a:lnTo>
                  <a:lnTo>
                    <a:pt x="2175" y="498"/>
                  </a:lnTo>
                  <a:lnTo>
                    <a:pt x="1989" y="498"/>
                  </a:lnTo>
                  <a:lnTo>
                    <a:pt x="1927" y="436"/>
                  </a:lnTo>
                  <a:lnTo>
                    <a:pt x="1802" y="436"/>
                  </a:lnTo>
                  <a:lnTo>
                    <a:pt x="1741" y="498"/>
                  </a:lnTo>
                  <a:lnTo>
                    <a:pt x="1368" y="622"/>
                  </a:lnTo>
                  <a:lnTo>
                    <a:pt x="1180" y="498"/>
                  </a:lnTo>
                  <a:lnTo>
                    <a:pt x="1056" y="436"/>
                  </a:lnTo>
                  <a:lnTo>
                    <a:pt x="1056" y="312"/>
                  </a:lnTo>
                  <a:lnTo>
                    <a:pt x="746" y="249"/>
                  </a:lnTo>
                  <a:lnTo>
                    <a:pt x="746" y="125"/>
                  </a:lnTo>
                  <a:lnTo>
                    <a:pt x="621" y="0"/>
                  </a:lnTo>
                  <a:lnTo>
                    <a:pt x="497" y="125"/>
                  </a:lnTo>
                  <a:lnTo>
                    <a:pt x="310" y="125"/>
                  </a:lnTo>
                  <a:lnTo>
                    <a:pt x="186" y="249"/>
                  </a:lnTo>
                  <a:lnTo>
                    <a:pt x="186" y="312"/>
                  </a:lnTo>
                  <a:lnTo>
                    <a:pt x="61" y="436"/>
                  </a:lnTo>
                  <a:lnTo>
                    <a:pt x="61" y="498"/>
                  </a:lnTo>
                  <a:lnTo>
                    <a:pt x="61" y="560"/>
                  </a:lnTo>
                  <a:lnTo>
                    <a:pt x="124" y="622"/>
                  </a:lnTo>
                  <a:lnTo>
                    <a:pt x="0" y="934"/>
                  </a:lnTo>
                  <a:lnTo>
                    <a:pt x="61" y="995"/>
                  </a:lnTo>
                  <a:lnTo>
                    <a:pt x="124" y="995"/>
                  </a:lnTo>
                  <a:lnTo>
                    <a:pt x="186" y="1120"/>
                  </a:lnTo>
                  <a:lnTo>
                    <a:pt x="124" y="1182"/>
                  </a:lnTo>
                  <a:lnTo>
                    <a:pt x="373" y="1431"/>
                  </a:lnTo>
                  <a:lnTo>
                    <a:pt x="497" y="1431"/>
                  </a:lnTo>
                  <a:lnTo>
                    <a:pt x="559" y="1368"/>
                  </a:lnTo>
                  <a:lnTo>
                    <a:pt x="683" y="1493"/>
                  </a:lnTo>
                  <a:lnTo>
                    <a:pt x="746" y="1493"/>
                  </a:lnTo>
                  <a:lnTo>
                    <a:pt x="870" y="1368"/>
                  </a:lnTo>
                  <a:lnTo>
                    <a:pt x="1119" y="1431"/>
                  </a:lnTo>
                  <a:lnTo>
                    <a:pt x="1492" y="1244"/>
                  </a:lnTo>
                  <a:lnTo>
                    <a:pt x="1616" y="1368"/>
                  </a:lnTo>
                  <a:lnTo>
                    <a:pt x="1616" y="1431"/>
                  </a:lnTo>
                  <a:lnTo>
                    <a:pt x="1678" y="1431"/>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59" name="Freeform 125"/>
            <p:cNvSpPr>
              <a:spLocks noChangeAspect="1"/>
            </p:cNvSpPr>
            <p:nvPr/>
          </p:nvSpPr>
          <p:spPr bwMode="auto">
            <a:xfrm>
              <a:off x="3036" y="3583"/>
              <a:ext cx="186" cy="238"/>
            </a:xfrm>
            <a:custGeom>
              <a:avLst/>
              <a:gdLst>
                <a:gd name="T0" fmla="*/ 0 w 1120"/>
                <a:gd name="T1" fmla="*/ 0 h 1430"/>
                <a:gd name="T2" fmla="*/ 0 w 1120"/>
                <a:gd name="T3" fmla="*/ 0 h 1430"/>
                <a:gd name="T4" fmla="*/ 0 w 1120"/>
                <a:gd name="T5" fmla="*/ 0 h 1430"/>
                <a:gd name="T6" fmla="*/ 0 w 1120"/>
                <a:gd name="T7" fmla="*/ 0 h 1430"/>
                <a:gd name="T8" fmla="*/ 0 w 1120"/>
                <a:gd name="T9" fmla="*/ 0 h 1430"/>
                <a:gd name="T10" fmla="*/ 0 w 1120"/>
                <a:gd name="T11" fmla="*/ 0 h 1430"/>
                <a:gd name="T12" fmla="*/ 0 w 1120"/>
                <a:gd name="T13" fmla="*/ 0 h 1430"/>
                <a:gd name="T14" fmla="*/ 0 w 1120"/>
                <a:gd name="T15" fmla="*/ 0 h 1430"/>
                <a:gd name="T16" fmla="*/ 0 w 1120"/>
                <a:gd name="T17" fmla="*/ 0 h 1430"/>
                <a:gd name="T18" fmla="*/ 0 w 1120"/>
                <a:gd name="T19" fmla="*/ 0 h 1430"/>
                <a:gd name="T20" fmla="*/ 0 w 1120"/>
                <a:gd name="T21" fmla="*/ 0 h 1430"/>
                <a:gd name="T22" fmla="*/ 0 w 1120"/>
                <a:gd name="T23" fmla="*/ 0 h 1430"/>
                <a:gd name="T24" fmla="*/ 0 w 1120"/>
                <a:gd name="T25" fmla="*/ 0 h 1430"/>
                <a:gd name="T26" fmla="*/ 0 w 1120"/>
                <a:gd name="T27" fmla="*/ 0 h 1430"/>
                <a:gd name="T28" fmla="*/ 0 w 1120"/>
                <a:gd name="T29" fmla="*/ 0 h 1430"/>
                <a:gd name="T30" fmla="*/ 0 w 1120"/>
                <a:gd name="T31" fmla="*/ 0 h 1430"/>
                <a:gd name="T32" fmla="*/ 0 w 1120"/>
                <a:gd name="T33" fmla="*/ 0 h 1430"/>
                <a:gd name="T34" fmla="*/ 0 w 1120"/>
                <a:gd name="T35" fmla="*/ 0 h 1430"/>
                <a:gd name="T36" fmla="*/ 0 w 1120"/>
                <a:gd name="T37" fmla="*/ 0 h 1430"/>
                <a:gd name="T38" fmla="*/ 0 w 1120"/>
                <a:gd name="T39" fmla="*/ 0 h 1430"/>
                <a:gd name="T40" fmla="*/ 0 w 1120"/>
                <a:gd name="T41" fmla="*/ 0 h 1430"/>
                <a:gd name="T42" fmla="*/ 0 w 1120"/>
                <a:gd name="T43" fmla="*/ 0 h 1430"/>
                <a:gd name="T44" fmla="*/ 0 w 1120"/>
                <a:gd name="T45" fmla="*/ 0 h 1430"/>
                <a:gd name="T46" fmla="*/ 0 w 1120"/>
                <a:gd name="T47" fmla="*/ 0 h 1430"/>
                <a:gd name="T48" fmla="*/ 0 w 1120"/>
                <a:gd name="T49" fmla="*/ 0 h 1430"/>
                <a:gd name="T50" fmla="*/ 0 w 1120"/>
                <a:gd name="T51" fmla="*/ 0 h 1430"/>
                <a:gd name="T52" fmla="*/ 0 w 1120"/>
                <a:gd name="T53" fmla="*/ 0 h 14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120"/>
                <a:gd name="T82" fmla="*/ 0 h 1430"/>
                <a:gd name="T83" fmla="*/ 1120 w 1120"/>
                <a:gd name="T84" fmla="*/ 1430 h 143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120" h="1430">
                  <a:moveTo>
                    <a:pt x="561" y="0"/>
                  </a:moveTo>
                  <a:lnTo>
                    <a:pt x="373" y="186"/>
                  </a:lnTo>
                  <a:lnTo>
                    <a:pt x="249" y="186"/>
                  </a:lnTo>
                  <a:lnTo>
                    <a:pt x="63" y="559"/>
                  </a:lnTo>
                  <a:lnTo>
                    <a:pt x="63" y="747"/>
                  </a:lnTo>
                  <a:lnTo>
                    <a:pt x="0" y="808"/>
                  </a:lnTo>
                  <a:lnTo>
                    <a:pt x="63" y="933"/>
                  </a:lnTo>
                  <a:lnTo>
                    <a:pt x="63" y="1057"/>
                  </a:lnTo>
                  <a:lnTo>
                    <a:pt x="187" y="1181"/>
                  </a:lnTo>
                  <a:lnTo>
                    <a:pt x="498" y="1430"/>
                  </a:lnTo>
                  <a:lnTo>
                    <a:pt x="561" y="1368"/>
                  </a:lnTo>
                  <a:lnTo>
                    <a:pt x="809" y="1368"/>
                  </a:lnTo>
                  <a:lnTo>
                    <a:pt x="871" y="1368"/>
                  </a:lnTo>
                  <a:lnTo>
                    <a:pt x="871" y="1306"/>
                  </a:lnTo>
                  <a:lnTo>
                    <a:pt x="871" y="1057"/>
                  </a:lnTo>
                  <a:lnTo>
                    <a:pt x="934" y="995"/>
                  </a:lnTo>
                  <a:lnTo>
                    <a:pt x="1058" y="995"/>
                  </a:lnTo>
                  <a:lnTo>
                    <a:pt x="1120" y="933"/>
                  </a:lnTo>
                  <a:lnTo>
                    <a:pt x="1058" y="808"/>
                  </a:lnTo>
                  <a:lnTo>
                    <a:pt x="995" y="808"/>
                  </a:lnTo>
                  <a:lnTo>
                    <a:pt x="934" y="747"/>
                  </a:lnTo>
                  <a:lnTo>
                    <a:pt x="1058" y="435"/>
                  </a:lnTo>
                  <a:lnTo>
                    <a:pt x="995" y="373"/>
                  </a:lnTo>
                  <a:lnTo>
                    <a:pt x="995" y="311"/>
                  </a:lnTo>
                  <a:lnTo>
                    <a:pt x="934" y="311"/>
                  </a:lnTo>
                  <a:lnTo>
                    <a:pt x="871" y="311"/>
                  </a:lnTo>
                  <a:lnTo>
                    <a:pt x="561" y="0"/>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0" name="Freeform 126"/>
            <p:cNvSpPr>
              <a:spLocks noChangeAspect="1"/>
            </p:cNvSpPr>
            <p:nvPr/>
          </p:nvSpPr>
          <p:spPr bwMode="auto">
            <a:xfrm>
              <a:off x="3523" y="3697"/>
              <a:ext cx="228" cy="228"/>
            </a:xfrm>
            <a:custGeom>
              <a:avLst/>
              <a:gdLst>
                <a:gd name="T0" fmla="*/ 0 w 1367"/>
                <a:gd name="T1" fmla="*/ 0 h 1369"/>
                <a:gd name="T2" fmla="*/ 0 w 1367"/>
                <a:gd name="T3" fmla="*/ 0 h 1369"/>
                <a:gd name="T4" fmla="*/ 0 w 1367"/>
                <a:gd name="T5" fmla="*/ 0 h 1369"/>
                <a:gd name="T6" fmla="*/ 0 w 1367"/>
                <a:gd name="T7" fmla="*/ 0 h 1369"/>
                <a:gd name="T8" fmla="*/ 0 w 1367"/>
                <a:gd name="T9" fmla="*/ 0 h 1369"/>
                <a:gd name="T10" fmla="*/ 0 w 1367"/>
                <a:gd name="T11" fmla="*/ 0 h 1369"/>
                <a:gd name="T12" fmla="*/ 0 w 1367"/>
                <a:gd name="T13" fmla="*/ 0 h 1369"/>
                <a:gd name="T14" fmla="*/ 0 w 1367"/>
                <a:gd name="T15" fmla="*/ 0 h 1369"/>
                <a:gd name="T16" fmla="*/ 0 w 1367"/>
                <a:gd name="T17" fmla="*/ 0 h 1369"/>
                <a:gd name="T18" fmla="*/ 0 w 1367"/>
                <a:gd name="T19" fmla="*/ 0 h 1369"/>
                <a:gd name="T20" fmla="*/ 0 w 1367"/>
                <a:gd name="T21" fmla="*/ 0 h 1369"/>
                <a:gd name="T22" fmla="*/ 0 w 1367"/>
                <a:gd name="T23" fmla="*/ 0 h 1369"/>
                <a:gd name="T24" fmla="*/ 0 w 1367"/>
                <a:gd name="T25" fmla="*/ 0 h 1369"/>
                <a:gd name="T26" fmla="*/ 0 w 1367"/>
                <a:gd name="T27" fmla="*/ 0 h 1369"/>
                <a:gd name="T28" fmla="*/ 0 w 1367"/>
                <a:gd name="T29" fmla="*/ 0 h 1369"/>
                <a:gd name="T30" fmla="*/ 0 w 1367"/>
                <a:gd name="T31" fmla="*/ 0 h 1369"/>
                <a:gd name="T32" fmla="*/ 0 w 1367"/>
                <a:gd name="T33" fmla="*/ 0 h 1369"/>
                <a:gd name="T34" fmla="*/ 0 w 1367"/>
                <a:gd name="T35" fmla="*/ 0 h 1369"/>
                <a:gd name="T36" fmla="*/ 0 w 1367"/>
                <a:gd name="T37" fmla="*/ 0 h 1369"/>
                <a:gd name="T38" fmla="*/ 0 w 1367"/>
                <a:gd name="T39" fmla="*/ 0 h 1369"/>
                <a:gd name="T40" fmla="*/ 0 w 1367"/>
                <a:gd name="T41" fmla="*/ 0 h 1369"/>
                <a:gd name="T42" fmla="*/ 0 w 1367"/>
                <a:gd name="T43" fmla="*/ 0 h 1369"/>
                <a:gd name="T44" fmla="*/ 0 w 1367"/>
                <a:gd name="T45" fmla="*/ 0 h 1369"/>
                <a:gd name="T46" fmla="*/ 0 w 1367"/>
                <a:gd name="T47" fmla="*/ 0 h 1369"/>
                <a:gd name="T48" fmla="*/ 0 w 1367"/>
                <a:gd name="T49" fmla="*/ 0 h 1369"/>
                <a:gd name="T50" fmla="*/ 0 w 1367"/>
                <a:gd name="T51" fmla="*/ 0 h 1369"/>
                <a:gd name="T52" fmla="*/ 0 w 1367"/>
                <a:gd name="T53" fmla="*/ 0 h 1369"/>
                <a:gd name="T54" fmla="*/ 0 w 1367"/>
                <a:gd name="T55" fmla="*/ 0 h 1369"/>
                <a:gd name="T56" fmla="*/ 0 w 1367"/>
                <a:gd name="T57" fmla="*/ 0 h 1369"/>
                <a:gd name="T58" fmla="*/ 0 w 1367"/>
                <a:gd name="T59" fmla="*/ 0 h 1369"/>
                <a:gd name="T60" fmla="*/ 0 w 1367"/>
                <a:gd name="T61" fmla="*/ 0 h 1369"/>
                <a:gd name="T62" fmla="*/ 0 w 1367"/>
                <a:gd name="T63" fmla="*/ 0 h 1369"/>
                <a:gd name="T64" fmla="*/ 0 w 1367"/>
                <a:gd name="T65" fmla="*/ 0 h 1369"/>
                <a:gd name="T66" fmla="*/ 0 w 1367"/>
                <a:gd name="T67" fmla="*/ 0 h 1369"/>
                <a:gd name="T68" fmla="*/ 0 w 1367"/>
                <a:gd name="T69" fmla="*/ 0 h 1369"/>
                <a:gd name="T70" fmla="*/ 0 w 1367"/>
                <a:gd name="T71" fmla="*/ 0 h 1369"/>
                <a:gd name="T72" fmla="*/ 0 w 1367"/>
                <a:gd name="T73" fmla="*/ 0 h 136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367"/>
                <a:gd name="T112" fmla="*/ 0 h 1369"/>
                <a:gd name="T113" fmla="*/ 1367 w 1367"/>
                <a:gd name="T114" fmla="*/ 1369 h 136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367" h="1369">
                  <a:moveTo>
                    <a:pt x="621" y="1369"/>
                  </a:moveTo>
                  <a:lnTo>
                    <a:pt x="808" y="1182"/>
                  </a:lnTo>
                  <a:lnTo>
                    <a:pt x="870" y="1182"/>
                  </a:lnTo>
                  <a:lnTo>
                    <a:pt x="994" y="1058"/>
                  </a:lnTo>
                  <a:lnTo>
                    <a:pt x="870" y="996"/>
                  </a:lnTo>
                  <a:lnTo>
                    <a:pt x="808" y="996"/>
                  </a:lnTo>
                  <a:lnTo>
                    <a:pt x="808" y="933"/>
                  </a:lnTo>
                  <a:lnTo>
                    <a:pt x="808" y="809"/>
                  </a:lnTo>
                  <a:lnTo>
                    <a:pt x="870" y="746"/>
                  </a:lnTo>
                  <a:lnTo>
                    <a:pt x="1118" y="746"/>
                  </a:lnTo>
                  <a:lnTo>
                    <a:pt x="1243" y="870"/>
                  </a:lnTo>
                  <a:lnTo>
                    <a:pt x="1305" y="809"/>
                  </a:lnTo>
                  <a:lnTo>
                    <a:pt x="1367" y="560"/>
                  </a:lnTo>
                  <a:lnTo>
                    <a:pt x="1243" y="497"/>
                  </a:lnTo>
                  <a:lnTo>
                    <a:pt x="1118" y="373"/>
                  </a:lnTo>
                  <a:lnTo>
                    <a:pt x="1181" y="187"/>
                  </a:lnTo>
                  <a:lnTo>
                    <a:pt x="1118" y="124"/>
                  </a:lnTo>
                  <a:lnTo>
                    <a:pt x="621" y="0"/>
                  </a:lnTo>
                  <a:lnTo>
                    <a:pt x="559" y="63"/>
                  </a:lnTo>
                  <a:lnTo>
                    <a:pt x="435" y="63"/>
                  </a:lnTo>
                  <a:lnTo>
                    <a:pt x="372" y="63"/>
                  </a:lnTo>
                  <a:lnTo>
                    <a:pt x="372" y="124"/>
                  </a:lnTo>
                  <a:lnTo>
                    <a:pt x="372" y="311"/>
                  </a:lnTo>
                  <a:lnTo>
                    <a:pt x="125" y="560"/>
                  </a:lnTo>
                  <a:lnTo>
                    <a:pt x="186" y="622"/>
                  </a:lnTo>
                  <a:lnTo>
                    <a:pt x="125" y="684"/>
                  </a:lnTo>
                  <a:lnTo>
                    <a:pt x="125" y="933"/>
                  </a:lnTo>
                  <a:lnTo>
                    <a:pt x="0" y="1058"/>
                  </a:lnTo>
                  <a:lnTo>
                    <a:pt x="0" y="1182"/>
                  </a:lnTo>
                  <a:lnTo>
                    <a:pt x="0" y="1245"/>
                  </a:lnTo>
                  <a:lnTo>
                    <a:pt x="62" y="1245"/>
                  </a:lnTo>
                  <a:lnTo>
                    <a:pt x="186" y="1306"/>
                  </a:lnTo>
                  <a:lnTo>
                    <a:pt x="248" y="1245"/>
                  </a:lnTo>
                  <a:lnTo>
                    <a:pt x="372" y="1245"/>
                  </a:lnTo>
                  <a:lnTo>
                    <a:pt x="497" y="1369"/>
                  </a:lnTo>
                  <a:lnTo>
                    <a:pt x="559" y="1369"/>
                  </a:lnTo>
                  <a:lnTo>
                    <a:pt x="621" y="1369"/>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1" name="Freeform 127"/>
            <p:cNvSpPr>
              <a:spLocks noChangeAspect="1"/>
            </p:cNvSpPr>
            <p:nvPr/>
          </p:nvSpPr>
          <p:spPr bwMode="auto">
            <a:xfrm>
              <a:off x="3181" y="3749"/>
              <a:ext cx="331" cy="248"/>
            </a:xfrm>
            <a:custGeom>
              <a:avLst/>
              <a:gdLst>
                <a:gd name="T0" fmla="*/ 0 w 1990"/>
                <a:gd name="T1" fmla="*/ 0 h 1493"/>
                <a:gd name="T2" fmla="*/ 0 w 1990"/>
                <a:gd name="T3" fmla="*/ 0 h 1493"/>
                <a:gd name="T4" fmla="*/ 0 w 1990"/>
                <a:gd name="T5" fmla="*/ 0 h 1493"/>
                <a:gd name="T6" fmla="*/ 0 w 1990"/>
                <a:gd name="T7" fmla="*/ 0 h 1493"/>
                <a:gd name="T8" fmla="*/ 0 w 1990"/>
                <a:gd name="T9" fmla="*/ 0 h 1493"/>
                <a:gd name="T10" fmla="*/ 0 w 1990"/>
                <a:gd name="T11" fmla="*/ 0 h 1493"/>
                <a:gd name="T12" fmla="*/ 0 w 1990"/>
                <a:gd name="T13" fmla="*/ 0 h 1493"/>
                <a:gd name="T14" fmla="*/ 0 w 1990"/>
                <a:gd name="T15" fmla="*/ 0 h 1493"/>
                <a:gd name="T16" fmla="*/ 0 w 1990"/>
                <a:gd name="T17" fmla="*/ 0 h 1493"/>
                <a:gd name="T18" fmla="*/ 0 w 1990"/>
                <a:gd name="T19" fmla="*/ 0 h 1493"/>
                <a:gd name="T20" fmla="*/ 0 w 1990"/>
                <a:gd name="T21" fmla="*/ 0 h 1493"/>
                <a:gd name="T22" fmla="*/ 0 w 1990"/>
                <a:gd name="T23" fmla="*/ 0 h 1493"/>
                <a:gd name="T24" fmla="*/ 0 w 1990"/>
                <a:gd name="T25" fmla="*/ 0 h 1493"/>
                <a:gd name="T26" fmla="*/ 0 w 1990"/>
                <a:gd name="T27" fmla="*/ 0 h 1493"/>
                <a:gd name="T28" fmla="*/ 0 w 1990"/>
                <a:gd name="T29" fmla="*/ 0 h 1493"/>
                <a:gd name="T30" fmla="*/ 0 w 1990"/>
                <a:gd name="T31" fmla="*/ 0 h 1493"/>
                <a:gd name="T32" fmla="*/ 0 w 1990"/>
                <a:gd name="T33" fmla="*/ 0 h 1493"/>
                <a:gd name="T34" fmla="*/ 0 w 1990"/>
                <a:gd name="T35" fmla="*/ 0 h 1493"/>
                <a:gd name="T36" fmla="*/ 0 w 1990"/>
                <a:gd name="T37" fmla="*/ 0 h 1493"/>
                <a:gd name="T38" fmla="*/ 0 w 1990"/>
                <a:gd name="T39" fmla="*/ 0 h 1493"/>
                <a:gd name="T40" fmla="*/ 0 w 1990"/>
                <a:gd name="T41" fmla="*/ 0 h 1493"/>
                <a:gd name="T42" fmla="*/ 0 w 1990"/>
                <a:gd name="T43" fmla="*/ 0 h 1493"/>
                <a:gd name="T44" fmla="*/ 0 w 1990"/>
                <a:gd name="T45" fmla="*/ 0 h 1493"/>
                <a:gd name="T46" fmla="*/ 0 w 1990"/>
                <a:gd name="T47" fmla="*/ 0 h 1493"/>
                <a:gd name="T48" fmla="*/ 0 w 1990"/>
                <a:gd name="T49" fmla="*/ 0 h 1493"/>
                <a:gd name="T50" fmla="*/ 0 w 1990"/>
                <a:gd name="T51" fmla="*/ 0 h 1493"/>
                <a:gd name="T52" fmla="*/ 0 w 1990"/>
                <a:gd name="T53" fmla="*/ 0 h 1493"/>
                <a:gd name="T54" fmla="*/ 0 w 1990"/>
                <a:gd name="T55" fmla="*/ 0 h 1493"/>
                <a:gd name="T56" fmla="*/ 0 w 1990"/>
                <a:gd name="T57" fmla="*/ 0 h 1493"/>
                <a:gd name="T58" fmla="*/ 0 w 1990"/>
                <a:gd name="T59" fmla="*/ 0 h 1493"/>
                <a:gd name="T60" fmla="*/ 0 w 1990"/>
                <a:gd name="T61" fmla="*/ 0 h 1493"/>
                <a:gd name="T62" fmla="*/ 0 w 1990"/>
                <a:gd name="T63" fmla="*/ 0 h 1493"/>
                <a:gd name="T64" fmla="*/ 0 w 1990"/>
                <a:gd name="T65" fmla="*/ 0 h 1493"/>
                <a:gd name="T66" fmla="*/ 0 w 1990"/>
                <a:gd name="T67" fmla="*/ 0 h 1493"/>
                <a:gd name="T68" fmla="*/ 0 w 1990"/>
                <a:gd name="T69" fmla="*/ 0 h 1493"/>
                <a:gd name="T70" fmla="*/ 0 w 1990"/>
                <a:gd name="T71" fmla="*/ 0 h 14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990"/>
                <a:gd name="T109" fmla="*/ 0 h 1493"/>
                <a:gd name="T110" fmla="*/ 1990 w 1990"/>
                <a:gd name="T111" fmla="*/ 1493 h 14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990" h="1493">
                  <a:moveTo>
                    <a:pt x="1990" y="1493"/>
                  </a:moveTo>
                  <a:lnTo>
                    <a:pt x="1990" y="1431"/>
                  </a:lnTo>
                  <a:lnTo>
                    <a:pt x="1928" y="1368"/>
                  </a:lnTo>
                  <a:lnTo>
                    <a:pt x="1928" y="1058"/>
                  </a:lnTo>
                  <a:lnTo>
                    <a:pt x="1555" y="685"/>
                  </a:lnTo>
                  <a:lnTo>
                    <a:pt x="1431" y="685"/>
                  </a:lnTo>
                  <a:lnTo>
                    <a:pt x="1368" y="622"/>
                  </a:lnTo>
                  <a:lnTo>
                    <a:pt x="1368" y="435"/>
                  </a:lnTo>
                  <a:lnTo>
                    <a:pt x="1492" y="311"/>
                  </a:lnTo>
                  <a:lnTo>
                    <a:pt x="1616" y="249"/>
                  </a:lnTo>
                  <a:lnTo>
                    <a:pt x="1679" y="249"/>
                  </a:lnTo>
                  <a:lnTo>
                    <a:pt x="1679" y="186"/>
                  </a:lnTo>
                  <a:lnTo>
                    <a:pt x="1555" y="62"/>
                  </a:lnTo>
                  <a:lnTo>
                    <a:pt x="1182" y="249"/>
                  </a:lnTo>
                  <a:lnTo>
                    <a:pt x="933" y="186"/>
                  </a:lnTo>
                  <a:lnTo>
                    <a:pt x="809" y="311"/>
                  </a:lnTo>
                  <a:lnTo>
                    <a:pt x="746" y="311"/>
                  </a:lnTo>
                  <a:lnTo>
                    <a:pt x="622" y="186"/>
                  </a:lnTo>
                  <a:lnTo>
                    <a:pt x="560" y="249"/>
                  </a:lnTo>
                  <a:lnTo>
                    <a:pt x="436" y="249"/>
                  </a:lnTo>
                  <a:lnTo>
                    <a:pt x="187" y="0"/>
                  </a:lnTo>
                  <a:lnTo>
                    <a:pt x="63" y="0"/>
                  </a:lnTo>
                  <a:lnTo>
                    <a:pt x="0" y="62"/>
                  </a:lnTo>
                  <a:lnTo>
                    <a:pt x="0" y="311"/>
                  </a:lnTo>
                  <a:lnTo>
                    <a:pt x="0" y="373"/>
                  </a:lnTo>
                  <a:lnTo>
                    <a:pt x="63" y="373"/>
                  </a:lnTo>
                  <a:lnTo>
                    <a:pt x="249" y="559"/>
                  </a:lnTo>
                  <a:lnTo>
                    <a:pt x="436" y="559"/>
                  </a:lnTo>
                  <a:lnTo>
                    <a:pt x="933" y="1058"/>
                  </a:lnTo>
                  <a:lnTo>
                    <a:pt x="1119" y="1058"/>
                  </a:lnTo>
                  <a:lnTo>
                    <a:pt x="1306" y="1244"/>
                  </a:lnTo>
                  <a:lnTo>
                    <a:pt x="1368" y="1368"/>
                  </a:lnTo>
                  <a:lnTo>
                    <a:pt x="1492" y="1368"/>
                  </a:lnTo>
                  <a:lnTo>
                    <a:pt x="1679" y="1493"/>
                  </a:lnTo>
                  <a:lnTo>
                    <a:pt x="1928" y="1493"/>
                  </a:lnTo>
                  <a:lnTo>
                    <a:pt x="1990" y="1493"/>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2" name="Freeform 128"/>
            <p:cNvSpPr>
              <a:spLocks noChangeAspect="1"/>
            </p:cNvSpPr>
            <p:nvPr/>
          </p:nvSpPr>
          <p:spPr bwMode="auto">
            <a:xfrm>
              <a:off x="3616" y="3655"/>
              <a:ext cx="259" cy="363"/>
            </a:xfrm>
            <a:custGeom>
              <a:avLst/>
              <a:gdLst>
                <a:gd name="T0" fmla="*/ 0 w 1554"/>
                <a:gd name="T1" fmla="*/ 0 h 2177"/>
                <a:gd name="T2" fmla="*/ 0 w 1554"/>
                <a:gd name="T3" fmla="*/ 0 h 2177"/>
                <a:gd name="T4" fmla="*/ 0 w 1554"/>
                <a:gd name="T5" fmla="*/ 0 h 2177"/>
                <a:gd name="T6" fmla="*/ 0 w 1554"/>
                <a:gd name="T7" fmla="*/ 0 h 2177"/>
                <a:gd name="T8" fmla="*/ 0 w 1554"/>
                <a:gd name="T9" fmla="*/ 0 h 2177"/>
                <a:gd name="T10" fmla="*/ 0 w 1554"/>
                <a:gd name="T11" fmla="*/ 0 h 2177"/>
                <a:gd name="T12" fmla="*/ 0 w 1554"/>
                <a:gd name="T13" fmla="*/ 0 h 2177"/>
                <a:gd name="T14" fmla="*/ 0 w 1554"/>
                <a:gd name="T15" fmla="*/ 0 h 2177"/>
                <a:gd name="T16" fmla="*/ 0 w 1554"/>
                <a:gd name="T17" fmla="*/ 0 h 2177"/>
                <a:gd name="T18" fmla="*/ 0 w 1554"/>
                <a:gd name="T19" fmla="*/ 0 h 2177"/>
                <a:gd name="T20" fmla="*/ 0 w 1554"/>
                <a:gd name="T21" fmla="*/ 0 h 2177"/>
                <a:gd name="T22" fmla="*/ 0 w 1554"/>
                <a:gd name="T23" fmla="*/ 0 h 2177"/>
                <a:gd name="T24" fmla="*/ 0 w 1554"/>
                <a:gd name="T25" fmla="*/ 0 h 2177"/>
                <a:gd name="T26" fmla="*/ 0 w 1554"/>
                <a:gd name="T27" fmla="*/ 0 h 2177"/>
                <a:gd name="T28" fmla="*/ 0 w 1554"/>
                <a:gd name="T29" fmla="*/ 0 h 2177"/>
                <a:gd name="T30" fmla="*/ 0 w 1554"/>
                <a:gd name="T31" fmla="*/ 0 h 2177"/>
                <a:gd name="T32" fmla="*/ 0 w 1554"/>
                <a:gd name="T33" fmla="*/ 0 h 2177"/>
                <a:gd name="T34" fmla="*/ 0 w 1554"/>
                <a:gd name="T35" fmla="*/ 0 h 2177"/>
                <a:gd name="T36" fmla="*/ 0 w 1554"/>
                <a:gd name="T37" fmla="*/ 0 h 2177"/>
                <a:gd name="T38" fmla="*/ 0 w 1554"/>
                <a:gd name="T39" fmla="*/ 0 h 2177"/>
                <a:gd name="T40" fmla="*/ 0 w 1554"/>
                <a:gd name="T41" fmla="*/ 0 h 2177"/>
                <a:gd name="T42" fmla="*/ 0 w 1554"/>
                <a:gd name="T43" fmla="*/ 0 h 2177"/>
                <a:gd name="T44" fmla="*/ 0 w 1554"/>
                <a:gd name="T45" fmla="*/ 0 h 2177"/>
                <a:gd name="T46" fmla="*/ 0 w 1554"/>
                <a:gd name="T47" fmla="*/ 0 h 2177"/>
                <a:gd name="T48" fmla="*/ 0 w 1554"/>
                <a:gd name="T49" fmla="*/ 0 h 2177"/>
                <a:gd name="T50" fmla="*/ 0 w 1554"/>
                <a:gd name="T51" fmla="*/ 0 h 2177"/>
                <a:gd name="T52" fmla="*/ 0 w 1554"/>
                <a:gd name="T53" fmla="*/ 0 h 2177"/>
                <a:gd name="T54" fmla="*/ 0 w 1554"/>
                <a:gd name="T55" fmla="*/ 0 h 2177"/>
                <a:gd name="T56" fmla="*/ 0 w 1554"/>
                <a:gd name="T57" fmla="*/ 0 h 2177"/>
                <a:gd name="T58" fmla="*/ 0 w 1554"/>
                <a:gd name="T59" fmla="*/ 0 h 2177"/>
                <a:gd name="T60" fmla="*/ 0 w 1554"/>
                <a:gd name="T61" fmla="*/ 0 h 2177"/>
                <a:gd name="T62" fmla="*/ 0 w 1554"/>
                <a:gd name="T63" fmla="*/ 0 h 2177"/>
                <a:gd name="T64" fmla="*/ 0 w 1554"/>
                <a:gd name="T65" fmla="*/ 0 h 2177"/>
                <a:gd name="T66" fmla="*/ 0 w 1554"/>
                <a:gd name="T67" fmla="*/ 0 h 2177"/>
                <a:gd name="T68" fmla="*/ 0 w 1554"/>
                <a:gd name="T69" fmla="*/ 0 h 2177"/>
                <a:gd name="T70" fmla="*/ 0 w 1554"/>
                <a:gd name="T71" fmla="*/ 0 h 2177"/>
                <a:gd name="T72" fmla="*/ 0 w 1554"/>
                <a:gd name="T73" fmla="*/ 0 h 2177"/>
                <a:gd name="T74" fmla="*/ 0 w 1554"/>
                <a:gd name="T75" fmla="*/ 0 h 2177"/>
                <a:gd name="T76" fmla="*/ 0 w 1554"/>
                <a:gd name="T77" fmla="*/ 0 h 2177"/>
                <a:gd name="T78" fmla="*/ 0 w 1554"/>
                <a:gd name="T79" fmla="*/ 0 h 2177"/>
                <a:gd name="T80" fmla="*/ 0 w 1554"/>
                <a:gd name="T81" fmla="*/ 0 h 2177"/>
                <a:gd name="T82" fmla="*/ 0 w 1554"/>
                <a:gd name="T83" fmla="*/ 0 h 2177"/>
                <a:gd name="T84" fmla="*/ 0 w 1554"/>
                <a:gd name="T85" fmla="*/ 0 h 2177"/>
                <a:gd name="T86" fmla="*/ 0 w 1554"/>
                <a:gd name="T87" fmla="*/ 0 h 2177"/>
                <a:gd name="T88" fmla="*/ 0 w 1554"/>
                <a:gd name="T89" fmla="*/ 0 h 2177"/>
                <a:gd name="T90" fmla="*/ 0 w 1554"/>
                <a:gd name="T91" fmla="*/ 0 h 2177"/>
                <a:gd name="T92" fmla="*/ 0 w 1554"/>
                <a:gd name="T93" fmla="*/ 0 h 2177"/>
                <a:gd name="T94" fmla="*/ 0 w 1554"/>
                <a:gd name="T95" fmla="*/ 0 h 2177"/>
                <a:gd name="T96" fmla="*/ 0 w 1554"/>
                <a:gd name="T97" fmla="*/ 0 h 2177"/>
                <a:gd name="T98" fmla="*/ 0 w 1554"/>
                <a:gd name="T99" fmla="*/ 0 h 2177"/>
                <a:gd name="T100" fmla="*/ 0 w 1554"/>
                <a:gd name="T101" fmla="*/ 0 h 2177"/>
                <a:gd name="T102" fmla="*/ 0 w 1554"/>
                <a:gd name="T103" fmla="*/ 0 h 2177"/>
                <a:gd name="T104" fmla="*/ 0 w 1554"/>
                <a:gd name="T105" fmla="*/ 0 h 2177"/>
                <a:gd name="T106" fmla="*/ 0 w 1554"/>
                <a:gd name="T107" fmla="*/ 0 h 2177"/>
                <a:gd name="T108" fmla="*/ 0 w 1554"/>
                <a:gd name="T109" fmla="*/ 0 h 217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554"/>
                <a:gd name="T166" fmla="*/ 0 h 2177"/>
                <a:gd name="T167" fmla="*/ 1554 w 1554"/>
                <a:gd name="T168" fmla="*/ 2177 h 217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554" h="2177">
                  <a:moveTo>
                    <a:pt x="125" y="2177"/>
                  </a:moveTo>
                  <a:lnTo>
                    <a:pt x="186" y="2177"/>
                  </a:lnTo>
                  <a:lnTo>
                    <a:pt x="249" y="2116"/>
                  </a:lnTo>
                  <a:lnTo>
                    <a:pt x="311" y="2177"/>
                  </a:lnTo>
                  <a:lnTo>
                    <a:pt x="435" y="2116"/>
                  </a:lnTo>
                  <a:lnTo>
                    <a:pt x="559" y="1991"/>
                  </a:lnTo>
                  <a:lnTo>
                    <a:pt x="684" y="2053"/>
                  </a:lnTo>
                  <a:lnTo>
                    <a:pt x="746" y="2053"/>
                  </a:lnTo>
                  <a:lnTo>
                    <a:pt x="808" y="1991"/>
                  </a:lnTo>
                  <a:lnTo>
                    <a:pt x="808" y="1867"/>
                  </a:lnTo>
                  <a:lnTo>
                    <a:pt x="684" y="1742"/>
                  </a:lnTo>
                  <a:lnTo>
                    <a:pt x="808" y="1680"/>
                  </a:lnTo>
                  <a:lnTo>
                    <a:pt x="871" y="1618"/>
                  </a:lnTo>
                  <a:lnTo>
                    <a:pt x="746" y="1494"/>
                  </a:lnTo>
                  <a:lnTo>
                    <a:pt x="932" y="1307"/>
                  </a:lnTo>
                  <a:lnTo>
                    <a:pt x="995" y="1307"/>
                  </a:lnTo>
                  <a:lnTo>
                    <a:pt x="1120" y="1431"/>
                  </a:lnTo>
                  <a:lnTo>
                    <a:pt x="1181" y="1431"/>
                  </a:lnTo>
                  <a:lnTo>
                    <a:pt x="1244" y="1431"/>
                  </a:lnTo>
                  <a:lnTo>
                    <a:pt x="1244" y="1369"/>
                  </a:lnTo>
                  <a:lnTo>
                    <a:pt x="1244" y="1119"/>
                  </a:lnTo>
                  <a:lnTo>
                    <a:pt x="1430" y="933"/>
                  </a:lnTo>
                  <a:lnTo>
                    <a:pt x="1430" y="685"/>
                  </a:lnTo>
                  <a:lnTo>
                    <a:pt x="1554" y="373"/>
                  </a:lnTo>
                  <a:lnTo>
                    <a:pt x="1306" y="124"/>
                  </a:lnTo>
                  <a:lnTo>
                    <a:pt x="1244" y="124"/>
                  </a:lnTo>
                  <a:lnTo>
                    <a:pt x="1181" y="187"/>
                  </a:lnTo>
                  <a:lnTo>
                    <a:pt x="1057" y="187"/>
                  </a:lnTo>
                  <a:lnTo>
                    <a:pt x="995" y="63"/>
                  </a:lnTo>
                  <a:lnTo>
                    <a:pt x="746" y="0"/>
                  </a:lnTo>
                  <a:lnTo>
                    <a:pt x="684" y="124"/>
                  </a:lnTo>
                  <a:lnTo>
                    <a:pt x="622" y="249"/>
                  </a:lnTo>
                  <a:lnTo>
                    <a:pt x="684" y="373"/>
                  </a:lnTo>
                  <a:lnTo>
                    <a:pt x="622" y="436"/>
                  </a:lnTo>
                  <a:lnTo>
                    <a:pt x="559" y="622"/>
                  </a:lnTo>
                  <a:lnTo>
                    <a:pt x="684" y="746"/>
                  </a:lnTo>
                  <a:lnTo>
                    <a:pt x="808" y="809"/>
                  </a:lnTo>
                  <a:lnTo>
                    <a:pt x="746" y="1058"/>
                  </a:lnTo>
                  <a:lnTo>
                    <a:pt x="684" y="1119"/>
                  </a:lnTo>
                  <a:lnTo>
                    <a:pt x="559" y="995"/>
                  </a:lnTo>
                  <a:lnTo>
                    <a:pt x="311" y="995"/>
                  </a:lnTo>
                  <a:lnTo>
                    <a:pt x="249" y="1058"/>
                  </a:lnTo>
                  <a:lnTo>
                    <a:pt x="249" y="1182"/>
                  </a:lnTo>
                  <a:lnTo>
                    <a:pt x="249" y="1245"/>
                  </a:lnTo>
                  <a:lnTo>
                    <a:pt x="311" y="1245"/>
                  </a:lnTo>
                  <a:lnTo>
                    <a:pt x="435" y="1307"/>
                  </a:lnTo>
                  <a:lnTo>
                    <a:pt x="311" y="1431"/>
                  </a:lnTo>
                  <a:lnTo>
                    <a:pt x="249" y="1431"/>
                  </a:lnTo>
                  <a:lnTo>
                    <a:pt x="62" y="1618"/>
                  </a:lnTo>
                  <a:lnTo>
                    <a:pt x="0" y="1618"/>
                  </a:lnTo>
                  <a:lnTo>
                    <a:pt x="0" y="1680"/>
                  </a:lnTo>
                  <a:lnTo>
                    <a:pt x="0" y="1804"/>
                  </a:lnTo>
                  <a:lnTo>
                    <a:pt x="186" y="1991"/>
                  </a:lnTo>
                  <a:lnTo>
                    <a:pt x="62" y="2116"/>
                  </a:lnTo>
                  <a:lnTo>
                    <a:pt x="125" y="2177"/>
                  </a:lnTo>
                  <a:close/>
                </a:path>
              </a:pathLst>
            </a:custGeom>
            <a:solidFill>
              <a:srgbClr val="FF66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3" name="Freeform 129"/>
            <p:cNvSpPr>
              <a:spLocks noChangeAspect="1"/>
            </p:cNvSpPr>
            <p:nvPr/>
          </p:nvSpPr>
          <p:spPr bwMode="auto">
            <a:xfrm>
              <a:off x="3409" y="3790"/>
              <a:ext cx="238" cy="249"/>
            </a:xfrm>
            <a:custGeom>
              <a:avLst/>
              <a:gdLst>
                <a:gd name="T0" fmla="*/ 0 w 1429"/>
                <a:gd name="T1" fmla="*/ 0 h 1493"/>
                <a:gd name="T2" fmla="*/ 0 w 1429"/>
                <a:gd name="T3" fmla="*/ 0 h 1493"/>
                <a:gd name="T4" fmla="*/ 0 w 1429"/>
                <a:gd name="T5" fmla="*/ 0 h 1493"/>
                <a:gd name="T6" fmla="*/ 0 w 1429"/>
                <a:gd name="T7" fmla="*/ 0 h 1493"/>
                <a:gd name="T8" fmla="*/ 0 w 1429"/>
                <a:gd name="T9" fmla="*/ 0 h 1493"/>
                <a:gd name="T10" fmla="*/ 0 w 1429"/>
                <a:gd name="T11" fmla="*/ 0 h 1493"/>
                <a:gd name="T12" fmla="*/ 0 w 1429"/>
                <a:gd name="T13" fmla="*/ 0 h 1493"/>
                <a:gd name="T14" fmla="*/ 0 w 1429"/>
                <a:gd name="T15" fmla="*/ 0 h 1493"/>
                <a:gd name="T16" fmla="*/ 0 w 1429"/>
                <a:gd name="T17" fmla="*/ 0 h 1493"/>
                <a:gd name="T18" fmla="*/ 0 w 1429"/>
                <a:gd name="T19" fmla="*/ 0 h 1493"/>
                <a:gd name="T20" fmla="*/ 0 w 1429"/>
                <a:gd name="T21" fmla="*/ 0 h 1493"/>
                <a:gd name="T22" fmla="*/ 0 w 1429"/>
                <a:gd name="T23" fmla="*/ 0 h 1493"/>
                <a:gd name="T24" fmla="*/ 0 w 1429"/>
                <a:gd name="T25" fmla="*/ 0 h 1493"/>
                <a:gd name="T26" fmla="*/ 0 w 1429"/>
                <a:gd name="T27" fmla="*/ 0 h 1493"/>
                <a:gd name="T28" fmla="*/ 0 w 1429"/>
                <a:gd name="T29" fmla="*/ 0 h 1493"/>
                <a:gd name="T30" fmla="*/ 0 w 1429"/>
                <a:gd name="T31" fmla="*/ 0 h 1493"/>
                <a:gd name="T32" fmla="*/ 0 w 1429"/>
                <a:gd name="T33" fmla="*/ 0 h 1493"/>
                <a:gd name="T34" fmla="*/ 0 w 1429"/>
                <a:gd name="T35" fmla="*/ 0 h 1493"/>
                <a:gd name="T36" fmla="*/ 0 w 1429"/>
                <a:gd name="T37" fmla="*/ 0 h 1493"/>
                <a:gd name="T38" fmla="*/ 0 w 1429"/>
                <a:gd name="T39" fmla="*/ 0 h 1493"/>
                <a:gd name="T40" fmla="*/ 0 w 1429"/>
                <a:gd name="T41" fmla="*/ 0 h 1493"/>
                <a:gd name="T42" fmla="*/ 0 w 1429"/>
                <a:gd name="T43" fmla="*/ 0 h 1493"/>
                <a:gd name="T44" fmla="*/ 0 w 1429"/>
                <a:gd name="T45" fmla="*/ 0 h 1493"/>
                <a:gd name="T46" fmla="*/ 0 w 1429"/>
                <a:gd name="T47" fmla="*/ 0 h 1493"/>
                <a:gd name="T48" fmla="*/ 0 w 1429"/>
                <a:gd name="T49" fmla="*/ 0 h 1493"/>
                <a:gd name="T50" fmla="*/ 0 w 1429"/>
                <a:gd name="T51" fmla="*/ 0 h 1493"/>
                <a:gd name="T52" fmla="*/ 0 w 1429"/>
                <a:gd name="T53" fmla="*/ 0 h 1493"/>
                <a:gd name="T54" fmla="*/ 0 w 1429"/>
                <a:gd name="T55" fmla="*/ 0 h 1493"/>
                <a:gd name="T56" fmla="*/ 0 w 1429"/>
                <a:gd name="T57" fmla="*/ 0 h 1493"/>
                <a:gd name="T58" fmla="*/ 0 w 1429"/>
                <a:gd name="T59" fmla="*/ 0 h 1493"/>
                <a:gd name="T60" fmla="*/ 0 w 1429"/>
                <a:gd name="T61" fmla="*/ 0 h 1493"/>
                <a:gd name="T62" fmla="*/ 0 w 1429"/>
                <a:gd name="T63" fmla="*/ 0 h 1493"/>
                <a:gd name="T64" fmla="*/ 0 w 1429"/>
                <a:gd name="T65" fmla="*/ 0 h 1493"/>
                <a:gd name="T66" fmla="*/ 0 w 1429"/>
                <a:gd name="T67" fmla="*/ 0 h 1493"/>
                <a:gd name="T68" fmla="*/ 0 w 1429"/>
                <a:gd name="T69" fmla="*/ 0 h 1493"/>
                <a:gd name="T70" fmla="*/ 0 w 1429"/>
                <a:gd name="T71" fmla="*/ 0 h 14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429"/>
                <a:gd name="T109" fmla="*/ 0 h 1493"/>
                <a:gd name="T110" fmla="*/ 1429 w 1429"/>
                <a:gd name="T111" fmla="*/ 1493 h 149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429" h="1493">
                  <a:moveTo>
                    <a:pt x="1181" y="1493"/>
                  </a:moveTo>
                  <a:lnTo>
                    <a:pt x="1368" y="1368"/>
                  </a:lnTo>
                  <a:lnTo>
                    <a:pt x="1305" y="1307"/>
                  </a:lnTo>
                  <a:lnTo>
                    <a:pt x="1429" y="1182"/>
                  </a:lnTo>
                  <a:lnTo>
                    <a:pt x="1243" y="995"/>
                  </a:lnTo>
                  <a:lnTo>
                    <a:pt x="1243" y="871"/>
                  </a:lnTo>
                  <a:lnTo>
                    <a:pt x="1243" y="809"/>
                  </a:lnTo>
                  <a:lnTo>
                    <a:pt x="1181" y="809"/>
                  </a:lnTo>
                  <a:lnTo>
                    <a:pt x="1056" y="685"/>
                  </a:lnTo>
                  <a:lnTo>
                    <a:pt x="932" y="685"/>
                  </a:lnTo>
                  <a:lnTo>
                    <a:pt x="870" y="746"/>
                  </a:lnTo>
                  <a:lnTo>
                    <a:pt x="746" y="685"/>
                  </a:lnTo>
                  <a:lnTo>
                    <a:pt x="684" y="685"/>
                  </a:lnTo>
                  <a:lnTo>
                    <a:pt x="684" y="622"/>
                  </a:lnTo>
                  <a:lnTo>
                    <a:pt x="684" y="498"/>
                  </a:lnTo>
                  <a:lnTo>
                    <a:pt x="809" y="373"/>
                  </a:lnTo>
                  <a:lnTo>
                    <a:pt x="809" y="124"/>
                  </a:lnTo>
                  <a:lnTo>
                    <a:pt x="870" y="62"/>
                  </a:lnTo>
                  <a:lnTo>
                    <a:pt x="809" y="0"/>
                  </a:lnTo>
                  <a:lnTo>
                    <a:pt x="684" y="0"/>
                  </a:lnTo>
                  <a:lnTo>
                    <a:pt x="497" y="124"/>
                  </a:lnTo>
                  <a:lnTo>
                    <a:pt x="373" y="0"/>
                  </a:lnTo>
                  <a:lnTo>
                    <a:pt x="311" y="0"/>
                  </a:lnTo>
                  <a:lnTo>
                    <a:pt x="248" y="0"/>
                  </a:lnTo>
                  <a:lnTo>
                    <a:pt x="124" y="62"/>
                  </a:lnTo>
                  <a:lnTo>
                    <a:pt x="0" y="186"/>
                  </a:lnTo>
                  <a:lnTo>
                    <a:pt x="0" y="373"/>
                  </a:lnTo>
                  <a:lnTo>
                    <a:pt x="63" y="436"/>
                  </a:lnTo>
                  <a:lnTo>
                    <a:pt x="187" y="436"/>
                  </a:lnTo>
                  <a:lnTo>
                    <a:pt x="560" y="809"/>
                  </a:lnTo>
                  <a:lnTo>
                    <a:pt x="560" y="1119"/>
                  </a:lnTo>
                  <a:lnTo>
                    <a:pt x="622" y="1182"/>
                  </a:lnTo>
                  <a:lnTo>
                    <a:pt x="622" y="1244"/>
                  </a:lnTo>
                  <a:lnTo>
                    <a:pt x="684" y="1244"/>
                  </a:lnTo>
                  <a:lnTo>
                    <a:pt x="809" y="1244"/>
                  </a:lnTo>
                  <a:lnTo>
                    <a:pt x="1181" y="1493"/>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4" name="Freeform 130"/>
            <p:cNvSpPr>
              <a:spLocks noChangeAspect="1"/>
            </p:cNvSpPr>
            <p:nvPr/>
          </p:nvSpPr>
          <p:spPr bwMode="auto">
            <a:xfrm>
              <a:off x="3605" y="3987"/>
              <a:ext cx="197" cy="176"/>
            </a:xfrm>
            <a:custGeom>
              <a:avLst/>
              <a:gdLst>
                <a:gd name="T0" fmla="*/ 0 w 1182"/>
                <a:gd name="T1" fmla="*/ 0 h 1057"/>
                <a:gd name="T2" fmla="*/ 0 w 1182"/>
                <a:gd name="T3" fmla="*/ 0 h 1057"/>
                <a:gd name="T4" fmla="*/ 0 w 1182"/>
                <a:gd name="T5" fmla="*/ 0 h 1057"/>
                <a:gd name="T6" fmla="*/ 0 w 1182"/>
                <a:gd name="T7" fmla="*/ 0 h 1057"/>
                <a:gd name="T8" fmla="*/ 0 w 1182"/>
                <a:gd name="T9" fmla="*/ 0 h 1057"/>
                <a:gd name="T10" fmla="*/ 0 w 1182"/>
                <a:gd name="T11" fmla="*/ 0 h 1057"/>
                <a:gd name="T12" fmla="*/ 0 w 1182"/>
                <a:gd name="T13" fmla="*/ 0 h 1057"/>
                <a:gd name="T14" fmla="*/ 0 w 1182"/>
                <a:gd name="T15" fmla="*/ 0 h 1057"/>
                <a:gd name="T16" fmla="*/ 0 w 1182"/>
                <a:gd name="T17" fmla="*/ 0 h 1057"/>
                <a:gd name="T18" fmla="*/ 0 w 1182"/>
                <a:gd name="T19" fmla="*/ 0 h 1057"/>
                <a:gd name="T20" fmla="*/ 0 w 1182"/>
                <a:gd name="T21" fmla="*/ 0 h 1057"/>
                <a:gd name="T22" fmla="*/ 0 w 1182"/>
                <a:gd name="T23" fmla="*/ 0 h 1057"/>
                <a:gd name="T24" fmla="*/ 0 w 1182"/>
                <a:gd name="T25" fmla="*/ 0 h 1057"/>
                <a:gd name="T26" fmla="*/ 0 w 1182"/>
                <a:gd name="T27" fmla="*/ 0 h 1057"/>
                <a:gd name="T28" fmla="*/ 0 w 1182"/>
                <a:gd name="T29" fmla="*/ 0 h 1057"/>
                <a:gd name="T30" fmla="*/ 0 w 1182"/>
                <a:gd name="T31" fmla="*/ 0 h 1057"/>
                <a:gd name="T32" fmla="*/ 0 w 1182"/>
                <a:gd name="T33" fmla="*/ 0 h 1057"/>
                <a:gd name="T34" fmla="*/ 0 w 1182"/>
                <a:gd name="T35" fmla="*/ 0 h 1057"/>
                <a:gd name="T36" fmla="*/ 0 w 1182"/>
                <a:gd name="T37" fmla="*/ 0 h 1057"/>
                <a:gd name="T38" fmla="*/ 0 w 1182"/>
                <a:gd name="T39" fmla="*/ 0 h 1057"/>
                <a:gd name="T40" fmla="*/ 0 w 1182"/>
                <a:gd name="T41" fmla="*/ 0 h 1057"/>
                <a:gd name="T42" fmla="*/ 0 w 1182"/>
                <a:gd name="T43" fmla="*/ 0 h 1057"/>
                <a:gd name="T44" fmla="*/ 0 w 1182"/>
                <a:gd name="T45" fmla="*/ 0 h 1057"/>
                <a:gd name="T46" fmla="*/ 0 w 1182"/>
                <a:gd name="T47" fmla="*/ 0 h 1057"/>
                <a:gd name="T48" fmla="*/ 0 w 1182"/>
                <a:gd name="T49" fmla="*/ 0 h 1057"/>
                <a:gd name="T50" fmla="*/ 0 w 1182"/>
                <a:gd name="T51" fmla="*/ 0 h 1057"/>
                <a:gd name="T52" fmla="*/ 0 w 1182"/>
                <a:gd name="T53" fmla="*/ 0 h 1057"/>
                <a:gd name="T54" fmla="*/ 0 w 1182"/>
                <a:gd name="T55" fmla="*/ 0 h 10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182"/>
                <a:gd name="T85" fmla="*/ 0 h 1057"/>
                <a:gd name="T86" fmla="*/ 1182 w 1182"/>
                <a:gd name="T87" fmla="*/ 1057 h 105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182" h="1057">
                  <a:moveTo>
                    <a:pt x="1057" y="995"/>
                  </a:moveTo>
                  <a:lnTo>
                    <a:pt x="1119" y="1057"/>
                  </a:lnTo>
                  <a:lnTo>
                    <a:pt x="1182" y="995"/>
                  </a:lnTo>
                  <a:lnTo>
                    <a:pt x="1119" y="932"/>
                  </a:lnTo>
                  <a:lnTo>
                    <a:pt x="1119" y="871"/>
                  </a:lnTo>
                  <a:lnTo>
                    <a:pt x="933" y="684"/>
                  </a:lnTo>
                  <a:lnTo>
                    <a:pt x="994" y="622"/>
                  </a:lnTo>
                  <a:lnTo>
                    <a:pt x="933" y="498"/>
                  </a:lnTo>
                  <a:lnTo>
                    <a:pt x="933" y="311"/>
                  </a:lnTo>
                  <a:lnTo>
                    <a:pt x="808" y="186"/>
                  </a:lnTo>
                  <a:lnTo>
                    <a:pt x="808" y="125"/>
                  </a:lnTo>
                  <a:lnTo>
                    <a:pt x="808" y="62"/>
                  </a:lnTo>
                  <a:lnTo>
                    <a:pt x="746" y="62"/>
                  </a:lnTo>
                  <a:lnTo>
                    <a:pt x="621" y="0"/>
                  </a:lnTo>
                  <a:lnTo>
                    <a:pt x="497" y="125"/>
                  </a:lnTo>
                  <a:lnTo>
                    <a:pt x="373" y="186"/>
                  </a:lnTo>
                  <a:lnTo>
                    <a:pt x="311" y="125"/>
                  </a:lnTo>
                  <a:lnTo>
                    <a:pt x="248" y="186"/>
                  </a:lnTo>
                  <a:lnTo>
                    <a:pt x="187" y="186"/>
                  </a:lnTo>
                  <a:lnTo>
                    <a:pt x="0" y="311"/>
                  </a:lnTo>
                  <a:lnTo>
                    <a:pt x="62" y="373"/>
                  </a:lnTo>
                  <a:lnTo>
                    <a:pt x="187" y="746"/>
                  </a:lnTo>
                  <a:lnTo>
                    <a:pt x="373" y="871"/>
                  </a:lnTo>
                  <a:lnTo>
                    <a:pt x="497" y="871"/>
                  </a:lnTo>
                  <a:lnTo>
                    <a:pt x="621" y="995"/>
                  </a:lnTo>
                  <a:lnTo>
                    <a:pt x="933" y="995"/>
                  </a:lnTo>
                  <a:lnTo>
                    <a:pt x="994" y="932"/>
                  </a:lnTo>
                  <a:lnTo>
                    <a:pt x="1057" y="995"/>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5" name="Freeform 131"/>
            <p:cNvSpPr>
              <a:spLocks noChangeAspect="1"/>
            </p:cNvSpPr>
            <p:nvPr/>
          </p:nvSpPr>
          <p:spPr bwMode="auto">
            <a:xfrm>
              <a:off x="3730" y="3873"/>
              <a:ext cx="155" cy="311"/>
            </a:xfrm>
            <a:custGeom>
              <a:avLst/>
              <a:gdLst>
                <a:gd name="T0" fmla="*/ 0 w 933"/>
                <a:gd name="T1" fmla="*/ 0 h 1865"/>
                <a:gd name="T2" fmla="*/ 0 w 933"/>
                <a:gd name="T3" fmla="*/ 0 h 1865"/>
                <a:gd name="T4" fmla="*/ 0 w 933"/>
                <a:gd name="T5" fmla="*/ 0 h 1865"/>
                <a:gd name="T6" fmla="*/ 0 w 933"/>
                <a:gd name="T7" fmla="*/ 0 h 1865"/>
                <a:gd name="T8" fmla="*/ 0 w 933"/>
                <a:gd name="T9" fmla="*/ 0 h 1865"/>
                <a:gd name="T10" fmla="*/ 0 w 933"/>
                <a:gd name="T11" fmla="*/ 0 h 1865"/>
                <a:gd name="T12" fmla="*/ 0 w 933"/>
                <a:gd name="T13" fmla="*/ 0 h 1865"/>
                <a:gd name="T14" fmla="*/ 0 w 933"/>
                <a:gd name="T15" fmla="*/ 0 h 1865"/>
                <a:gd name="T16" fmla="*/ 0 w 933"/>
                <a:gd name="T17" fmla="*/ 0 h 1865"/>
                <a:gd name="T18" fmla="*/ 0 w 933"/>
                <a:gd name="T19" fmla="*/ 0 h 1865"/>
                <a:gd name="T20" fmla="*/ 0 w 933"/>
                <a:gd name="T21" fmla="*/ 0 h 1865"/>
                <a:gd name="T22" fmla="*/ 0 w 933"/>
                <a:gd name="T23" fmla="*/ 0 h 1865"/>
                <a:gd name="T24" fmla="*/ 0 w 933"/>
                <a:gd name="T25" fmla="*/ 0 h 1865"/>
                <a:gd name="T26" fmla="*/ 0 w 933"/>
                <a:gd name="T27" fmla="*/ 0 h 1865"/>
                <a:gd name="T28" fmla="*/ 0 w 933"/>
                <a:gd name="T29" fmla="*/ 0 h 1865"/>
                <a:gd name="T30" fmla="*/ 0 w 933"/>
                <a:gd name="T31" fmla="*/ 0 h 1865"/>
                <a:gd name="T32" fmla="*/ 0 w 933"/>
                <a:gd name="T33" fmla="*/ 0 h 1865"/>
                <a:gd name="T34" fmla="*/ 0 w 933"/>
                <a:gd name="T35" fmla="*/ 0 h 1865"/>
                <a:gd name="T36" fmla="*/ 0 w 933"/>
                <a:gd name="T37" fmla="*/ 0 h 1865"/>
                <a:gd name="T38" fmla="*/ 0 w 933"/>
                <a:gd name="T39" fmla="*/ 0 h 1865"/>
                <a:gd name="T40" fmla="*/ 0 w 933"/>
                <a:gd name="T41" fmla="*/ 0 h 1865"/>
                <a:gd name="T42" fmla="*/ 0 w 933"/>
                <a:gd name="T43" fmla="*/ 0 h 1865"/>
                <a:gd name="T44" fmla="*/ 0 w 933"/>
                <a:gd name="T45" fmla="*/ 0 h 1865"/>
                <a:gd name="T46" fmla="*/ 0 w 933"/>
                <a:gd name="T47" fmla="*/ 0 h 1865"/>
                <a:gd name="T48" fmla="*/ 0 w 933"/>
                <a:gd name="T49" fmla="*/ 0 h 1865"/>
                <a:gd name="T50" fmla="*/ 0 w 933"/>
                <a:gd name="T51" fmla="*/ 0 h 1865"/>
                <a:gd name="T52" fmla="*/ 0 w 933"/>
                <a:gd name="T53" fmla="*/ 0 h 1865"/>
                <a:gd name="T54" fmla="*/ 0 w 933"/>
                <a:gd name="T55" fmla="*/ 0 h 1865"/>
                <a:gd name="T56" fmla="*/ 0 w 933"/>
                <a:gd name="T57" fmla="*/ 0 h 1865"/>
                <a:gd name="T58" fmla="*/ 0 w 933"/>
                <a:gd name="T59" fmla="*/ 0 h 1865"/>
                <a:gd name="T60" fmla="*/ 0 w 933"/>
                <a:gd name="T61" fmla="*/ 0 h 1865"/>
                <a:gd name="T62" fmla="*/ 0 w 933"/>
                <a:gd name="T63" fmla="*/ 0 h 1865"/>
                <a:gd name="T64" fmla="*/ 0 w 933"/>
                <a:gd name="T65" fmla="*/ 0 h 1865"/>
                <a:gd name="T66" fmla="*/ 0 w 933"/>
                <a:gd name="T67" fmla="*/ 0 h 1865"/>
                <a:gd name="T68" fmla="*/ 0 w 933"/>
                <a:gd name="T69" fmla="*/ 0 h 1865"/>
                <a:gd name="T70" fmla="*/ 0 w 933"/>
                <a:gd name="T71" fmla="*/ 0 h 1865"/>
                <a:gd name="T72" fmla="*/ 0 w 933"/>
                <a:gd name="T73" fmla="*/ 0 h 1865"/>
                <a:gd name="T74" fmla="*/ 0 w 933"/>
                <a:gd name="T75" fmla="*/ 0 h 1865"/>
                <a:gd name="T76" fmla="*/ 0 w 933"/>
                <a:gd name="T77" fmla="*/ 0 h 1865"/>
                <a:gd name="T78" fmla="*/ 0 w 933"/>
                <a:gd name="T79" fmla="*/ 0 h 1865"/>
                <a:gd name="T80" fmla="*/ 0 w 933"/>
                <a:gd name="T81" fmla="*/ 0 h 1865"/>
                <a:gd name="T82" fmla="*/ 0 w 933"/>
                <a:gd name="T83" fmla="*/ 0 h 1865"/>
                <a:gd name="T84" fmla="*/ 0 w 933"/>
                <a:gd name="T85" fmla="*/ 0 h 186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33"/>
                <a:gd name="T130" fmla="*/ 0 h 1865"/>
                <a:gd name="T131" fmla="*/ 933 w 933"/>
                <a:gd name="T132" fmla="*/ 1865 h 186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33" h="1865">
                  <a:moveTo>
                    <a:pt x="436" y="1679"/>
                  </a:moveTo>
                  <a:lnTo>
                    <a:pt x="497" y="1804"/>
                  </a:lnTo>
                  <a:lnTo>
                    <a:pt x="560" y="1865"/>
                  </a:lnTo>
                  <a:lnTo>
                    <a:pt x="622" y="1804"/>
                  </a:lnTo>
                  <a:lnTo>
                    <a:pt x="622" y="1616"/>
                  </a:lnTo>
                  <a:lnTo>
                    <a:pt x="560" y="1555"/>
                  </a:lnTo>
                  <a:lnTo>
                    <a:pt x="622" y="1430"/>
                  </a:lnTo>
                  <a:lnTo>
                    <a:pt x="622" y="1368"/>
                  </a:lnTo>
                  <a:lnTo>
                    <a:pt x="933" y="995"/>
                  </a:lnTo>
                  <a:lnTo>
                    <a:pt x="933" y="809"/>
                  </a:lnTo>
                  <a:lnTo>
                    <a:pt x="933" y="746"/>
                  </a:lnTo>
                  <a:lnTo>
                    <a:pt x="870" y="746"/>
                  </a:lnTo>
                  <a:lnTo>
                    <a:pt x="809" y="746"/>
                  </a:lnTo>
                  <a:lnTo>
                    <a:pt x="809" y="684"/>
                  </a:lnTo>
                  <a:lnTo>
                    <a:pt x="809" y="621"/>
                  </a:lnTo>
                  <a:lnTo>
                    <a:pt x="746" y="560"/>
                  </a:lnTo>
                  <a:lnTo>
                    <a:pt x="809" y="497"/>
                  </a:lnTo>
                  <a:lnTo>
                    <a:pt x="809" y="373"/>
                  </a:lnTo>
                  <a:lnTo>
                    <a:pt x="809" y="311"/>
                  </a:lnTo>
                  <a:lnTo>
                    <a:pt x="746" y="311"/>
                  </a:lnTo>
                  <a:lnTo>
                    <a:pt x="684" y="311"/>
                  </a:lnTo>
                  <a:lnTo>
                    <a:pt x="560" y="187"/>
                  </a:lnTo>
                  <a:lnTo>
                    <a:pt x="560" y="124"/>
                  </a:lnTo>
                  <a:lnTo>
                    <a:pt x="497" y="124"/>
                  </a:lnTo>
                  <a:lnTo>
                    <a:pt x="436" y="124"/>
                  </a:lnTo>
                  <a:lnTo>
                    <a:pt x="311" y="0"/>
                  </a:lnTo>
                  <a:lnTo>
                    <a:pt x="248" y="0"/>
                  </a:lnTo>
                  <a:lnTo>
                    <a:pt x="62" y="187"/>
                  </a:lnTo>
                  <a:lnTo>
                    <a:pt x="187" y="311"/>
                  </a:lnTo>
                  <a:lnTo>
                    <a:pt x="124" y="373"/>
                  </a:lnTo>
                  <a:lnTo>
                    <a:pt x="0" y="435"/>
                  </a:lnTo>
                  <a:lnTo>
                    <a:pt x="124" y="560"/>
                  </a:lnTo>
                  <a:lnTo>
                    <a:pt x="124" y="684"/>
                  </a:lnTo>
                  <a:lnTo>
                    <a:pt x="62" y="746"/>
                  </a:lnTo>
                  <a:lnTo>
                    <a:pt x="62" y="809"/>
                  </a:lnTo>
                  <a:lnTo>
                    <a:pt x="62" y="870"/>
                  </a:lnTo>
                  <a:lnTo>
                    <a:pt x="187" y="995"/>
                  </a:lnTo>
                  <a:lnTo>
                    <a:pt x="187" y="1182"/>
                  </a:lnTo>
                  <a:lnTo>
                    <a:pt x="248" y="1306"/>
                  </a:lnTo>
                  <a:lnTo>
                    <a:pt x="187" y="1368"/>
                  </a:lnTo>
                  <a:lnTo>
                    <a:pt x="373" y="1555"/>
                  </a:lnTo>
                  <a:lnTo>
                    <a:pt x="373" y="1616"/>
                  </a:lnTo>
                  <a:lnTo>
                    <a:pt x="436" y="1679"/>
                  </a:lnTo>
                  <a:close/>
                </a:path>
              </a:pathLst>
            </a:custGeom>
            <a:solidFill>
              <a:srgbClr val="FF00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6" name="Line 132"/>
            <p:cNvSpPr>
              <a:spLocks noChangeAspect="1" noChangeShapeType="1"/>
            </p:cNvSpPr>
            <p:nvPr/>
          </p:nvSpPr>
          <p:spPr bwMode="auto">
            <a:xfrm>
              <a:off x="3046" y="1292"/>
              <a:ext cx="10" cy="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7" name="Line 133"/>
            <p:cNvSpPr>
              <a:spLocks noChangeAspect="1" noChangeShapeType="1"/>
            </p:cNvSpPr>
            <p:nvPr/>
          </p:nvSpPr>
          <p:spPr bwMode="auto">
            <a:xfrm>
              <a:off x="3036" y="1292"/>
              <a:ext cx="10" cy="1"/>
            </a:xfrm>
            <a:prstGeom prst="line">
              <a:avLst/>
            </a:prstGeom>
            <a:noFill/>
            <a:ln w="12700">
              <a:solidFill>
                <a:srgbClr val="C0C0C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8" name="Freeform 134"/>
            <p:cNvSpPr>
              <a:spLocks noChangeAspect="1"/>
            </p:cNvSpPr>
            <p:nvPr/>
          </p:nvSpPr>
          <p:spPr bwMode="auto">
            <a:xfrm>
              <a:off x="2973" y="1260"/>
              <a:ext cx="280" cy="218"/>
            </a:xfrm>
            <a:custGeom>
              <a:avLst/>
              <a:gdLst>
                <a:gd name="T0" fmla="*/ 0 w 1680"/>
                <a:gd name="T1" fmla="*/ 0 h 1306"/>
                <a:gd name="T2" fmla="*/ 0 w 1680"/>
                <a:gd name="T3" fmla="*/ 0 h 1306"/>
                <a:gd name="T4" fmla="*/ 0 w 1680"/>
                <a:gd name="T5" fmla="*/ 0 h 1306"/>
                <a:gd name="T6" fmla="*/ 0 w 1680"/>
                <a:gd name="T7" fmla="*/ 0 h 1306"/>
                <a:gd name="T8" fmla="*/ 0 w 1680"/>
                <a:gd name="T9" fmla="*/ 0 h 1306"/>
                <a:gd name="T10" fmla="*/ 0 w 1680"/>
                <a:gd name="T11" fmla="*/ 0 h 1306"/>
                <a:gd name="T12" fmla="*/ 0 w 1680"/>
                <a:gd name="T13" fmla="*/ 0 h 1306"/>
                <a:gd name="T14" fmla="*/ 0 w 1680"/>
                <a:gd name="T15" fmla="*/ 0 h 1306"/>
                <a:gd name="T16" fmla="*/ 0 w 1680"/>
                <a:gd name="T17" fmla="*/ 0 h 1306"/>
                <a:gd name="T18" fmla="*/ 0 w 1680"/>
                <a:gd name="T19" fmla="*/ 0 h 1306"/>
                <a:gd name="T20" fmla="*/ 0 w 1680"/>
                <a:gd name="T21" fmla="*/ 0 h 1306"/>
                <a:gd name="T22" fmla="*/ 0 w 1680"/>
                <a:gd name="T23" fmla="*/ 0 h 1306"/>
                <a:gd name="T24" fmla="*/ 0 w 1680"/>
                <a:gd name="T25" fmla="*/ 0 h 1306"/>
                <a:gd name="T26" fmla="*/ 0 w 1680"/>
                <a:gd name="T27" fmla="*/ 0 h 1306"/>
                <a:gd name="T28" fmla="*/ 0 w 1680"/>
                <a:gd name="T29" fmla="*/ 0 h 1306"/>
                <a:gd name="T30" fmla="*/ 0 w 1680"/>
                <a:gd name="T31" fmla="*/ 0 h 1306"/>
                <a:gd name="T32" fmla="*/ 0 w 1680"/>
                <a:gd name="T33" fmla="*/ 0 h 1306"/>
                <a:gd name="T34" fmla="*/ 0 w 1680"/>
                <a:gd name="T35" fmla="*/ 0 h 1306"/>
                <a:gd name="T36" fmla="*/ 0 w 1680"/>
                <a:gd name="T37" fmla="*/ 0 h 1306"/>
                <a:gd name="T38" fmla="*/ 0 w 1680"/>
                <a:gd name="T39" fmla="*/ 0 h 1306"/>
                <a:gd name="T40" fmla="*/ 0 w 1680"/>
                <a:gd name="T41" fmla="*/ 0 h 1306"/>
                <a:gd name="T42" fmla="*/ 0 w 1680"/>
                <a:gd name="T43" fmla="*/ 0 h 1306"/>
                <a:gd name="T44" fmla="*/ 0 w 1680"/>
                <a:gd name="T45" fmla="*/ 0 h 1306"/>
                <a:gd name="T46" fmla="*/ 0 w 1680"/>
                <a:gd name="T47" fmla="*/ 0 h 1306"/>
                <a:gd name="T48" fmla="*/ 0 w 1680"/>
                <a:gd name="T49" fmla="*/ 0 h 1306"/>
                <a:gd name="T50" fmla="*/ 0 w 1680"/>
                <a:gd name="T51" fmla="*/ 0 h 1306"/>
                <a:gd name="T52" fmla="*/ 0 w 1680"/>
                <a:gd name="T53" fmla="*/ 0 h 1306"/>
                <a:gd name="T54" fmla="*/ 0 w 1680"/>
                <a:gd name="T55" fmla="*/ 0 h 1306"/>
                <a:gd name="T56" fmla="*/ 0 w 1680"/>
                <a:gd name="T57" fmla="*/ 0 h 1306"/>
                <a:gd name="T58" fmla="*/ 0 w 1680"/>
                <a:gd name="T59" fmla="*/ 0 h 13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680"/>
                <a:gd name="T91" fmla="*/ 0 h 1306"/>
                <a:gd name="T92" fmla="*/ 1680 w 1680"/>
                <a:gd name="T93" fmla="*/ 1306 h 130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680" h="1306">
                  <a:moveTo>
                    <a:pt x="373" y="187"/>
                  </a:moveTo>
                  <a:lnTo>
                    <a:pt x="0" y="499"/>
                  </a:lnTo>
                  <a:lnTo>
                    <a:pt x="125" y="560"/>
                  </a:lnTo>
                  <a:lnTo>
                    <a:pt x="125" y="685"/>
                  </a:lnTo>
                  <a:lnTo>
                    <a:pt x="0" y="809"/>
                  </a:lnTo>
                  <a:lnTo>
                    <a:pt x="0" y="872"/>
                  </a:lnTo>
                  <a:lnTo>
                    <a:pt x="63" y="872"/>
                  </a:lnTo>
                  <a:lnTo>
                    <a:pt x="125" y="933"/>
                  </a:lnTo>
                  <a:lnTo>
                    <a:pt x="187" y="933"/>
                  </a:lnTo>
                  <a:lnTo>
                    <a:pt x="187" y="996"/>
                  </a:lnTo>
                  <a:lnTo>
                    <a:pt x="187" y="1058"/>
                  </a:lnTo>
                  <a:lnTo>
                    <a:pt x="249" y="1058"/>
                  </a:lnTo>
                  <a:lnTo>
                    <a:pt x="373" y="996"/>
                  </a:lnTo>
                  <a:lnTo>
                    <a:pt x="436" y="1058"/>
                  </a:lnTo>
                  <a:lnTo>
                    <a:pt x="498" y="1058"/>
                  </a:lnTo>
                  <a:lnTo>
                    <a:pt x="685" y="1306"/>
                  </a:lnTo>
                  <a:lnTo>
                    <a:pt x="809" y="1245"/>
                  </a:lnTo>
                  <a:lnTo>
                    <a:pt x="871" y="1306"/>
                  </a:lnTo>
                  <a:lnTo>
                    <a:pt x="934" y="1182"/>
                  </a:lnTo>
                  <a:lnTo>
                    <a:pt x="1617" y="560"/>
                  </a:lnTo>
                  <a:lnTo>
                    <a:pt x="1680" y="499"/>
                  </a:lnTo>
                  <a:lnTo>
                    <a:pt x="1431" y="249"/>
                  </a:lnTo>
                  <a:lnTo>
                    <a:pt x="995" y="0"/>
                  </a:lnTo>
                  <a:lnTo>
                    <a:pt x="934" y="0"/>
                  </a:lnTo>
                  <a:lnTo>
                    <a:pt x="934" y="63"/>
                  </a:lnTo>
                  <a:lnTo>
                    <a:pt x="934" y="187"/>
                  </a:lnTo>
                  <a:lnTo>
                    <a:pt x="809" y="312"/>
                  </a:lnTo>
                  <a:lnTo>
                    <a:pt x="685" y="312"/>
                  </a:lnTo>
                  <a:lnTo>
                    <a:pt x="560" y="187"/>
                  </a:lnTo>
                  <a:lnTo>
                    <a:pt x="498" y="187"/>
                  </a:lnTo>
                </a:path>
              </a:pathLst>
            </a:custGeom>
            <a:solidFill>
              <a:srgbClr val="FF6600"/>
            </a:solidFill>
            <a:ln w="12700" cap="flat" cmpd="sng">
              <a:solidFill>
                <a:srgbClr val="C0C0C0"/>
              </a:solidFill>
              <a:prstDash val="solid"/>
              <a:round/>
              <a:headEnd type="none" w="med" len="med"/>
              <a:tailEnd type="none" w="med" len="me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sp>
          <p:nvSpPr>
            <p:cNvPr id="269" name="Freeform 135"/>
            <p:cNvSpPr>
              <a:spLocks noChangeAspect="1"/>
            </p:cNvSpPr>
            <p:nvPr/>
          </p:nvSpPr>
          <p:spPr bwMode="auto">
            <a:xfrm>
              <a:off x="2932" y="1188"/>
              <a:ext cx="197" cy="156"/>
            </a:xfrm>
            <a:custGeom>
              <a:avLst/>
              <a:gdLst>
                <a:gd name="T0" fmla="*/ 0 w 1182"/>
                <a:gd name="T1" fmla="*/ 0 h 934"/>
                <a:gd name="T2" fmla="*/ 0 w 1182"/>
                <a:gd name="T3" fmla="*/ 0 h 934"/>
                <a:gd name="T4" fmla="*/ 0 w 1182"/>
                <a:gd name="T5" fmla="*/ 0 h 934"/>
                <a:gd name="T6" fmla="*/ 0 w 1182"/>
                <a:gd name="T7" fmla="*/ 0 h 934"/>
                <a:gd name="T8" fmla="*/ 0 w 1182"/>
                <a:gd name="T9" fmla="*/ 0 h 934"/>
                <a:gd name="T10" fmla="*/ 0 w 1182"/>
                <a:gd name="T11" fmla="*/ 0 h 934"/>
                <a:gd name="T12" fmla="*/ 0 w 1182"/>
                <a:gd name="T13" fmla="*/ 0 h 934"/>
                <a:gd name="T14" fmla="*/ 0 w 1182"/>
                <a:gd name="T15" fmla="*/ 0 h 934"/>
                <a:gd name="T16" fmla="*/ 0 w 1182"/>
                <a:gd name="T17" fmla="*/ 0 h 934"/>
                <a:gd name="T18" fmla="*/ 0 w 1182"/>
                <a:gd name="T19" fmla="*/ 0 h 934"/>
                <a:gd name="T20" fmla="*/ 0 w 1182"/>
                <a:gd name="T21" fmla="*/ 0 h 934"/>
                <a:gd name="T22" fmla="*/ 0 w 1182"/>
                <a:gd name="T23" fmla="*/ 0 h 934"/>
                <a:gd name="T24" fmla="*/ 0 w 1182"/>
                <a:gd name="T25" fmla="*/ 0 h 934"/>
                <a:gd name="T26" fmla="*/ 0 w 1182"/>
                <a:gd name="T27" fmla="*/ 0 h 934"/>
                <a:gd name="T28" fmla="*/ 0 w 1182"/>
                <a:gd name="T29" fmla="*/ 0 h 934"/>
                <a:gd name="T30" fmla="*/ 0 w 1182"/>
                <a:gd name="T31" fmla="*/ 0 h 934"/>
                <a:gd name="T32" fmla="*/ 0 w 1182"/>
                <a:gd name="T33" fmla="*/ 0 h 934"/>
                <a:gd name="T34" fmla="*/ 0 w 1182"/>
                <a:gd name="T35" fmla="*/ 0 h 934"/>
                <a:gd name="T36" fmla="*/ 0 w 1182"/>
                <a:gd name="T37" fmla="*/ 0 h 934"/>
                <a:gd name="T38" fmla="*/ 0 w 1182"/>
                <a:gd name="T39" fmla="*/ 0 h 934"/>
                <a:gd name="T40" fmla="*/ 0 w 1182"/>
                <a:gd name="T41" fmla="*/ 0 h 934"/>
                <a:gd name="T42" fmla="*/ 0 w 1182"/>
                <a:gd name="T43" fmla="*/ 0 h 934"/>
                <a:gd name="T44" fmla="*/ 0 w 1182"/>
                <a:gd name="T45" fmla="*/ 0 h 934"/>
                <a:gd name="T46" fmla="*/ 0 w 1182"/>
                <a:gd name="T47" fmla="*/ 0 h 93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82"/>
                <a:gd name="T73" fmla="*/ 0 h 934"/>
                <a:gd name="T74" fmla="*/ 1182 w 1182"/>
                <a:gd name="T75" fmla="*/ 934 h 934"/>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82" h="934">
                  <a:moveTo>
                    <a:pt x="684" y="622"/>
                  </a:moveTo>
                  <a:lnTo>
                    <a:pt x="746" y="622"/>
                  </a:lnTo>
                  <a:lnTo>
                    <a:pt x="808" y="622"/>
                  </a:lnTo>
                  <a:lnTo>
                    <a:pt x="933" y="747"/>
                  </a:lnTo>
                  <a:lnTo>
                    <a:pt x="1057" y="747"/>
                  </a:lnTo>
                  <a:lnTo>
                    <a:pt x="1182" y="622"/>
                  </a:lnTo>
                  <a:lnTo>
                    <a:pt x="1182" y="498"/>
                  </a:lnTo>
                  <a:lnTo>
                    <a:pt x="1182" y="435"/>
                  </a:lnTo>
                  <a:lnTo>
                    <a:pt x="1119" y="435"/>
                  </a:lnTo>
                  <a:lnTo>
                    <a:pt x="684" y="0"/>
                  </a:lnTo>
                  <a:lnTo>
                    <a:pt x="621" y="0"/>
                  </a:lnTo>
                  <a:lnTo>
                    <a:pt x="621" y="62"/>
                  </a:lnTo>
                  <a:lnTo>
                    <a:pt x="497" y="435"/>
                  </a:lnTo>
                  <a:lnTo>
                    <a:pt x="435" y="498"/>
                  </a:lnTo>
                  <a:lnTo>
                    <a:pt x="124" y="622"/>
                  </a:lnTo>
                  <a:lnTo>
                    <a:pt x="124" y="747"/>
                  </a:lnTo>
                  <a:lnTo>
                    <a:pt x="0" y="871"/>
                  </a:lnTo>
                  <a:lnTo>
                    <a:pt x="0" y="934"/>
                  </a:lnTo>
                  <a:lnTo>
                    <a:pt x="62" y="934"/>
                  </a:lnTo>
                  <a:lnTo>
                    <a:pt x="124" y="934"/>
                  </a:lnTo>
                  <a:lnTo>
                    <a:pt x="187" y="934"/>
                  </a:lnTo>
                  <a:lnTo>
                    <a:pt x="248" y="934"/>
                  </a:lnTo>
                  <a:lnTo>
                    <a:pt x="621" y="622"/>
                  </a:lnTo>
                  <a:lnTo>
                    <a:pt x="684" y="622"/>
                  </a:lnTo>
                  <a:close/>
                </a:path>
              </a:pathLst>
            </a:custGeom>
            <a:solidFill>
              <a:srgbClr val="FFFF00"/>
            </a:solidFill>
            <a:ln w="12700" cmpd="sng">
              <a:solidFill>
                <a:srgbClr val="C0C0C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ysClr val="windowText" lastClr="000000"/>
                </a:solidFill>
                <a:effectLst/>
                <a:uLnTx/>
                <a:uFillTx/>
              </a:endParaRPr>
            </a:p>
          </p:txBody>
        </p:sp>
      </p:grpSp>
      <p:sp>
        <p:nvSpPr>
          <p:cNvPr id="270" name="Text Box 11"/>
          <p:cNvSpPr txBox="1">
            <a:spLocks noChangeArrowheads="1"/>
          </p:cNvSpPr>
          <p:nvPr/>
        </p:nvSpPr>
        <p:spPr bwMode="auto">
          <a:xfrm>
            <a:off x="3929058" y="4214818"/>
            <a:ext cx="3929090" cy="1229112"/>
          </a:xfrm>
          <a:prstGeom prst="rect">
            <a:avLst/>
          </a:prstGeom>
          <a:solidFill>
            <a:srgbClr val="DEB0D7"/>
          </a:solidFill>
          <a:ln w="9525" algn="ctr">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400" b="0" i="0" u="none" strike="noStrike" kern="0" cap="none" spc="0" normalizeH="0" baseline="0" noProof="0" dirty="0" err="1" smtClean="0">
                <a:ln>
                  <a:noFill/>
                </a:ln>
                <a:solidFill>
                  <a:srgbClr val="133B9C"/>
                </a:solidFill>
                <a:effectLst/>
                <a:uLnTx/>
                <a:uFillTx/>
                <a:sym typeface="Verdana" pitchFamily="34" charset="0"/>
              </a:rPr>
              <a:t>Published</a:t>
            </a:r>
            <a:r>
              <a:rPr kumimoji="0" lang="it-IT" sz="1400" b="0" i="0" u="none" strike="noStrike" kern="0" cap="none" spc="0" normalizeH="0" baseline="0" noProof="0" dirty="0" smtClean="0">
                <a:ln>
                  <a:noFill/>
                </a:ln>
                <a:solidFill>
                  <a:srgbClr val="133B9C"/>
                </a:solidFill>
                <a:effectLst/>
                <a:uLnTx/>
                <a:uFillTx/>
                <a:sym typeface="Verdana" pitchFamily="34" charset="0"/>
              </a:rPr>
              <a:t> on 15/10/2010</a:t>
            </a:r>
            <a:endParaRPr kumimoji="0" lang="it-IT" sz="1400" b="0" i="0" u="none" strike="noStrike" kern="0" cap="none" spc="0" normalizeH="0" baseline="0" noProof="0" dirty="0">
              <a:ln>
                <a:noFill/>
              </a:ln>
              <a:solidFill>
                <a:srgbClr val="133B9C"/>
              </a:solidFill>
              <a:effectLst/>
              <a:uLnTx/>
              <a:uFillTx/>
              <a:sym typeface="Verdana"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it-IT" sz="1400" b="0" i="0" u="none" strike="noStrike" kern="0" cap="none" spc="0" normalizeH="0" baseline="0" noProof="0" dirty="0">
              <a:ln>
                <a:noFill/>
              </a:ln>
              <a:solidFill>
                <a:srgbClr val="133B9C"/>
              </a:solidFill>
              <a:effectLst/>
              <a:uLnTx/>
              <a:uFillTx/>
              <a:sym typeface="Verdana"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400" b="0" i="0" u="none" strike="noStrike" kern="0" cap="none" spc="0" normalizeH="0" baseline="0" noProof="0" dirty="0">
                <a:ln>
                  <a:noFill/>
                </a:ln>
                <a:solidFill>
                  <a:srgbClr val="133B9C"/>
                </a:solidFill>
                <a:effectLst/>
                <a:uLnTx/>
                <a:uFillTx/>
                <a:sym typeface="Verdana" pitchFamily="34" charset="0"/>
              </a:rPr>
              <a:t>Open </a:t>
            </a:r>
            <a:r>
              <a:rPr kumimoji="0" lang="it-IT" sz="1400" b="0" i="0" u="none" strike="noStrike" kern="0" cap="none" spc="0" normalizeH="0" baseline="0" noProof="0" dirty="0" err="1" smtClean="0">
                <a:ln>
                  <a:noFill/>
                </a:ln>
                <a:solidFill>
                  <a:srgbClr val="133B9C"/>
                </a:solidFill>
                <a:effectLst/>
                <a:uLnTx/>
                <a:uFillTx/>
                <a:sym typeface="Verdana" pitchFamily="34" charset="0"/>
              </a:rPr>
              <a:t>seasons</a:t>
            </a:r>
            <a:r>
              <a:rPr kumimoji="0" lang="it-IT" sz="1400" b="0" i="0" u="none" strike="noStrike" kern="0" cap="none" spc="0" normalizeH="0" baseline="0" noProof="0" dirty="0" smtClean="0">
                <a:ln>
                  <a:noFill/>
                </a:ln>
                <a:solidFill>
                  <a:srgbClr val="133B9C"/>
                </a:solidFill>
                <a:effectLst/>
                <a:uLnTx/>
                <a:uFillTx/>
                <a:sym typeface="Verdana" pitchFamily="34" charset="0"/>
              </a:rPr>
              <a:t> </a:t>
            </a:r>
            <a:r>
              <a:rPr kumimoji="0" lang="it-IT" sz="1400" b="0" i="0" u="none" strike="noStrike" kern="0" cap="none" spc="0" normalizeH="0" baseline="0" noProof="0" dirty="0" err="1" smtClean="0">
                <a:ln>
                  <a:noFill/>
                </a:ln>
                <a:solidFill>
                  <a:srgbClr val="133B9C"/>
                </a:solidFill>
                <a:effectLst/>
                <a:uLnTx/>
                <a:uFillTx/>
                <a:sym typeface="Verdana" pitchFamily="34" charset="0"/>
              </a:rPr>
              <a:t>started</a:t>
            </a:r>
            <a:r>
              <a:rPr kumimoji="0" lang="it-IT" sz="1400" b="0" i="0" u="none" strike="noStrike" kern="0" cap="none" spc="0" normalizeH="0" baseline="0" noProof="0" dirty="0" smtClean="0">
                <a:ln>
                  <a:noFill/>
                </a:ln>
                <a:solidFill>
                  <a:srgbClr val="133B9C"/>
                </a:solidFill>
                <a:effectLst/>
                <a:uLnTx/>
                <a:uFillTx/>
                <a:sym typeface="Verdana" pitchFamily="34" charset="0"/>
              </a:rPr>
              <a:t> </a:t>
            </a:r>
            <a:r>
              <a:rPr lang="it-IT" sz="1400" kern="0" dirty="0" smtClean="0">
                <a:solidFill>
                  <a:srgbClr val="133B9C"/>
                </a:solidFill>
                <a:sym typeface="Verdana" pitchFamily="34" charset="0"/>
              </a:rPr>
              <a:t>on 1/</a:t>
            </a:r>
            <a:r>
              <a:rPr lang="it-IT" sz="1400" kern="0" dirty="0" err="1" smtClean="0">
                <a:solidFill>
                  <a:srgbClr val="133B9C"/>
                </a:solidFill>
                <a:sym typeface="Verdana" pitchFamily="34" charset="0"/>
              </a:rPr>
              <a:t>1</a:t>
            </a:r>
            <a:r>
              <a:rPr lang="it-IT" sz="1400" kern="0" dirty="0" smtClean="0">
                <a:solidFill>
                  <a:srgbClr val="133B9C"/>
                </a:solidFill>
                <a:sym typeface="Verdana" pitchFamily="34" charset="0"/>
              </a:rPr>
              <a:t>/2011 </a:t>
            </a:r>
            <a:r>
              <a:rPr lang="it-IT" sz="1400" kern="0" dirty="0" err="1" smtClean="0">
                <a:solidFill>
                  <a:srgbClr val="133B9C"/>
                </a:solidFill>
                <a:sym typeface="Verdana" pitchFamily="34" charset="0"/>
              </a:rPr>
              <a:t>only</a:t>
            </a:r>
            <a:r>
              <a:rPr lang="it-IT" sz="1400" kern="0" dirty="0" smtClean="0">
                <a:solidFill>
                  <a:srgbClr val="133B9C"/>
                </a:solidFill>
                <a:sym typeface="Verdana" pitchFamily="34" charset="0"/>
              </a:rPr>
              <a:t> in </a:t>
            </a:r>
            <a:r>
              <a:rPr lang="it-IT" sz="1400" kern="0" dirty="0" err="1" smtClean="0">
                <a:solidFill>
                  <a:srgbClr val="133B9C"/>
                </a:solidFill>
                <a:sym typeface="Verdana" pitchFamily="34" charset="0"/>
              </a:rPr>
              <a:t>red</a:t>
            </a:r>
            <a:r>
              <a:rPr lang="it-IT" sz="1400" kern="0" dirty="0" smtClean="0">
                <a:solidFill>
                  <a:srgbClr val="133B9C"/>
                </a:solidFill>
                <a:sym typeface="Verdana" pitchFamily="34" charset="0"/>
              </a:rPr>
              <a:t> </a:t>
            </a:r>
            <a:r>
              <a:rPr kumimoji="0" lang="it-IT" sz="1400" b="0" i="0" u="none" strike="noStrike" kern="0" cap="none" spc="0" normalizeH="0" baseline="0" noProof="0" dirty="0" err="1" smtClean="0">
                <a:ln>
                  <a:noFill/>
                </a:ln>
                <a:solidFill>
                  <a:srgbClr val="133B9C"/>
                </a:solidFill>
                <a:effectLst/>
                <a:uLnTx/>
                <a:uFillTx/>
                <a:sym typeface="Verdana" pitchFamily="34" charset="0"/>
              </a:rPr>
              <a:t>areas</a:t>
            </a:r>
            <a:endParaRPr kumimoji="0" lang="it-IT" sz="1400" b="0" i="0" u="none" strike="noStrike" kern="0" cap="none" spc="0" normalizeH="0" baseline="0" noProof="0" dirty="0">
              <a:ln>
                <a:noFill/>
              </a:ln>
              <a:solidFill>
                <a:srgbClr val="133B9C"/>
              </a:solidFill>
              <a:effectLst/>
              <a:uLnTx/>
              <a:uFillTx/>
              <a:sym typeface="Verdana" pitchFamily="34" charset="0"/>
            </a:endParaRPr>
          </a:p>
        </p:txBody>
      </p:sp>
      <p:sp>
        <p:nvSpPr>
          <p:cNvPr id="271" name="CasellaDiTesto 270"/>
          <p:cNvSpPr txBox="1"/>
          <p:nvPr/>
        </p:nvSpPr>
        <p:spPr>
          <a:xfrm>
            <a:off x="2071670" y="1763901"/>
            <a:ext cx="5000660" cy="307777"/>
          </a:xfrm>
          <a:prstGeom prst="rect">
            <a:avLst/>
          </a:prstGeom>
          <a:noFill/>
        </p:spPr>
        <p:txBody>
          <a:bodyPr wrap="square" rtlCol="0">
            <a:spAutoFit/>
          </a:bodyPr>
          <a:lstStyle/>
          <a:p>
            <a:pPr algn="ctr"/>
            <a:r>
              <a:rPr lang="en-US" sz="1400" dirty="0" smtClean="0">
                <a:solidFill>
                  <a:schemeClr val="bg2"/>
                </a:solidFill>
                <a:latin typeface="+mj-lt"/>
              </a:rPr>
              <a:t>As defined by Regulatory Act 125/10</a:t>
            </a:r>
            <a:endParaRPr lang="it-IT" dirty="0">
              <a:solidFill>
                <a:schemeClr val="bg2"/>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up)">
                                      <p:cBhvr>
                                        <p:cTn id="7" dur="500"/>
                                        <p:tgtEl>
                                          <p:spTgt spid="13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42"/>
                                        </p:tgtEl>
                                        <p:attrNameLst>
                                          <p:attrName>style.visibility</p:attrName>
                                        </p:attrNameLst>
                                      </p:cBhvr>
                                      <p:to>
                                        <p:strVal val="visible"/>
                                      </p:to>
                                    </p:set>
                                    <p:animEffect transition="in" filter="wipe(up)">
                                      <p:cBhvr>
                                        <p:cTn id="10" dur="500"/>
                                        <p:tgtEl>
                                          <p:spTgt spid="14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39"/>
                                        </p:tgtEl>
                                        <p:attrNameLst>
                                          <p:attrName>style.visibility</p:attrName>
                                        </p:attrNameLst>
                                      </p:cBhvr>
                                      <p:to>
                                        <p:strVal val="visible"/>
                                      </p:to>
                                    </p:set>
                                    <p:animEffect transition="in" filter="wipe(up)">
                                      <p:cBhvr>
                                        <p:cTn id="15" dur="500"/>
                                        <p:tgtEl>
                                          <p:spTgt spid="139"/>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43"/>
                                        </p:tgtEl>
                                        <p:attrNameLst>
                                          <p:attrName>style.visibility</p:attrName>
                                        </p:attrNameLst>
                                      </p:cBhvr>
                                      <p:to>
                                        <p:strVal val="visible"/>
                                      </p:to>
                                    </p:set>
                                    <p:animEffect transition="in" filter="wipe(up)">
                                      <p:cBhvr>
                                        <p:cTn id="18" dur="500"/>
                                        <p:tgtEl>
                                          <p:spTgt spid="14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40"/>
                                        </p:tgtEl>
                                        <p:attrNameLst>
                                          <p:attrName>style.visibility</p:attrName>
                                        </p:attrNameLst>
                                      </p:cBhvr>
                                      <p:to>
                                        <p:strVal val="visible"/>
                                      </p:to>
                                    </p:set>
                                    <p:animEffect transition="in" filter="wipe(up)">
                                      <p:cBhvr>
                                        <p:cTn id="23" dur="500"/>
                                        <p:tgtEl>
                                          <p:spTgt spid="140"/>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44"/>
                                        </p:tgtEl>
                                        <p:attrNameLst>
                                          <p:attrName>style.visibility</p:attrName>
                                        </p:attrNameLst>
                                      </p:cBhvr>
                                      <p:to>
                                        <p:strVal val="visible"/>
                                      </p:to>
                                    </p:set>
                                    <p:animEffect transition="in" filter="wipe(up)">
                                      <p:cBhvr>
                                        <p:cTn id="26" dur="500"/>
                                        <p:tgtEl>
                                          <p:spTgt spid="14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41"/>
                                        </p:tgtEl>
                                        <p:attrNameLst>
                                          <p:attrName>style.visibility</p:attrName>
                                        </p:attrNameLst>
                                      </p:cBhvr>
                                      <p:to>
                                        <p:strVal val="visible"/>
                                      </p:to>
                                    </p:set>
                                    <p:animEffect transition="in" filter="wipe(up)">
                                      <p:cBhvr>
                                        <p:cTn id="31" dur="500"/>
                                        <p:tgtEl>
                                          <p:spTgt spid="141"/>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45"/>
                                        </p:tgtEl>
                                        <p:attrNameLst>
                                          <p:attrName>style.visibility</p:attrName>
                                        </p:attrNameLst>
                                      </p:cBhvr>
                                      <p:to>
                                        <p:strVal val="visible"/>
                                      </p:to>
                                    </p:set>
                                    <p:animEffect transition="in" filter="wipe(up)">
                                      <p:cBhvr>
                                        <p:cTn id="34" dur="500"/>
                                        <p:tgtEl>
                                          <p:spTgt spid="145"/>
                                        </p:tgtEl>
                                      </p:cBhvr>
                                    </p:animEffec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270"/>
                                        </p:tgtEl>
                                        <p:attrNameLst>
                                          <p:attrName>style.visibility</p:attrName>
                                        </p:attrNameLst>
                                      </p:cBhvr>
                                      <p:to>
                                        <p:strVal val="visible"/>
                                      </p:to>
                                    </p:set>
                                    <p:animEffect transition="in" filter="fade">
                                      <p:cBhvr>
                                        <p:cTn id="38" dur="1000"/>
                                        <p:tgtEl>
                                          <p:spTgt spid="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139" grpId="0" animBg="1"/>
      <p:bldP spid="140" grpId="0" animBg="1"/>
      <p:bldP spid="141" grpId="0" animBg="1"/>
      <p:bldP spid="142" grpId="0"/>
      <p:bldP spid="143" grpId="0"/>
      <p:bldP spid="144" grpId="0"/>
      <p:bldP spid="14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body" idx="1"/>
          </p:nvPr>
        </p:nvSpPr>
        <p:spPr>
          <a:xfrm>
            <a:off x="457200" y="1857364"/>
            <a:ext cx="8229600" cy="4248150"/>
          </a:xfrm>
        </p:spPr>
        <p:txBody>
          <a:bodyPr/>
          <a:lstStyle/>
          <a:p>
            <a:pPr marL="0" indent="0" eaLnBrk="1" hangingPunct="1">
              <a:lnSpc>
                <a:spcPct val="130000"/>
              </a:lnSpc>
              <a:buNone/>
            </a:pPr>
            <a:r>
              <a:rPr lang="en-US" sz="1600" dirty="0" smtClean="0">
                <a:latin typeface="Arial" charset="0"/>
              </a:rPr>
              <a:t>Huge amount of DG connected in several areas required to build distribution networks where only generation plant are connected. These networks are designed in order to allow an optimal management of DG, based in these characteristics:</a:t>
            </a:r>
          </a:p>
          <a:p>
            <a:pPr marL="177800" lvl="0" indent="-177800" eaLnBrk="1" hangingPunct="1">
              <a:lnSpc>
                <a:spcPct val="130000"/>
              </a:lnSpc>
            </a:pPr>
            <a:r>
              <a:rPr lang="en-US" sz="1600" dirty="0" smtClean="0">
                <a:latin typeface="Arial" charset="0"/>
              </a:rPr>
              <a:t>real time measures and control of the energy injected by generators, by means of an innovative protection and control system installed;</a:t>
            </a:r>
          </a:p>
          <a:p>
            <a:pPr marL="177800" lvl="0" indent="-177800" eaLnBrk="1" hangingPunct="1">
              <a:lnSpc>
                <a:spcPct val="130000"/>
              </a:lnSpc>
            </a:pPr>
            <a:r>
              <a:rPr lang="en-US" sz="1600" dirty="0" err="1" smtClean="0">
                <a:latin typeface="Arial" charset="0"/>
              </a:rPr>
              <a:t>dispatchability</a:t>
            </a:r>
            <a:r>
              <a:rPr lang="en-US" sz="1600" dirty="0" smtClean="0">
                <a:latin typeface="Arial" charset="0"/>
              </a:rPr>
              <a:t> of the DG;</a:t>
            </a:r>
          </a:p>
          <a:p>
            <a:pPr marL="177800" lvl="0" indent="-177800" eaLnBrk="1" hangingPunct="1">
              <a:lnSpc>
                <a:spcPct val="130000"/>
              </a:lnSpc>
            </a:pPr>
            <a:r>
              <a:rPr lang="en-US" sz="1600" dirty="0" smtClean="0">
                <a:latin typeface="Arial" charset="0"/>
              </a:rPr>
              <a:t>new communication systems by means of optical </a:t>
            </a:r>
            <a:r>
              <a:rPr lang="en-US" sz="1600" dirty="0" err="1" smtClean="0">
                <a:latin typeface="Arial" charset="0"/>
              </a:rPr>
              <a:t>fibre</a:t>
            </a:r>
            <a:r>
              <a:rPr lang="en-US" sz="1600" dirty="0" smtClean="0">
                <a:latin typeface="Arial" charset="0"/>
              </a:rPr>
              <a:t>.</a:t>
            </a:r>
          </a:p>
          <a:p>
            <a:pPr marL="0" indent="0" eaLnBrk="1" hangingPunct="1">
              <a:lnSpc>
                <a:spcPct val="130000"/>
              </a:lnSpc>
              <a:buNone/>
            </a:pPr>
            <a:endParaRPr lang="en-US" sz="1600" dirty="0" smtClean="0">
              <a:latin typeface="Arial" charset="0"/>
            </a:endParaRPr>
          </a:p>
          <a:p>
            <a:pPr eaLnBrk="1" hangingPunct="1">
              <a:lnSpc>
                <a:spcPct val="130000"/>
              </a:lnSpc>
            </a:pPr>
            <a:endParaRPr lang="en-US" sz="1600" dirty="0" smtClean="0">
              <a:latin typeface="Arial" charset="0"/>
            </a:endParaRPr>
          </a:p>
        </p:txBody>
      </p:sp>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en-US" sz="3200" b="1" dirty="0" smtClean="0">
                <a:solidFill>
                  <a:schemeClr val="bg2"/>
                </a:solidFill>
                <a:latin typeface="Arial" charset="0"/>
              </a:rPr>
              <a:t>DG dedicated network infrastructures</a:t>
            </a:r>
            <a:endParaRPr lang="en-US"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grpSp>
        <p:nvGrpSpPr>
          <p:cNvPr id="6" name="Gruppo 5"/>
          <p:cNvGrpSpPr/>
          <p:nvPr/>
        </p:nvGrpSpPr>
        <p:grpSpPr>
          <a:xfrm>
            <a:off x="6500826" y="3357562"/>
            <a:ext cx="1574800" cy="2064385"/>
            <a:chOff x="3683000" y="2411413"/>
            <a:chExt cx="2181225" cy="2922587"/>
          </a:xfrm>
        </p:grpSpPr>
        <p:pic>
          <p:nvPicPr>
            <p:cNvPr id="7" name="Picture 49"/>
            <p:cNvPicPr>
              <a:picLocks noChangeAspect="1" noChangeArrowheads="1"/>
            </p:cNvPicPr>
            <p:nvPr/>
          </p:nvPicPr>
          <p:blipFill>
            <a:blip r:embed="rId4" cstate="print"/>
            <a:srcRect/>
            <a:stretch>
              <a:fillRect/>
            </a:stretch>
          </p:blipFill>
          <p:spPr bwMode="auto">
            <a:xfrm>
              <a:off x="3683000" y="3157538"/>
              <a:ext cx="184150" cy="198437"/>
            </a:xfrm>
            <a:prstGeom prst="rect">
              <a:avLst/>
            </a:prstGeom>
            <a:noFill/>
            <a:ln w="12700">
              <a:noFill/>
              <a:miter lim="800000"/>
              <a:headEnd/>
              <a:tailEnd/>
            </a:ln>
            <a:effectLst/>
          </p:spPr>
        </p:pic>
        <p:pic>
          <p:nvPicPr>
            <p:cNvPr id="8" name="Picture 50"/>
            <p:cNvPicPr>
              <a:picLocks noChangeAspect="1" noChangeArrowheads="1"/>
            </p:cNvPicPr>
            <p:nvPr/>
          </p:nvPicPr>
          <p:blipFill>
            <a:blip r:embed="rId4" cstate="print"/>
            <a:srcRect/>
            <a:stretch>
              <a:fillRect/>
            </a:stretch>
          </p:blipFill>
          <p:spPr bwMode="auto">
            <a:xfrm>
              <a:off x="3698875" y="3419475"/>
              <a:ext cx="184150" cy="198438"/>
            </a:xfrm>
            <a:prstGeom prst="rect">
              <a:avLst/>
            </a:prstGeom>
            <a:noFill/>
            <a:ln w="12700">
              <a:noFill/>
              <a:miter lim="800000"/>
              <a:headEnd/>
              <a:tailEnd/>
            </a:ln>
            <a:effectLst/>
          </p:spPr>
        </p:pic>
        <p:pic>
          <p:nvPicPr>
            <p:cNvPr id="9" name="Picture 51"/>
            <p:cNvPicPr>
              <a:picLocks noChangeAspect="1" noChangeArrowheads="1"/>
            </p:cNvPicPr>
            <p:nvPr/>
          </p:nvPicPr>
          <p:blipFill>
            <a:blip r:embed="rId4" cstate="print"/>
            <a:srcRect/>
            <a:stretch>
              <a:fillRect/>
            </a:stretch>
          </p:blipFill>
          <p:spPr bwMode="auto">
            <a:xfrm>
              <a:off x="3862388" y="3303588"/>
              <a:ext cx="184150" cy="198437"/>
            </a:xfrm>
            <a:prstGeom prst="rect">
              <a:avLst/>
            </a:prstGeom>
            <a:noFill/>
            <a:ln w="12700">
              <a:noFill/>
              <a:miter lim="800000"/>
              <a:headEnd/>
              <a:tailEnd/>
            </a:ln>
            <a:effectLst/>
          </p:spPr>
        </p:pic>
        <p:pic>
          <p:nvPicPr>
            <p:cNvPr id="10" name="Picture 52"/>
            <p:cNvPicPr>
              <a:picLocks noChangeAspect="1" noChangeArrowheads="1"/>
            </p:cNvPicPr>
            <p:nvPr/>
          </p:nvPicPr>
          <p:blipFill>
            <a:blip r:embed="rId4" cstate="print"/>
            <a:srcRect/>
            <a:stretch>
              <a:fillRect/>
            </a:stretch>
          </p:blipFill>
          <p:spPr bwMode="auto">
            <a:xfrm>
              <a:off x="3725863" y="4335463"/>
              <a:ext cx="185737" cy="198437"/>
            </a:xfrm>
            <a:prstGeom prst="rect">
              <a:avLst/>
            </a:prstGeom>
            <a:noFill/>
            <a:ln w="12700">
              <a:noFill/>
              <a:miter lim="800000"/>
              <a:headEnd/>
              <a:tailEnd/>
            </a:ln>
            <a:effectLst/>
          </p:spPr>
        </p:pic>
        <p:pic>
          <p:nvPicPr>
            <p:cNvPr id="11" name="Picture 53"/>
            <p:cNvPicPr>
              <a:picLocks noChangeAspect="1" noChangeArrowheads="1"/>
            </p:cNvPicPr>
            <p:nvPr/>
          </p:nvPicPr>
          <p:blipFill>
            <a:blip r:embed="rId4" cstate="print"/>
            <a:srcRect/>
            <a:stretch>
              <a:fillRect/>
            </a:stretch>
          </p:blipFill>
          <p:spPr bwMode="auto">
            <a:xfrm>
              <a:off x="3802063" y="4462463"/>
              <a:ext cx="185737" cy="198437"/>
            </a:xfrm>
            <a:prstGeom prst="rect">
              <a:avLst/>
            </a:prstGeom>
            <a:noFill/>
            <a:ln w="12700">
              <a:noFill/>
              <a:miter lim="800000"/>
              <a:headEnd/>
              <a:tailEnd/>
            </a:ln>
            <a:effectLst/>
          </p:spPr>
        </p:pic>
        <p:pic>
          <p:nvPicPr>
            <p:cNvPr id="12" name="Picture 54"/>
            <p:cNvPicPr>
              <a:picLocks noChangeAspect="1" noChangeArrowheads="1"/>
            </p:cNvPicPr>
            <p:nvPr/>
          </p:nvPicPr>
          <p:blipFill>
            <a:blip r:embed="rId5" cstate="print"/>
            <a:srcRect/>
            <a:stretch>
              <a:fillRect/>
            </a:stretch>
          </p:blipFill>
          <p:spPr bwMode="auto">
            <a:xfrm>
              <a:off x="3683000" y="4568825"/>
              <a:ext cx="184150" cy="196850"/>
            </a:xfrm>
            <a:prstGeom prst="rect">
              <a:avLst/>
            </a:prstGeom>
            <a:noFill/>
            <a:ln w="12700">
              <a:noFill/>
              <a:miter lim="800000"/>
              <a:headEnd/>
              <a:tailEnd/>
            </a:ln>
            <a:effectLst/>
          </p:spPr>
        </p:pic>
        <p:sp>
          <p:nvSpPr>
            <p:cNvPr id="13" name="Oval 59"/>
            <p:cNvSpPr>
              <a:spLocks noChangeArrowheads="1"/>
            </p:cNvSpPr>
            <p:nvPr/>
          </p:nvSpPr>
          <p:spPr bwMode="auto">
            <a:xfrm>
              <a:off x="4922838" y="2492375"/>
              <a:ext cx="254000" cy="231775"/>
            </a:xfrm>
            <a:prstGeom prst="ellipse">
              <a:avLst/>
            </a:prstGeom>
            <a:noFill/>
            <a:ln w="9525">
              <a:solidFill>
                <a:schemeClr val="tx1"/>
              </a:solidFill>
              <a:round/>
              <a:headEnd/>
              <a:tailEnd/>
            </a:ln>
            <a:effectLst/>
          </p:spPr>
          <p:txBody>
            <a:bodyPr wrap="none" anchor="ctr"/>
            <a:lstStyle/>
            <a:p>
              <a:endParaRPr lang="it-IT"/>
            </a:p>
          </p:txBody>
        </p:sp>
        <p:sp>
          <p:nvSpPr>
            <p:cNvPr id="14" name="Oval 60"/>
            <p:cNvSpPr>
              <a:spLocks noChangeArrowheads="1"/>
            </p:cNvSpPr>
            <p:nvPr/>
          </p:nvSpPr>
          <p:spPr bwMode="auto">
            <a:xfrm>
              <a:off x="4922838" y="2632075"/>
              <a:ext cx="254000" cy="231775"/>
            </a:xfrm>
            <a:prstGeom prst="ellipse">
              <a:avLst/>
            </a:prstGeom>
            <a:noFill/>
            <a:ln w="9525">
              <a:solidFill>
                <a:schemeClr val="tx1"/>
              </a:solidFill>
              <a:round/>
              <a:headEnd/>
              <a:tailEnd/>
            </a:ln>
            <a:effectLst/>
          </p:spPr>
          <p:txBody>
            <a:bodyPr wrap="none" anchor="ctr"/>
            <a:lstStyle/>
            <a:p>
              <a:endParaRPr lang="it-IT"/>
            </a:p>
          </p:txBody>
        </p:sp>
        <p:sp>
          <p:nvSpPr>
            <p:cNvPr id="15" name="Line 61"/>
            <p:cNvSpPr>
              <a:spLocks noChangeShapeType="1"/>
            </p:cNvSpPr>
            <p:nvPr/>
          </p:nvSpPr>
          <p:spPr bwMode="auto">
            <a:xfrm flipV="1">
              <a:off x="5043488" y="2990850"/>
              <a:ext cx="1587" cy="36513"/>
            </a:xfrm>
            <a:prstGeom prst="line">
              <a:avLst/>
            </a:prstGeom>
            <a:noFill/>
            <a:ln w="9525">
              <a:solidFill>
                <a:schemeClr val="tx1"/>
              </a:solidFill>
              <a:round/>
              <a:headEnd/>
              <a:tailEnd/>
            </a:ln>
            <a:effectLst/>
          </p:spPr>
          <p:txBody>
            <a:bodyPr/>
            <a:lstStyle/>
            <a:p>
              <a:endParaRPr lang="it-IT"/>
            </a:p>
          </p:txBody>
        </p:sp>
        <p:sp>
          <p:nvSpPr>
            <p:cNvPr id="16" name="Line 62"/>
            <p:cNvSpPr>
              <a:spLocks noChangeShapeType="1"/>
            </p:cNvSpPr>
            <p:nvPr/>
          </p:nvSpPr>
          <p:spPr bwMode="auto">
            <a:xfrm flipV="1">
              <a:off x="5045075" y="2411413"/>
              <a:ext cx="1588" cy="82550"/>
            </a:xfrm>
            <a:prstGeom prst="line">
              <a:avLst/>
            </a:prstGeom>
            <a:noFill/>
            <a:ln w="9525">
              <a:solidFill>
                <a:schemeClr val="tx1"/>
              </a:solidFill>
              <a:round/>
              <a:headEnd/>
              <a:tailEnd/>
            </a:ln>
            <a:effectLst/>
          </p:spPr>
          <p:txBody>
            <a:bodyPr/>
            <a:lstStyle/>
            <a:p>
              <a:endParaRPr lang="it-IT"/>
            </a:p>
          </p:txBody>
        </p:sp>
        <p:sp>
          <p:nvSpPr>
            <p:cNvPr id="17" name="Rectangle 63"/>
            <p:cNvSpPr>
              <a:spLocks noChangeArrowheads="1"/>
            </p:cNvSpPr>
            <p:nvPr/>
          </p:nvSpPr>
          <p:spPr bwMode="auto">
            <a:xfrm>
              <a:off x="5008563" y="2906713"/>
              <a:ext cx="73025" cy="80962"/>
            </a:xfrm>
            <a:prstGeom prst="rect">
              <a:avLst/>
            </a:prstGeom>
            <a:noFill/>
            <a:ln w="9525">
              <a:solidFill>
                <a:schemeClr val="tx1"/>
              </a:solidFill>
              <a:miter lim="800000"/>
              <a:headEnd/>
              <a:tailEnd/>
            </a:ln>
            <a:effectLst/>
          </p:spPr>
          <p:txBody>
            <a:bodyPr wrap="none" anchor="ctr"/>
            <a:lstStyle/>
            <a:p>
              <a:endParaRPr lang="it-IT"/>
            </a:p>
          </p:txBody>
        </p:sp>
        <p:sp>
          <p:nvSpPr>
            <p:cNvPr id="18" name="Line 64"/>
            <p:cNvSpPr>
              <a:spLocks noChangeShapeType="1"/>
            </p:cNvSpPr>
            <p:nvPr/>
          </p:nvSpPr>
          <p:spPr bwMode="auto">
            <a:xfrm flipV="1">
              <a:off x="5045075" y="2863850"/>
              <a:ext cx="1588" cy="39688"/>
            </a:xfrm>
            <a:prstGeom prst="line">
              <a:avLst/>
            </a:prstGeom>
            <a:noFill/>
            <a:ln w="9525">
              <a:solidFill>
                <a:schemeClr val="tx1"/>
              </a:solidFill>
              <a:round/>
              <a:headEnd/>
              <a:tailEnd/>
            </a:ln>
            <a:effectLst/>
          </p:spPr>
          <p:txBody>
            <a:bodyPr/>
            <a:lstStyle/>
            <a:p>
              <a:endParaRPr lang="it-IT"/>
            </a:p>
          </p:txBody>
        </p:sp>
        <p:sp>
          <p:nvSpPr>
            <p:cNvPr id="19" name="Line 65"/>
            <p:cNvSpPr>
              <a:spLocks noChangeShapeType="1"/>
            </p:cNvSpPr>
            <p:nvPr/>
          </p:nvSpPr>
          <p:spPr bwMode="auto">
            <a:xfrm>
              <a:off x="4365625" y="3027363"/>
              <a:ext cx="1458913" cy="1587"/>
            </a:xfrm>
            <a:prstGeom prst="line">
              <a:avLst/>
            </a:prstGeom>
            <a:noFill/>
            <a:ln w="9525">
              <a:solidFill>
                <a:schemeClr val="tx1"/>
              </a:solidFill>
              <a:round/>
              <a:headEnd/>
              <a:tailEnd/>
            </a:ln>
            <a:effectLst/>
          </p:spPr>
          <p:txBody>
            <a:bodyPr/>
            <a:lstStyle/>
            <a:p>
              <a:endParaRPr lang="it-IT"/>
            </a:p>
          </p:txBody>
        </p:sp>
        <p:pic>
          <p:nvPicPr>
            <p:cNvPr id="20" name="Picture 66"/>
            <p:cNvPicPr>
              <a:picLocks noChangeAspect="1" noChangeArrowheads="1"/>
            </p:cNvPicPr>
            <p:nvPr/>
          </p:nvPicPr>
          <p:blipFill>
            <a:blip r:embed="rId4" cstate="print"/>
            <a:srcRect/>
            <a:stretch>
              <a:fillRect/>
            </a:stretch>
          </p:blipFill>
          <p:spPr bwMode="auto">
            <a:xfrm>
              <a:off x="4538663" y="3810000"/>
              <a:ext cx="184150" cy="198438"/>
            </a:xfrm>
            <a:prstGeom prst="rect">
              <a:avLst/>
            </a:prstGeom>
            <a:noFill/>
            <a:ln w="12700">
              <a:noFill/>
              <a:miter lim="800000"/>
              <a:headEnd/>
              <a:tailEnd/>
            </a:ln>
            <a:effectLst/>
          </p:spPr>
        </p:pic>
        <p:pic>
          <p:nvPicPr>
            <p:cNvPr id="21" name="Picture 67"/>
            <p:cNvPicPr>
              <a:picLocks noChangeAspect="1" noChangeArrowheads="1"/>
            </p:cNvPicPr>
            <p:nvPr/>
          </p:nvPicPr>
          <p:blipFill>
            <a:blip r:embed="rId4" cstate="print"/>
            <a:srcRect/>
            <a:stretch>
              <a:fillRect/>
            </a:stretch>
          </p:blipFill>
          <p:spPr bwMode="auto">
            <a:xfrm>
              <a:off x="4614863" y="3938588"/>
              <a:ext cx="184150" cy="198437"/>
            </a:xfrm>
            <a:prstGeom prst="rect">
              <a:avLst/>
            </a:prstGeom>
            <a:noFill/>
            <a:ln w="12700">
              <a:noFill/>
              <a:miter lim="800000"/>
              <a:headEnd/>
              <a:tailEnd/>
            </a:ln>
            <a:effectLst/>
          </p:spPr>
        </p:pic>
        <p:pic>
          <p:nvPicPr>
            <p:cNvPr id="22" name="Picture 68"/>
            <p:cNvPicPr>
              <a:picLocks noChangeAspect="1" noChangeArrowheads="1"/>
            </p:cNvPicPr>
            <p:nvPr/>
          </p:nvPicPr>
          <p:blipFill>
            <a:blip r:embed="rId4" cstate="print"/>
            <a:srcRect/>
            <a:stretch>
              <a:fillRect/>
            </a:stretch>
          </p:blipFill>
          <p:spPr bwMode="auto">
            <a:xfrm>
              <a:off x="4494213" y="4043363"/>
              <a:ext cx="185737" cy="198437"/>
            </a:xfrm>
            <a:prstGeom prst="rect">
              <a:avLst/>
            </a:prstGeom>
            <a:noFill/>
            <a:ln w="12700">
              <a:noFill/>
              <a:miter lim="800000"/>
              <a:headEnd/>
              <a:tailEnd/>
            </a:ln>
            <a:effectLst/>
          </p:spPr>
        </p:pic>
        <p:pic>
          <p:nvPicPr>
            <p:cNvPr id="23" name="Picture 69"/>
            <p:cNvPicPr>
              <a:picLocks noChangeAspect="1" noChangeArrowheads="1"/>
            </p:cNvPicPr>
            <p:nvPr/>
          </p:nvPicPr>
          <p:blipFill>
            <a:blip r:embed="rId4" cstate="print"/>
            <a:srcRect/>
            <a:stretch>
              <a:fillRect/>
            </a:stretch>
          </p:blipFill>
          <p:spPr bwMode="auto">
            <a:xfrm>
              <a:off x="4402138" y="3903663"/>
              <a:ext cx="184150" cy="198437"/>
            </a:xfrm>
            <a:prstGeom prst="rect">
              <a:avLst/>
            </a:prstGeom>
            <a:noFill/>
            <a:ln w="12700">
              <a:noFill/>
              <a:miter lim="800000"/>
              <a:headEnd/>
              <a:tailEnd/>
            </a:ln>
            <a:effectLst/>
          </p:spPr>
        </p:pic>
        <p:pic>
          <p:nvPicPr>
            <p:cNvPr id="24" name="Picture 70"/>
            <p:cNvPicPr>
              <a:picLocks noChangeAspect="1" noChangeArrowheads="1"/>
            </p:cNvPicPr>
            <p:nvPr/>
          </p:nvPicPr>
          <p:blipFill>
            <a:blip r:embed="rId4" cstate="print"/>
            <a:srcRect/>
            <a:stretch>
              <a:fillRect/>
            </a:stretch>
          </p:blipFill>
          <p:spPr bwMode="auto">
            <a:xfrm>
              <a:off x="5081588" y="4510088"/>
              <a:ext cx="184150" cy="198437"/>
            </a:xfrm>
            <a:prstGeom prst="rect">
              <a:avLst/>
            </a:prstGeom>
            <a:noFill/>
            <a:ln w="12700">
              <a:noFill/>
              <a:miter lim="800000"/>
              <a:headEnd/>
              <a:tailEnd/>
            </a:ln>
            <a:effectLst/>
          </p:spPr>
        </p:pic>
        <p:pic>
          <p:nvPicPr>
            <p:cNvPr id="25" name="Picture 71"/>
            <p:cNvPicPr>
              <a:picLocks noChangeAspect="1" noChangeArrowheads="1"/>
            </p:cNvPicPr>
            <p:nvPr/>
          </p:nvPicPr>
          <p:blipFill>
            <a:blip r:embed="rId5" cstate="print"/>
            <a:srcRect/>
            <a:stretch>
              <a:fillRect/>
            </a:stretch>
          </p:blipFill>
          <p:spPr bwMode="auto">
            <a:xfrm>
              <a:off x="5157788" y="4638675"/>
              <a:ext cx="184150" cy="196850"/>
            </a:xfrm>
            <a:prstGeom prst="rect">
              <a:avLst/>
            </a:prstGeom>
            <a:noFill/>
            <a:ln w="12700">
              <a:noFill/>
              <a:miter lim="800000"/>
              <a:headEnd/>
              <a:tailEnd/>
            </a:ln>
            <a:effectLst/>
          </p:spPr>
        </p:pic>
        <p:pic>
          <p:nvPicPr>
            <p:cNvPr id="26" name="Picture 72"/>
            <p:cNvPicPr>
              <a:picLocks noChangeAspect="1" noChangeArrowheads="1"/>
            </p:cNvPicPr>
            <p:nvPr/>
          </p:nvPicPr>
          <p:blipFill>
            <a:blip r:embed="rId4" cstate="print"/>
            <a:srcRect/>
            <a:stretch>
              <a:fillRect/>
            </a:stretch>
          </p:blipFill>
          <p:spPr bwMode="auto">
            <a:xfrm>
              <a:off x="5037138" y="4743450"/>
              <a:ext cx="185737" cy="198438"/>
            </a:xfrm>
            <a:prstGeom prst="rect">
              <a:avLst/>
            </a:prstGeom>
            <a:noFill/>
            <a:ln w="12700">
              <a:noFill/>
              <a:miter lim="800000"/>
              <a:headEnd/>
              <a:tailEnd/>
            </a:ln>
            <a:effectLst/>
          </p:spPr>
        </p:pic>
        <p:pic>
          <p:nvPicPr>
            <p:cNvPr id="27" name="Picture 73"/>
            <p:cNvPicPr>
              <a:picLocks noChangeAspect="1" noChangeArrowheads="1"/>
            </p:cNvPicPr>
            <p:nvPr/>
          </p:nvPicPr>
          <p:blipFill>
            <a:blip r:embed="rId5" cstate="print"/>
            <a:srcRect/>
            <a:stretch>
              <a:fillRect/>
            </a:stretch>
          </p:blipFill>
          <p:spPr bwMode="auto">
            <a:xfrm>
              <a:off x="4945063" y="4603750"/>
              <a:ext cx="184150" cy="196850"/>
            </a:xfrm>
            <a:prstGeom prst="rect">
              <a:avLst/>
            </a:prstGeom>
            <a:noFill/>
            <a:ln w="12700">
              <a:noFill/>
              <a:miter lim="800000"/>
              <a:headEnd/>
              <a:tailEnd/>
            </a:ln>
            <a:effectLst/>
          </p:spPr>
        </p:pic>
        <p:pic>
          <p:nvPicPr>
            <p:cNvPr id="28" name="Picture 74"/>
            <p:cNvPicPr>
              <a:picLocks noChangeAspect="1" noChangeArrowheads="1"/>
            </p:cNvPicPr>
            <p:nvPr/>
          </p:nvPicPr>
          <p:blipFill>
            <a:blip r:embed="rId4" cstate="print"/>
            <a:srcRect/>
            <a:stretch>
              <a:fillRect/>
            </a:stretch>
          </p:blipFill>
          <p:spPr bwMode="auto">
            <a:xfrm>
              <a:off x="5603875" y="3914775"/>
              <a:ext cx="184150" cy="198438"/>
            </a:xfrm>
            <a:prstGeom prst="rect">
              <a:avLst/>
            </a:prstGeom>
            <a:noFill/>
            <a:ln w="12700">
              <a:noFill/>
              <a:miter lim="800000"/>
              <a:headEnd/>
              <a:tailEnd/>
            </a:ln>
            <a:effectLst/>
          </p:spPr>
        </p:pic>
        <p:pic>
          <p:nvPicPr>
            <p:cNvPr id="29" name="Picture 75"/>
            <p:cNvPicPr>
              <a:picLocks noChangeAspect="1" noChangeArrowheads="1"/>
            </p:cNvPicPr>
            <p:nvPr/>
          </p:nvPicPr>
          <p:blipFill>
            <a:blip r:embed="rId4" cstate="print"/>
            <a:srcRect/>
            <a:stretch>
              <a:fillRect/>
            </a:stretch>
          </p:blipFill>
          <p:spPr bwMode="auto">
            <a:xfrm>
              <a:off x="5680075" y="4043363"/>
              <a:ext cx="184150" cy="198437"/>
            </a:xfrm>
            <a:prstGeom prst="rect">
              <a:avLst/>
            </a:prstGeom>
            <a:noFill/>
            <a:ln w="12700">
              <a:noFill/>
              <a:miter lim="800000"/>
              <a:headEnd/>
              <a:tailEnd/>
            </a:ln>
            <a:effectLst/>
          </p:spPr>
        </p:pic>
        <p:pic>
          <p:nvPicPr>
            <p:cNvPr id="30" name="Picture 76"/>
            <p:cNvPicPr>
              <a:picLocks noChangeAspect="1" noChangeArrowheads="1"/>
            </p:cNvPicPr>
            <p:nvPr/>
          </p:nvPicPr>
          <p:blipFill>
            <a:blip r:embed="rId4" cstate="print"/>
            <a:srcRect/>
            <a:stretch>
              <a:fillRect/>
            </a:stretch>
          </p:blipFill>
          <p:spPr bwMode="auto">
            <a:xfrm>
              <a:off x="5559425" y="4148138"/>
              <a:ext cx="185738" cy="198437"/>
            </a:xfrm>
            <a:prstGeom prst="rect">
              <a:avLst/>
            </a:prstGeom>
            <a:noFill/>
            <a:ln w="12700">
              <a:noFill/>
              <a:miter lim="800000"/>
              <a:headEnd/>
              <a:tailEnd/>
            </a:ln>
            <a:effectLst/>
          </p:spPr>
        </p:pic>
        <p:pic>
          <p:nvPicPr>
            <p:cNvPr id="31" name="Picture 77"/>
            <p:cNvPicPr>
              <a:picLocks noChangeAspect="1" noChangeArrowheads="1"/>
            </p:cNvPicPr>
            <p:nvPr/>
          </p:nvPicPr>
          <p:blipFill>
            <a:blip r:embed="rId4" cstate="print"/>
            <a:srcRect/>
            <a:stretch>
              <a:fillRect/>
            </a:stretch>
          </p:blipFill>
          <p:spPr bwMode="auto">
            <a:xfrm>
              <a:off x="5467350" y="4008438"/>
              <a:ext cx="184150" cy="198437"/>
            </a:xfrm>
            <a:prstGeom prst="rect">
              <a:avLst/>
            </a:prstGeom>
            <a:noFill/>
            <a:ln w="12700">
              <a:noFill/>
              <a:miter lim="800000"/>
              <a:headEnd/>
              <a:tailEnd/>
            </a:ln>
            <a:effectLst/>
          </p:spPr>
        </p:pic>
        <p:pic>
          <p:nvPicPr>
            <p:cNvPr id="32" name="Picture 78"/>
            <p:cNvPicPr>
              <a:picLocks noChangeAspect="1" noChangeArrowheads="1"/>
            </p:cNvPicPr>
            <p:nvPr/>
          </p:nvPicPr>
          <p:blipFill>
            <a:blip r:embed="rId4" cstate="print"/>
            <a:srcRect/>
            <a:stretch>
              <a:fillRect/>
            </a:stretch>
          </p:blipFill>
          <p:spPr bwMode="auto">
            <a:xfrm>
              <a:off x="4248150" y="4903788"/>
              <a:ext cx="185738" cy="198437"/>
            </a:xfrm>
            <a:prstGeom prst="rect">
              <a:avLst/>
            </a:prstGeom>
            <a:noFill/>
            <a:ln w="12700">
              <a:noFill/>
              <a:miter lim="800000"/>
              <a:headEnd/>
              <a:tailEnd/>
            </a:ln>
            <a:effectLst/>
          </p:spPr>
        </p:pic>
        <p:pic>
          <p:nvPicPr>
            <p:cNvPr id="33" name="Picture 79"/>
            <p:cNvPicPr>
              <a:picLocks noChangeAspect="1" noChangeArrowheads="1"/>
            </p:cNvPicPr>
            <p:nvPr/>
          </p:nvPicPr>
          <p:blipFill>
            <a:blip r:embed="rId4" cstate="print"/>
            <a:srcRect/>
            <a:stretch>
              <a:fillRect/>
            </a:stretch>
          </p:blipFill>
          <p:spPr bwMode="auto">
            <a:xfrm>
              <a:off x="4324350" y="5030788"/>
              <a:ext cx="185738" cy="198437"/>
            </a:xfrm>
            <a:prstGeom prst="rect">
              <a:avLst/>
            </a:prstGeom>
            <a:noFill/>
            <a:ln w="12700">
              <a:noFill/>
              <a:miter lim="800000"/>
              <a:headEnd/>
              <a:tailEnd/>
            </a:ln>
            <a:effectLst/>
          </p:spPr>
        </p:pic>
        <p:pic>
          <p:nvPicPr>
            <p:cNvPr id="34" name="Picture 80"/>
            <p:cNvPicPr>
              <a:picLocks noChangeAspect="1" noChangeArrowheads="1"/>
            </p:cNvPicPr>
            <p:nvPr/>
          </p:nvPicPr>
          <p:blipFill>
            <a:blip r:embed="rId5" cstate="print"/>
            <a:srcRect/>
            <a:stretch>
              <a:fillRect/>
            </a:stretch>
          </p:blipFill>
          <p:spPr bwMode="auto">
            <a:xfrm>
              <a:off x="4205288" y="5137150"/>
              <a:ext cx="184150" cy="196850"/>
            </a:xfrm>
            <a:prstGeom prst="rect">
              <a:avLst/>
            </a:prstGeom>
            <a:noFill/>
            <a:ln w="12700">
              <a:noFill/>
              <a:miter lim="800000"/>
              <a:headEnd/>
              <a:tailEnd/>
            </a:ln>
            <a:effectLst/>
          </p:spPr>
        </p:pic>
        <p:pic>
          <p:nvPicPr>
            <p:cNvPr id="35" name="Picture 81"/>
            <p:cNvPicPr>
              <a:picLocks noChangeAspect="1" noChangeArrowheads="1"/>
            </p:cNvPicPr>
            <p:nvPr/>
          </p:nvPicPr>
          <p:blipFill>
            <a:blip r:embed="rId4" cstate="print"/>
            <a:srcRect/>
            <a:stretch>
              <a:fillRect/>
            </a:stretch>
          </p:blipFill>
          <p:spPr bwMode="auto">
            <a:xfrm>
              <a:off x="4111625" y="4995863"/>
              <a:ext cx="185738" cy="198437"/>
            </a:xfrm>
            <a:prstGeom prst="rect">
              <a:avLst/>
            </a:prstGeom>
            <a:noFill/>
            <a:ln w="12700">
              <a:noFill/>
              <a:miter lim="800000"/>
              <a:headEnd/>
              <a:tailEnd/>
            </a:ln>
            <a:effectLst/>
          </p:spPr>
        </p:pic>
        <p:sp>
          <p:nvSpPr>
            <p:cNvPr id="36" name="Line 82"/>
            <p:cNvSpPr>
              <a:spLocks noChangeShapeType="1"/>
            </p:cNvSpPr>
            <p:nvPr/>
          </p:nvSpPr>
          <p:spPr bwMode="auto">
            <a:xfrm>
              <a:off x="5640388" y="3032125"/>
              <a:ext cx="1587" cy="892175"/>
            </a:xfrm>
            <a:prstGeom prst="line">
              <a:avLst/>
            </a:prstGeom>
            <a:noFill/>
            <a:ln w="6350">
              <a:solidFill>
                <a:schemeClr val="tx1"/>
              </a:solidFill>
              <a:round/>
              <a:headEnd/>
              <a:tailEnd/>
            </a:ln>
            <a:effectLst/>
          </p:spPr>
          <p:txBody>
            <a:bodyPr wrap="none" anchor="ctr"/>
            <a:lstStyle/>
            <a:p>
              <a:endParaRPr lang="it-IT"/>
            </a:p>
          </p:txBody>
        </p:sp>
        <p:sp>
          <p:nvSpPr>
            <p:cNvPr id="37" name="Line 83"/>
            <p:cNvSpPr>
              <a:spLocks noChangeShapeType="1"/>
            </p:cNvSpPr>
            <p:nvPr/>
          </p:nvSpPr>
          <p:spPr bwMode="auto">
            <a:xfrm>
              <a:off x="4641850" y="3028950"/>
              <a:ext cx="1588" cy="769938"/>
            </a:xfrm>
            <a:prstGeom prst="line">
              <a:avLst/>
            </a:prstGeom>
            <a:noFill/>
            <a:ln w="6350">
              <a:solidFill>
                <a:schemeClr val="tx1"/>
              </a:solidFill>
              <a:round/>
              <a:headEnd/>
              <a:tailEnd/>
            </a:ln>
            <a:effectLst/>
          </p:spPr>
          <p:txBody>
            <a:bodyPr wrap="none" anchor="ctr"/>
            <a:lstStyle/>
            <a:p>
              <a:endParaRPr lang="it-IT"/>
            </a:p>
          </p:txBody>
        </p:sp>
        <p:sp>
          <p:nvSpPr>
            <p:cNvPr id="38" name="Line 84"/>
            <p:cNvSpPr>
              <a:spLocks noChangeShapeType="1"/>
            </p:cNvSpPr>
            <p:nvPr/>
          </p:nvSpPr>
          <p:spPr bwMode="auto">
            <a:xfrm flipH="1">
              <a:off x="4056063" y="3398838"/>
              <a:ext cx="579437" cy="1587"/>
            </a:xfrm>
            <a:prstGeom prst="line">
              <a:avLst/>
            </a:prstGeom>
            <a:noFill/>
            <a:ln w="6350">
              <a:solidFill>
                <a:schemeClr val="tx1"/>
              </a:solidFill>
              <a:round/>
              <a:headEnd/>
              <a:tailEnd/>
            </a:ln>
            <a:effectLst/>
          </p:spPr>
          <p:txBody>
            <a:bodyPr wrap="none" anchor="ctr"/>
            <a:lstStyle/>
            <a:p>
              <a:endParaRPr lang="it-IT"/>
            </a:p>
          </p:txBody>
        </p:sp>
        <p:sp>
          <p:nvSpPr>
            <p:cNvPr id="39" name="Line 85"/>
            <p:cNvSpPr>
              <a:spLocks noChangeShapeType="1"/>
            </p:cNvSpPr>
            <p:nvPr/>
          </p:nvSpPr>
          <p:spPr bwMode="auto">
            <a:xfrm>
              <a:off x="5035550" y="3024188"/>
              <a:ext cx="1588" cy="1511300"/>
            </a:xfrm>
            <a:prstGeom prst="line">
              <a:avLst/>
            </a:prstGeom>
            <a:noFill/>
            <a:ln w="6350">
              <a:solidFill>
                <a:schemeClr val="tx1"/>
              </a:solidFill>
              <a:round/>
              <a:headEnd/>
              <a:tailEnd/>
            </a:ln>
            <a:effectLst/>
          </p:spPr>
          <p:txBody>
            <a:bodyPr wrap="none" anchor="ctr"/>
            <a:lstStyle/>
            <a:p>
              <a:endParaRPr lang="it-IT"/>
            </a:p>
          </p:txBody>
        </p:sp>
        <p:sp>
          <p:nvSpPr>
            <p:cNvPr id="40" name="Line 86"/>
            <p:cNvSpPr>
              <a:spLocks noChangeShapeType="1"/>
            </p:cNvSpPr>
            <p:nvPr/>
          </p:nvSpPr>
          <p:spPr bwMode="auto">
            <a:xfrm flipH="1">
              <a:off x="4513263" y="5138738"/>
              <a:ext cx="612775" cy="1587"/>
            </a:xfrm>
            <a:prstGeom prst="line">
              <a:avLst/>
            </a:prstGeom>
            <a:noFill/>
            <a:ln w="6350">
              <a:solidFill>
                <a:schemeClr val="tx1"/>
              </a:solidFill>
              <a:round/>
              <a:headEnd/>
              <a:tailEnd/>
            </a:ln>
            <a:effectLst/>
          </p:spPr>
          <p:txBody>
            <a:bodyPr wrap="none" anchor="ctr"/>
            <a:lstStyle/>
            <a:p>
              <a:endParaRPr lang="it-IT"/>
            </a:p>
          </p:txBody>
        </p:sp>
        <p:sp>
          <p:nvSpPr>
            <p:cNvPr id="41" name="Line 87"/>
            <p:cNvSpPr>
              <a:spLocks noChangeShapeType="1"/>
            </p:cNvSpPr>
            <p:nvPr/>
          </p:nvSpPr>
          <p:spPr bwMode="auto">
            <a:xfrm>
              <a:off x="5118100" y="4956175"/>
              <a:ext cx="1588" cy="182563"/>
            </a:xfrm>
            <a:prstGeom prst="line">
              <a:avLst/>
            </a:prstGeom>
            <a:noFill/>
            <a:ln w="6350">
              <a:solidFill>
                <a:srgbClr val="000000"/>
              </a:solidFill>
              <a:round/>
              <a:headEnd/>
              <a:tailEnd/>
            </a:ln>
            <a:effectLst/>
          </p:spPr>
          <p:txBody>
            <a:bodyPr wrap="none" anchor="ctr"/>
            <a:lstStyle/>
            <a:p>
              <a:endParaRPr lang="it-IT"/>
            </a:p>
          </p:txBody>
        </p:sp>
        <p:sp>
          <p:nvSpPr>
            <p:cNvPr id="42" name="Line 88"/>
            <p:cNvSpPr>
              <a:spLocks noChangeShapeType="1"/>
            </p:cNvSpPr>
            <p:nvPr/>
          </p:nvSpPr>
          <p:spPr bwMode="auto">
            <a:xfrm>
              <a:off x="4611688" y="4256088"/>
              <a:ext cx="1587" cy="288925"/>
            </a:xfrm>
            <a:prstGeom prst="line">
              <a:avLst/>
            </a:prstGeom>
            <a:noFill/>
            <a:ln w="6350">
              <a:solidFill>
                <a:schemeClr val="tx1"/>
              </a:solidFill>
              <a:round/>
              <a:headEnd/>
              <a:tailEnd/>
            </a:ln>
            <a:effectLst/>
          </p:spPr>
          <p:txBody>
            <a:bodyPr wrap="none" anchor="ctr"/>
            <a:lstStyle/>
            <a:p>
              <a:endParaRPr lang="it-IT"/>
            </a:p>
          </p:txBody>
        </p:sp>
        <p:sp>
          <p:nvSpPr>
            <p:cNvPr id="43" name="Line 89"/>
            <p:cNvSpPr>
              <a:spLocks noChangeShapeType="1"/>
            </p:cNvSpPr>
            <p:nvPr/>
          </p:nvSpPr>
          <p:spPr bwMode="auto">
            <a:xfrm>
              <a:off x="3983038" y="4552950"/>
              <a:ext cx="620712" cy="1588"/>
            </a:xfrm>
            <a:prstGeom prst="line">
              <a:avLst/>
            </a:prstGeom>
            <a:noFill/>
            <a:ln w="6350">
              <a:solidFill>
                <a:schemeClr val="tx1"/>
              </a:solidFill>
              <a:round/>
              <a:headEnd/>
              <a:tailEnd/>
            </a:ln>
            <a:effectLst/>
          </p:spPr>
          <p:txBody>
            <a:bodyPr wrap="none" anchor="ctr"/>
            <a:lstStyle/>
            <a:p>
              <a:endParaRPr lang="it-IT"/>
            </a:p>
          </p:txBody>
        </p:sp>
      </p:grpSp>
      <p:sp>
        <p:nvSpPr>
          <p:cNvPr id="44" name="Rectangle 5"/>
          <p:cNvSpPr txBox="1">
            <a:spLocks noChangeArrowheads="1"/>
          </p:cNvSpPr>
          <p:nvPr/>
        </p:nvSpPr>
        <p:spPr bwMode="auto">
          <a:xfrm>
            <a:off x="428596" y="4500570"/>
            <a:ext cx="5391160" cy="15716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30000"/>
              </a:lnSpc>
              <a:spcBef>
                <a:spcPct val="20000"/>
              </a:spcBef>
              <a:spcAft>
                <a:spcPct val="0"/>
              </a:spcAft>
              <a:buClr>
                <a:schemeClr val="bg2"/>
              </a:buClr>
              <a:buSzPct val="75000"/>
              <a:tabLst/>
              <a:defRPr/>
            </a:pPr>
            <a:r>
              <a:rPr lang="en-US" sz="1600" kern="0" dirty="0" smtClean="0">
                <a:latin typeface="Arial" charset="0"/>
                <a:cs typeface="+mn-cs"/>
              </a:rPr>
              <a:t>Situations of strong network saturation led to the plan of new primary substations designed to work in energy uprising conditions (GD Collector).</a:t>
            </a:r>
          </a:p>
          <a:p>
            <a:pPr marR="0" lvl="0" algn="l" defTabSz="914400" rtl="0" eaLnBrk="1" fontAlgn="base" latinLnBrk="0" hangingPunct="1">
              <a:lnSpc>
                <a:spcPct val="130000"/>
              </a:lnSpc>
              <a:spcBef>
                <a:spcPct val="20000"/>
              </a:spcBef>
              <a:spcAft>
                <a:spcPct val="0"/>
              </a:spcAft>
              <a:buClr>
                <a:schemeClr val="bg2"/>
              </a:buClr>
              <a:buSzPct val="75000"/>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At this time, 5 GD collectors have been already built in the South of Italy.</a:t>
            </a:r>
          </a:p>
          <a:p>
            <a:pPr marL="342900" marR="0" lvl="0" indent="-342900" algn="l" defTabSz="914400" rtl="0" eaLnBrk="1" fontAlgn="base" latinLnBrk="0" hangingPunct="1">
              <a:lnSpc>
                <a:spcPct val="130000"/>
              </a:lnSpc>
              <a:spcBef>
                <a:spcPct val="20000"/>
              </a:spcBef>
              <a:spcAft>
                <a:spcPct val="0"/>
              </a:spcAft>
              <a:buClr>
                <a:schemeClr val="bg2"/>
              </a:buClr>
              <a:buSzPct val="75000"/>
              <a:buFont typeface="Wingdings" pitchFamily="2" charset="2"/>
              <a:buChar char="p"/>
              <a:tabLst/>
              <a:defRPr/>
            </a:pP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a:latin typeface="Arial" charset="0"/>
              </a:rPr>
              <a:t>Simone Botton – Italy – Session 4 – Paper ID 0715</a:t>
            </a:r>
            <a:endParaRPr lang="fr-FR" sz="160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smtClean="0">
                <a:solidFill>
                  <a:schemeClr val="bg2"/>
                </a:solidFill>
                <a:latin typeface="Arial" charset="0"/>
              </a:rPr>
              <a:t>The </a:t>
            </a:r>
            <a:r>
              <a:rPr lang="fr-BE" sz="3200" b="1" dirty="0" err="1" smtClean="0">
                <a:solidFill>
                  <a:schemeClr val="bg2"/>
                </a:solidFill>
                <a:latin typeface="Arial" charset="0"/>
              </a:rPr>
              <a:t>Regulatory</a:t>
            </a:r>
            <a:r>
              <a:rPr lang="fr-BE" sz="3200" b="1" dirty="0" smtClean="0">
                <a:solidFill>
                  <a:schemeClr val="bg2"/>
                </a:solidFill>
                <a:latin typeface="Arial" charset="0"/>
              </a:rPr>
              <a:t> Scenario</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17" name="AutoShape 18"/>
          <p:cNvSpPr>
            <a:spLocks/>
          </p:cNvSpPr>
          <p:nvPr/>
        </p:nvSpPr>
        <p:spPr bwMode="auto">
          <a:xfrm>
            <a:off x="2285984" y="1857364"/>
            <a:ext cx="6699250" cy="857256"/>
          </a:xfrm>
          <a:prstGeom prst="roundRect">
            <a:avLst>
              <a:gd name="adj" fmla="val 16667"/>
            </a:avLst>
          </a:prstGeom>
          <a:gradFill rotWithShape="1">
            <a:gsLst>
              <a:gs pos="0">
                <a:schemeClr val="bg1"/>
              </a:gs>
              <a:gs pos="100000">
                <a:srgbClr val="F1F3A3"/>
              </a:gs>
            </a:gsLst>
            <a:path path="shape">
              <a:fillToRect l="50000" t="50000" r="50000" b="50000"/>
            </a:path>
          </a:gradFill>
          <a:ln w="12700">
            <a:solidFill>
              <a:srgbClr val="FF7A00"/>
            </a:solidFill>
            <a:round/>
            <a:headEnd/>
            <a:tailEnd/>
          </a:ln>
          <a:effectLst>
            <a:outerShdw dist="107763" dir="2700000" algn="ctr" rotWithShape="0">
              <a:schemeClr val="bg2">
                <a:alpha val="50000"/>
              </a:schemeClr>
            </a:outerShdw>
          </a:effectLst>
        </p:spPr>
        <p:txBody>
          <a:bodyPr wrap="none" lIns="91391" tIns="45696" rIns="91391" bIns="45696" anchor="ctr"/>
          <a:lstStyle/>
          <a:p>
            <a:pPr algn="ctr">
              <a:lnSpc>
                <a:spcPct val="150000"/>
              </a:lnSpc>
            </a:pPr>
            <a:r>
              <a:rPr lang="it-IT" b="1" dirty="0">
                <a:latin typeface="Verdana" pitchFamily="34" charset="0"/>
                <a:ea typeface="ヒラギノ角ゴ Pro W3" pitchFamily="1" charset="-128"/>
                <a:sym typeface="Verdana" pitchFamily="34" charset="0"/>
              </a:rPr>
              <a:t>AEEG </a:t>
            </a:r>
            <a:r>
              <a:rPr lang="it-IT" b="1" dirty="0" err="1">
                <a:latin typeface="Verdana" pitchFamily="34" charset="0"/>
                <a:ea typeface="ヒラギノ角ゴ Pro W3" pitchFamily="1" charset="-128"/>
                <a:sym typeface="Verdana" pitchFamily="34" charset="0"/>
              </a:rPr>
              <a:t>Res</a:t>
            </a:r>
            <a:r>
              <a:rPr lang="it-IT" b="1" dirty="0">
                <a:latin typeface="Verdana" pitchFamily="34" charset="0"/>
                <a:ea typeface="ヒラギノ角ゴ Pro W3" pitchFamily="1" charset="-128"/>
                <a:sym typeface="Verdana" pitchFamily="34" charset="0"/>
              </a:rPr>
              <a:t>. 99/08 and 179/08</a:t>
            </a:r>
          </a:p>
          <a:p>
            <a:pPr algn="ctr">
              <a:lnSpc>
                <a:spcPct val="150000"/>
              </a:lnSpc>
            </a:pPr>
            <a:r>
              <a:rPr lang="it-IT" b="1" dirty="0" smtClean="0">
                <a:latin typeface="Verdana" pitchFamily="34" charset="0"/>
                <a:ea typeface="ヒラギノ角ゴ Pro W3" pitchFamily="1" charset="-128"/>
                <a:sym typeface="Verdana" pitchFamily="34" charset="0"/>
              </a:rPr>
              <a:t>(</a:t>
            </a:r>
            <a:r>
              <a:rPr lang="it-IT" b="1" dirty="0">
                <a:latin typeface="Verdana" pitchFamily="34" charset="0"/>
                <a:ea typeface="ヒラギノ角ゴ Pro W3" pitchFamily="1" charset="-128"/>
                <a:sym typeface="Verdana" pitchFamily="34" charset="0"/>
              </a:rPr>
              <a:t>Code </a:t>
            </a:r>
            <a:r>
              <a:rPr lang="it-IT" b="1" dirty="0" err="1">
                <a:latin typeface="Verdana" pitchFamily="34" charset="0"/>
                <a:ea typeface="ヒラギノ角ゴ Pro W3" pitchFamily="1" charset="-128"/>
                <a:sym typeface="Verdana" pitchFamily="34" charset="0"/>
              </a:rPr>
              <a:t>for</a:t>
            </a:r>
            <a:r>
              <a:rPr lang="it-IT" b="1" dirty="0">
                <a:latin typeface="Verdana" pitchFamily="34" charset="0"/>
                <a:ea typeface="ヒラギノ角ゴ Pro W3" pitchFamily="1" charset="-128"/>
                <a:sym typeface="Verdana" pitchFamily="34" charset="0"/>
              </a:rPr>
              <a:t> </a:t>
            </a:r>
            <a:r>
              <a:rPr lang="it-IT" b="1" dirty="0" err="1">
                <a:latin typeface="Verdana" pitchFamily="34" charset="0"/>
                <a:ea typeface="ヒラギノ角ゴ Pro W3" pitchFamily="1" charset="-128"/>
                <a:sym typeface="Verdana" pitchFamily="34" charset="0"/>
              </a:rPr>
              <a:t>Active</a:t>
            </a:r>
            <a:r>
              <a:rPr lang="it-IT" b="1" dirty="0">
                <a:latin typeface="Verdana" pitchFamily="34" charset="0"/>
                <a:ea typeface="ヒラギノ角ゴ Pro W3" pitchFamily="1" charset="-128"/>
                <a:sym typeface="Verdana" pitchFamily="34" charset="0"/>
              </a:rPr>
              <a:t> </a:t>
            </a:r>
            <a:r>
              <a:rPr lang="it-IT" b="1" dirty="0" err="1">
                <a:latin typeface="Verdana" pitchFamily="34" charset="0"/>
                <a:ea typeface="ヒラギノ角ゴ Pro W3" pitchFamily="1" charset="-128"/>
                <a:sym typeface="Verdana" pitchFamily="34" charset="0"/>
              </a:rPr>
              <a:t>Connections</a:t>
            </a:r>
            <a:r>
              <a:rPr lang="it-IT" b="1" dirty="0">
                <a:latin typeface="Verdana" pitchFamily="34" charset="0"/>
                <a:ea typeface="ヒラギノ角ゴ Pro W3" pitchFamily="1" charset="-128"/>
                <a:sym typeface="Verdana" pitchFamily="34" charset="0"/>
              </a:rPr>
              <a:t>)</a:t>
            </a:r>
          </a:p>
        </p:txBody>
      </p:sp>
      <p:sp>
        <p:nvSpPr>
          <p:cNvPr id="18" name="AutoShape 21"/>
          <p:cNvSpPr>
            <a:spLocks noChangeArrowheads="1"/>
          </p:cNvSpPr>
          <p:nvPr/>
        </p:nvSpPr>
        <p:spPr bwMode="auto">
          <a:xfrm rot="16200000">
            <a:off x="800862" y="1485099"/>
            <a:ext cx="1000131" cy="1601787"/>
          </a:xfrm>
          <a:prstGeom prst="downArrow">
            <a:avLst>
              <a:gd name="adj1" fmla="val 81296"/>
              <a:gd name="adj2" fmla="val 22852"/>
            </a:avLst>
          </a:prstGeom>
          <a:gradFill rotWithShape="1">
            <a:gsLst>
              <a:gs pos="0">
                <a:srgbClr val="FFFFFF"/>
              </a:gs>
              <a:gs pos="100000">
                <a:srgbClr val="FFCC99">
                  <a:alpha val="56000"/>
                </a:srgbClr>
              </a:gs>
            </a:gsLst>
            <a:path path="rect">
              <a:fillToRect l="50000" t="50000" r="50000" b="50000"/>
            </a:path>
          </a:gradFill>
          <a:ln w="12700">
            <a:solidFill>
              <a:srgbClr val="FFCCFF"/>
            </a:solidFill>
            <a:miter lim="800000"/>
            <a:headEnd/>
            <a:tailEnd/>
          </a:ln>
          <a:effectLst/>
        </p:spPr>
        <p:txBody>
          <a:bodyPr vert="eaVert" wrap="none" lIns="57560" tIns="57560" rIns="103610" bIns="57560" anchor="ctr"/>
          <a:lstStyle/>
          <a:p>
            <a:pPr algn="ctr" defTabSz="1036638">
              <a:spcBef>
                <a:spcPct val="40000"/>
              </a:spcBef>
              <a:buSzPct val="100000"/>
              <a:buFont typeface="Verdana" pitchFamily="34" charset="0"/>
              <a:buNone/>
            </a:pPr>
            <a:r>
              <a:rPr lang="it-IT" sz="1400" b="1" dirty="0" err="1">
                <a:latin typeface="Verdana" pitchFamily="34" charset="0"/>
                <a:ea typeface="ヒラギノ角ゴ Pro W3" pitchFamily="1" charset="-128"/>
              </a:rPr>
              <a:t>since</a:t>
            </a:r>
            <a:r>
              <a:rPr lang="it-IT" sz="1400" b="1" dirty="0">
                <a:latin typeface="Verdana" pitchFamily="34" charset="0"/>
                <a:ea typeface="ヒラギノ角ゴ Pro W3" pitchFamily="1" charset="-128"/>
              </a:rPr>
              <a:t> </a:t>
            </a:r>
            <a:br>
              <a:rPr lang="it-IT" sz="1400" b="1" dirty="0">
                <a:latin typeface="Verdana" pitchFamily="34" charset="0"/>
                <a:ea typeface="ヒラギノ角ゴ Pro W3" pitchFamily="1" charset="-128"/>
              </a:rPr>
            </a:br>
            <a:r>
              <a:rPr lang="it-IT" sz="1400" b="1" dirty="0">
                <a:latin typeface="Verdana" pitchFamily="34" charset="0"/>
                <a:ea typeface="ヒラギノ角ゴ Pro W3" pitchFamily="1" charset="-128"/>
              </a:rPr>
              <a:t>1/01/2009</a:t>
            </a:r>
          </a:p>
        </p:txBody>
      </p:sp>
      <p:sp>
        <p:nvSpPr>
          <p:cNvPr id="19" name="Text Box 22"/>
          <p:cNvSpPr txBox="1">
            <a:spLocks noChangeArrowheads="1"/>
          </p:cNvSpPr>
          <p:nvPr/>
        </p:nvSpPr>
        <p:spPr bwMode="auto">
          <a:xfrm>
            <a:off x="3141646" y="2809879"/>
            <a:ext cx="2320925" cy="1277273"/>
          </a:xfrm>
          <a:prstGeom prst="rect">
            <a:avLst/>
          </a:prstGeom>
          <a:noFill/>
          <a:ln w="9525">
            <a:noFill/>
            <a:miter lim="800000"/>
            <a:headEnd/>
            <a:tailEnd/>
          </a:ln>
          <a:effectLst/>
        </p:spPr>
        <p:txBody>
          <a:bodyPr>
            <a:spAutoFit/>
          </a:bodyPr>
          <a:lstStyle/>
          <a:p>
            <a:pPr marL="177800" indent="-177800">
              <a:spcBef>
                <a:spcPct val="50000"/>
              </a:spcBef>
              <a:buFontTx/>
              <a:buChar char="•"/>
            </a:pPr>
            <a:r>
              <a:rPr lang="en-US" sz="1400" dirty="0">
                <a:latin typeface="Arial" pitchFamily="34" charset="0"/>
              </a:rPr>
              <a:t>MV/LV connection fees are calculated on </a:t>
            </a:r>
            <a:r>
              <a:rPr lang="en-US" sz="1400" dirty="0" smtClean="0">
                <a:latin typeface="Arial" pitchFamily="34" charset="0"/>
              </a:rPr>
              <a:t>a lump-sum </a:t>
            </a:r>
            <a:r>
              <a:rPr lang="en-US" sz="1400" dirty="0">
                <a:latin typeface="Arial" pitchFamily="34" charset="0"/>
              </a:rPr>
              <a:t>basis</a:t>
            </a:r>
          </a:p>
          <a:p>
            <a:pPr marL="177800" indent="-177800">
              <a:spcBef>
                <a:spcPct val="50000"/>
              </a:spcBef>
              <a:buFontTx/>
              <a:buChar char="•"/>
            </a:pPr>
            <a:r>
              <a:rPr lang="en-US" sz="1400" dirty="0">
                <a:latin typeface="Arial" pitchFamily="34" charset="0"/>
              </a:rPr>
              <a:t>Big penalties to SOs for connection delays</a:t>
            </a:r>
          </a:p>
        </p:txBody>
      </p:sp>
      <p:sp>
        <p:nvSpPr>
          <p:cNvPr id="20" name="Text Box 23"/>
          <p:cNvSpPr txBox="1">
            <a:spLocks noChangeArrowheads="1"/>
          </p:cNvSpPr>
          <p:nvPr/>
        </p:nvSpPr>
        <p:spPr bwMode="auto">
          <a:xfrm>
            <a:off x="6032484" y="2786058"/>
            <a:ext cx="2320925" cy="1262063"/>
          </a:xfrm>
          <a:prstGeom prst="rect">
            <a:avLst/>
          </a:prstGeom>
          <a:noFill/>
          <a:ln w="9525">
            <a:noFill/>
            <a:miter lim="800000"/>
            <a:headEnd/>
            <a:tailEnd/>
          </a:ln>
          <a:effectLst/>
        </p:spPr>
        <p:txBody>
          <a:bodyPr>
            <a:spAutoFit/>
          </a:bodyPr>
          <a:lstStyle/>
          <a:p>
            <a:pPr marL="177800" indent="-177800">
              <a:spcBef>
                <a:spcPct val="50000"/>
              </a:spcBef>
              <a:buFontTx/>
              <a:buChar char="•"/>
            </a:pPr>
            <a:r>
              <a:rPr lang="en-US" sz="1400" dirty="0">
                <a:latin typeface="Arial" pitchFamily="34" charset="0"/>
              </a:rPr>
              <a:t>Producers with HV or MV connection can build network plants for their connection</a:t>
            </a:r>
          </a:p>
          <a:p>
            <a:pPr marL="177800" indent="-177800">
              <a:spcBef>
                <a:spcPct val="50000"/>
              </a:spcBef>
              <a:buFontTx/>
              <a:buChar char="•"/>
            </a:pPr>
            <a:endParaRPr lang="en-US" sz="1400" dirty="0">
              <a:latin typeface="Arial" pitchFamily="34" charset="0"/>
            </a:endParaRPr>
          </a:p>
        </p:txBody>
      </p:sp>
      <p:sp>
        <p:nvSpPr>
          <p:cNvPr id="21" name="AutoShape 18"/>
          <p:cNvSpPr>
            <a:spLocks/>
          </p:cNvSpPr>
          <p:nvPr/>
        </p:nvSpPr>
        <p:spPr bwMode="auto">
          <a:xfrm>
            <a:off x="2230468" y="4143380"/>
            <a:ext cx="6699250" cy="928694"/>
          </a:xfrm>
          <a:prstGeom prst="roundRect">
            <a:avLst>
              <a:gd name="adj" fmla="val 16667"/>
            </a:avLst>
          </a:prstGeom>
          <a:gradFill rotWithShape="1">
            <a:gsLst>
              <a:gs pos="0">
                <a:schemeClr val="bg1"/>
              </a:gs>
              <a:gs pos="100000">
                <a:srgbClr val="F1F3A3"/>
              </a:gs>
            </a:gsLst>
            <a:path path="shape">
              <a:fillToRect l="50000" t="50000" r="50000" b="50000"/>
            </a:path>
          </a:gradFill>
          <a:ln w="12700">
            <a:solidFill>
              <a:srgbClr val="FF7A00"/>
            </a:solidFill>
            <a:round/>
            <a:headEnd/>
            <a:tailEnd/>
          </a:ln>
          <a:effectLst>
            <a:outerShdw dist="107763" dir="2700000" algn="ctr" rotWithShape="0">
              <a:schemeClr val="bg2">
                <a:alpha val="50000"/>
              </a:schemeClr>
            </a:outerShdw>
          </a:effectLst>
        </p:spPr>
        <p:txBody>
          <a:bodyPr wrap="none" lIns="91391" tIns="45696" rIns="91391" bIns="45696" anchor="ctr"/>
          <a:lstStyle/>
          <a:p>
            <a:pPr algn="ctr">
              <a:lnSpc>
                <a:spcPct val="150000"/>
              </a:lnSpc>
            </a:pPr>
            <a:r>
              <a:rPr lang="it-IT" b="1" dirty="0">
                <a:latin typeface="Verdana" pitchFamily="34" charset="0"/>
                <a:ea typeface="ヒラギノ角ゴ Pro W3" pitchFamily="1" charset="-128"/>
                <a:sym typeface="Verdana" pitchFamily="34" charset="0"/>
              </a:rPr>
              <a:t>AEEG </a:t>
            </a:r>
            <a:r>
              <a:rPr lang="it-IT" b="1" dirty="0" err="1">
                <a:latin typeface="Verdana" pitchFamily="34" charset="0"/>
                <a:ea typeface="ヒラギノ角ゴ Pro W3" pitchFamily="1" charset="-128"/>
                <a:sym typeface="Verdana" pitchFamily="34" charset="0"/>
              </a:rPr>
              <a:t>Res</a:t>
            </a:r>
            <a:r>
              <a:rPr lang="it-IT" b="1" dirty="0">
                <a:latin typeface="Verdana" pitchFamily="34" charset="0"/>
                <a:ea typeface="ヒラギノ角ゴ Pro W3" pitchFamily="1" charset="-128"/>
                <a:sym typeface="Verdana" pitchFamily="34" charset="0"/>
              </a:rPr>
              <a:t>. </a:t>
            </a:r>
            <a:r>
              <a:rPr lang="it-IT" b="1" dirty="0" smtClean="0">
                <a:latin typeface="Verdana" pitchFamily="34" charset="0"/>
                <a:ea typeface="ヒラギノ角ゴ Pro W3" pitchFamily="1" charset="-128"/>
                <a:sym typeface="Verdana" pitchFamily="34" charset="0"/>
              </a:rPr>
              <a:t>125/10</a:t>
            </a:r>
            <a:endParaRPr lang="it-IT" b="1" dirty="0">
              <a:latin typeface="Verdana" pitchFamily="34" charset="0"/>
              <a:ea typeface="ヒラギノ角ゴ Pro W3" pitchFamily="1" charset="-128"/>
              <a:sym typeface="Verdana" pitchFamily="34" charset="0"/>
            </a:endParaRPr>
          </a:p>
          <a:p>
            <a:pPr algn="ctr">
              <a:lnSpc>
                <a:spcPct val="150000"/>
              </a:lnSpc>
            </a:pPr>
            <a:r>
              <a:rPr lang="it-IT" b="1" dirty="0" smtClean="0">
                <a:latin typeface="Verdana" pitchFamily="34" charset="0"/>
                <a:ea typeface="ヒラギノ角ゴ Pro W3" pitchFamily="1" charset="-128"/>
                <a:sym typeface="Verdana" pitchFamily="34" charset="0"/>
              </a:rPr>
              <a:t>(</a:t>
            </a:r>
            <a:r>
              <a:rPr lang="it-IT" b="1" dirty="0" err="1" smtClean="0">
                <a:latin typeface="Verdana" pitchFamily="34" charset="0"/>
                <a:ea typeface="ヒラギノ角ゴ Pro W3" pitchFamily="1" charset="-128"/>
                <a:sym typeface="Verdana" pitchFamily="34" charset="0"/>
              </a:rPr>
              <a:t>Modification</a:t>
            </a:r>
            <a:r>
              <a:rPr lang="it-IT" b="1" dirty="0" smtClean="0">
                <a:latin typeface="Verdana" pitchFamily="34" charset="0"/>
                <a:ea typeface="ヒラギノ角ゴ Pro W3" pitchFamily="1" charset="-128"/>
                <a:sym typeface="Verdana" pitchFamily="34" charset="0"/>
              </a:rPr>
              <a:t> </a:t>
            </a:r>
            <a:r>
              <a:rPr lang="it-IT" b="1" dirty="0" err="1" smtClean="0">
                <a:latin typeface="Verdana" pitchFamily="34" charset="0"/>
                <a:ea typeface="ヒラギノ角ゴ Pro W3" pitchFamily="1" charset="-128"/>
                <a:sym typeface="Verdana" pitchFamily="34" charset="0"/>
              </a:rPr>
              <a:t>to</a:t>
            </a:r>
            <a:r>
              <a:rPr lang="it-IT" b="1" dirty="0" smtClean="0">
                <a:latin typeface="Verdana" pitchFamily="34" charset="0"/>
                <a:ea typeface="ヒラギノ角ゴ Pro W3" pitchFamily="1" charset="-128"/>
                <a:sym typeface="Verdana" pitchFamily="34" charset="0"/>
              </a:rPr>
              <a:t> Code </a:t>
            </a:r>
            <a:r>
              <a:rPr lang="it-IT" b="1" dirty="0" err="1">
                <a:latin typeface="Verdana" pitchFamily="34" charset="0"/>
                <a:ea typeface="ヒラギノ角ゴ Pro W3" pitchFamily="1" charset="-128"/>
                <a:sym typeface="Verdana" pitchFamily="34" charset="0"/>
              </a:rPr>
              <a:t>for</a:t>
            </a:r>
            <a:r>
              <a:rPr lang="it-IT" b="1" dirty="0">
                <a:latin typeface="Verdana" pitchFamily="34" charset="0"/>
                <a:ea typeface="ヒラギノ角ゴ Pro W3" pitchFamily="1" charset="-128"/>
                <a:sym typeface="Verdana" pitchFamily="34" charset="0"/>
              </a:rPr>
              <a:t> </a:t>
            </a:r>
            <a:r>
              <a:rPr lang="it-IT" b="1" dirty="0" err="1">
                <a:latin typeface="Verdana" pitchFamily="34" charset="0"/>
                <a:ea typeface="ヒラギノ角ゴ Pro W3" pitchFamily="1" charset="-128"/>
                <a:sym typeface="Verdana" pitchFamily="34" charset="0"/>
              </a:rPr>
              <a:t>Active</a:t>
            </a:r>
            <a:r>
              <a:rPr lang="it-IT" b="1" dirty="0">
                <a:latin typeface="Verdana" pitchFamily="34" charset="0"/>
                <a:ea typeface="ヒラギノ角ゴ Pro W3" pitchFamily="1" charset="-128"/>
                <a:sym typeface="Verdana" pitchFamily="34" charset="0"/>
              </a:rPr>
              <a:t> </a:t>
            </a:r>
            <a:r>
              <a:rPr lang="it-IT" b="1" dirty="0" err="1">
                <a:latin typeface="Verdana" pitchFamily="34" charset="0"/>
                <a:ea typeface="ヒラギノ角ゴ Pro W3" pitchFamily="1" charset="-128"/>
                <a:sym typeface="Verdana" pitchFamily="34" charset="0"/>
              </a:rPr>
              <a:t>Connections</a:t>
            </a:r>
            <a:r>
              <a:rPr lang="it-IT" b="1" dirty="0">
                <a:latin typeface="Verdana" pitchFamily="34" charset="0"/>
                <a:ea typeface="ヒラギノ角ゴ Pro W3" pitchFamily="1" charset="-128"/>
                <a:sym typeface="Verdana" pitchFamily="34" charset="0"/>
              </a:rPr>
              <a:t>)</a:t>
            </a:r>
          </a:p>
        </p:txBody>
      </p:sp>
      <p:sp>
        <p:nvSpPr>
          <p:cNvPr id="22" name="AutoShape 21"/>
          <p:cNvSpPr>
            <a:spLocks noChangeArrowheads="1"/>
          </p:cNvSpPr>
          <p:nvPr/>
        </p:nvSpPr>
        <p:spPr bwMode="auto">
          <a:xfrm rot="16200000">
            <a:off x="801673" y="3811590"/>
            <a:ext cx="938207" cy="1601787"/>
          </a:xfrm>
          <a:prstGeom prst="downArrow">
            <a:avLst>
              <a:gd name="adj1" fmla="val 81296"/>
              <a:gd name="adj2" fmla="val 22852"/>
            </a:avLst>
          </a:prstGeom>
          <a:gradFill rotWithShape="1">
            <a:gsLst>
              <a:gs pos="0">
                <a:srgbClr val="FFFFFF"/>
              </a:gs>
              <a:gs pos="100000">
                <a:srgbClr val="FFCC99">
                  <a:alpha val="56000"/>
                </a:srgbClr>
              </a:gs>
            </a:gsLst>
            <a:path path="rect">
              <a:fillToRect l="50000" t="50000" r="50000" b="50000"/>
            </a:path>
          </a:gradFill>
          <a:ln w="12700">
            <a:solidFill>
              <a:srgbClr val="FFCCFF"/>
            </a:solidFill>
            <a:miter lim="800000"/>
            <a:headEnd/>
            <a:tailEnd/>
          </a:ln>
          <a:effectLst/>
        </p:spPr>
        <p:txBody>
          <a:bodyPr vert="eaVert" wrap="none" lIns="57560" tIns="57560" rIns="103610" bIns="57560" anchor="ctr"/>
          <a:lstStyle/>
          <a:p>
            <a:pPr algn="ctr" defTabSz="1036638">
              <a:spcBef>
                <a:spcPct val="40000"/>
              </a:spcBef>
              <a:buSzPct val="100000"/>
              <a:buFont typeface="Verdana" pitchFamily="34" charset="0"/>
              <a:buNone/>
            </a:pPr>
            <a:r>
              <a:rPr lang="it-IT" sz="1400" b="1" dirty="0" err="1">
                <a:latin typeface="Verdana" pitchFamily="34" charset="0"/>
                <a:ea typeface="ヒラギノ角ゴ Pro W3" pitchFamily="1" charset="-128"/>
              </a:rPr>
              <a:t>since</a:t>
            </a:r>
            <a:r>
              <a:rPr lang="it-IT" sz="1400" b="1" dirty="0">
                <a:latin typeface="Verdana" pitchFamily="34" charset="0"/>
                <a:ea typeface="ヒラギノ角ゴ Pro W3" pitchFamily="1" charset="-128"/>
              </a:rPr>
              <a:t> </a:t>
            </a:r>
            <a:br>
              <a:rPr lang="it-IT" sz="1400" b="1" dirty="0">
                <a:latin typeface="Verdana" pitchFamily="34" charset="0"/>
                <a:ea typeface="ヒラギノ角ゴ Pro W3" pitchFamily="1" charset="-128"/>
              </a:rPr>
            </a:br>
            <a:r>
              <a:rPr lang="it-IT" sz="1400" b="1" dirty="0" smtClean="0">
                <a:latin typeface="Verdana" pitchFamily="34" charset="0"/>
                <a:ea typeface="ヒラギノ角ゴ Pro W3" pitchFamily="1" charset="-128"/>
              </a:rPr>
              <a:t>1/01/2011</a:t>
            </a:r>
            <a:endParaRPr lang="it-IT" sz="1400" b="1" dirty="0">
              <a:latin typeface="Verdana" pitchFamily="34" charset="0"/>
              <a:ea typeface="ヒラギノ角ゴ Pro W3" pitchFamily="1" charset="-128"/>
            </a:endParaRPr>
          </a:p>
        </p:txBody>
      </p:sp>
      <p:sp>
        <p:nvSpPr>
          <p:cNvPr id="23" name="Text Box 22"/>
          <p:cNvSpPr txBox="1">
            <a:spLocks noChangeArrowheads="1"/>
          </p:cNvSpPr>
          <p:nvPr/>
        </p:nvSpPr>
        <p:spPr bwMode="auto">
          <a:xfrm>
            <a:off x="2500298" y="5214950"/>
            <a:ext cx="4414828" cy="1061829"/>
          </a:xfrm>
          <a:prstGeom prst="rect">
            <a:avLst/>
          </a:prstGeom>
          <a:noFill/>
          <a:ln w="9525">
            <a:noFill/>
            <a:miter lim="800000"/>
            <a:headEnd/>
            <a:tailEnd/>
          </a:ln>
          <a:effectLst/>
        </p:spPr>
        <p:txBody>
          <a:bodyPr wrap="square">
            <a:spAutoFit/>
          </a:bodyPr>
          <a:lstStyle/>
          <a:p>
            <a:pPr marL="177800" indent="-177800">
              <a:spcBef>
                <a:spcPct val="50000"/>
              </a:spcBef>
              <a:buFontTx/>
              <a:buChar char="•"/>
            </a:pPr>
            <a:r>
              <a:rPr lang="en-US" sz="1400" dirty="0" smtClean="0">
                <a:latin typeface="Arial" pitchFamily="34" charset="0"/>
              </a:rPr>
              <a:t>Actions to avoid opportunistic </a:t>
            </a:r>
            <a:r>
              <a:rPr lang="en-US" sz="1400" dirty="0" err="1" smtClean="0">
                <a:latin typeface="Arial" pitchFamily="34" charset="0"/>
              </a:rPr>
              <a:t>behaviour</a:t>
            </a:r>
            <a:r>
              <a:rPr lang="en-US" sz="1400" dirty="0" smtClean="0">
                <a:latin typeface="Arial" pitchFamily="34" charset="0"/>
              </a:rPr>
              <a:t> by “developer” of connection requests</a:t>
            </a:r>
          </a:p>
          <a:p>
            <a:pPr marL="177800" indent="-177800">
              <a:spcBef>
                <a:spcPct val="50000"/>
              </a:spcBef>
              <a:buFontTx/>
              <a:buChar char="•"/>
            </a:pPr>
            <a:r>
              <a:rPr lang="en-US" sz="1400" dirty="0" smtClean="0">
                <a:latin typeface="Arial" pitchFamily="34" charset="0"/>
              </a:rPr>
              <a:t>Introduction of “Open Season” in order to allow an organic development of the network </a:t>
            </a:r>
            <a:endParaRPr lang="en-US" sz="1400" dirty="0">
              <a:latin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a:latin typeface="Arial" charset="0"/>
              </a:rPr>
              <a:t>Simone Botton – Italy – Session 4 – Paper ID 0715</a:t>
            </a:r>
            <a:endParaRPr lang="fr-FR" sz="160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smtClean="0">
                <a:solidFill>
                  <a:schemeClr val="bg2"/>
                </a:solidFill>
                <a:latin typeface="Arial" charset="0"/>
              </a:rPr>
              <a:t>The </a:t>
            </a:r>
            <a:r>
              <a:rPr lang="fr-BE" sz="3200" b="1" dirty="0" err="1" smtClean="0">
                <a:solidFill>
                  <a:schemeClr val="bg2"/>
                </a:solidFill>
                <a:latin typeface="Arial" charset="0"/>
              </a:rPr>
              <a:t>Technical</a:t>
            </a:r>
            <a:r>
              <a:rPr lang="fr-BE" sz="3200" b="1" dirty="0" smtClean="0">
                <a:solidFill>
                  <a:schemeClr val="bg2"/>
                </a:solidFill>
                <a:latin typeface="Arial" charset="0"/>
              </a:rPr>
              <a:t> Scenario</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12" name="Rectangle 5"/>
          <p:cNvSpPr txBox="1">
            <a:spLocks noChangeArrowheads="1"/>
          </p:cNvSpPr>
          <p:nvPr/>
        </p:nvSpPr>
        <p:spPr bwMode="auto">
          <a:xfrm>
            <a:off x="3500430" y="1785926"/>
            <a:ext cx="5186370" cy="20828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r>
              <a:rPr lang="en-US" sz="1600" kern="0" noProof="0" dirty="0" smtClean="0">
                <a:latin typeface="Arial" charset="0"/>
                <a:cs typeface="+mn-cs"/>
              </a:rPr>
              <a:t>Technical Scenario on distribution networks is substantially unchanged since 2008:</a:t>
            </a:r>
          </a:p>
          <a:p>
            <a:pPr marL="182563" marR="0" lvl="0" indent="-182563" algn="l" defTabSz="914400" rtl="0" eaLnBrk="1" fontAlgn="base" latinLnBrk="0" hangingPunct="1">
              <a:lnSpc>
                <a:spcPct val="130000"/>
              </a:lnSpc>
              <a:spcBef>
                <a:spcPct val="20000"/>
              </a:spcBef>
              <a:spcAft>
                <a:spcPct val="0"/>
              </a:spcAft>
              <a:buClr>
                <a:schemeClr val="bg2"/>
              </a:buClr>
              <a:buSzPct val="75000"/>
              <a:buFont typeface="Arial" pitchFamily="34" charset="0"/>
              <a:buChar char="•"/>
              <a:tabLst/>
              <a:defRPr/>
            </a:pPr>
            <a:r>
              <a:rPr lang="en-US" sz="1600" kern="0" dirty="0" smtClean="0">
                <a:latin typeface="Arial" charset="0"/>
                <a:cs typeface="+mn-cs"/>
              </a:rPr>
              <a:t>Connection rules: </a:t>
            </a:r>
            <a:r>
              <a:rPr kumimoji="0" lang="en-US" sz="1600" b="0" i="0" u="none" strike="noStrike" kern="0" cap="none" spc="0" normalizeH="0" baseline="0" dirty="0" smtClean="0">
                <a:ln>
                  <a:noFill/>
                </a:ln>
                <a:solidFill>
                  <a:schemeClr val="tx1"/>
                </a:solidFill>
                <a:effectLst/>
                <a:uLnTx/>
                <a:uFillTx/>
                <a:latin typeface="Arial" charset="0"/>
                <a:ea typeface="+mn-ea"/>
                <a:cs typeface="+mn-cs"/>
              </a:rPr>
              <a:t>Italian</a:t>
            </a:r>
            <a:r>
              <a:rPr kumimoji="0" lang="en-US" sz="1600" b="0" i="0" u="none" strike="noStrike" kern="0" cap="none" spc="0" normalizeH="0" dirty="0" smtClean="0">
                <a:ln>
                  <a:noFill/>
                </a:ln>
                <a:solidFill>
                  <a:schemeClr val="tx1"/>
                </a:solidFill>
                <a:effectLst/>
                <a:uLnTx/>
                <a:uFillTx/>
                <a:latin typeface="Arial" charset="0"/>
                <a:ea typeface="+mn-ea"/>
                <a:cs typeface="+mn-cs"/>
              </a:rPr>
              <a:t> Standard “CEI 0-16”</a:t>
            </a:r>
          </a:p>
          <a:p>
            <a:pPr marL="182563" marR="0" lvl="0" indent="-182563" algn="l" defTabSz="914400" rtl="0" eaLnBrk="1" fontAlgn="base" latinLnBrk="0" hangingPunct="1">
              <a:lnSpc>
                <a:spcPct val="130000"/>
              </a:lnSpc>
              <a:spcBef>
                <a:spcPct val="20000"/>
              </a:spcBef>
              <a:spcAft>
                <a:spcPct val="0"/>
              </a:spcAft>
              <a:buClr>
                <a:schemeClr val="bg2"/>
              </a:buClr>
              <a:buSzPct val="75000"/>
              <a:buFont typeface="Arial" pitchFamily="34" charset="0"/>
              <a:buChar char="•"/>
              <a:tabLst/>
              <a:defRPr/>
            </a:pPr>
            <a:r>
              <a:rPr lang="en-US" sz="1600" kern="0" baseline="0" noProof="0" dirty="0" smtClean="0">
                <a:latin typeface="Arial" charset="0"/>
                <a:cs typeface="+mn-cs"/>
              </a:rPr>
              <a:t>Approved extension to the CEI 0-16 issued</a:t>
            </a:r>
            <a:r>
              <a:rPr lang="en-US" sz="1600" kern="0" noProof="0" dirty="0" smtClean="0">
                <a:latin typeface="Arial" charset="0"/>
                <a:cs typeface="+mn-cs"/>
              </a:rPr>
              <a:t> by single operators</a:t>
            </a: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13" name="Callout con freccia a destra 12"/>
          <p:cNvSpPr/>
          <p:nvPr/>
        </p:nvSpPr>
        <p:spPr bwMode="auto">
          <a:xfrm>
            <a:off x="785786" y="1868466"/>
            <a:ext cx="2571768" cy="1928826"/>
          </a:xfrm>
          <a:prstGeom prst="rightArrowCallou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800" i="0" u="none" strike="noStrike" cap="none" normalizeH="0" baseline="0" dirty="0" smtClean="0">
                <a:ln>
                  <a:noFill/>
                </a:ln>
                <a:solidFill>
                  <a:schemeClr val="tx1"/>
                </a:solidFill>
                <a:effectLst/>
                <a:latin typeface="Verdana" pitchFamily="34" charset="0"/>
                <a:cs typeface="Arial" charset="0"/>
              </a:rPr>
              <a:t>HV / MV </a:t>
            </a:r>
            <a:r>
              <a:rPr kumimoji="0" lang="it-IT" sz="1800" i="0" u="none" strike="noStrike" cap="none" normalizeH="0" baseline="0" dirty="0" err="1" smtClean="0">
                <a:ln>
                  <a:noFill/>
                </a:ln>
                <a:solidFill>
                  <a:schemeClr val="tx1"/>
                </a:solidFill>
                <a:effectLst/>
                <a:latin typeface="Verdana" pitchFamily="34" charset="0"/>
                <a:cs typeface="Arial" charset="0"/>
              </a:rPr>
              <a:t>connections</a:t>
            </a:r>
            <a:endParaRPr kumimoji="0" lang="it-IT" sz="1800" i="0" u="none" strike="noStrike" cap="none" normalizeH="0" baseline="0" dirty="0" smtClean="0">
              <a:ln>
                <a:noFill/>
              </a:ln>
              <a:solidFill>
                <a:schemeClr val="tx1"/>
              </a:solidFill>
              <a:effectLst/>
              <a:latin typeface="Verdana" pitchFamily="34" charset="0"/>
              <a:cs typeface="Arial" charset="0"/>
            </a:endParaRPr>
          </a:p>
        </p:txBody>
      </p:sp>
      <p:sp>
        <p:nvSpPr>
          <p:cNvPr id="14" name="Rectangle 5"/>
          <p:cNvSpPr txBox="1">
            <a:spLocks noChangeArrowheads="1"/>
          </p:cNvSpPr>
          <p:nvPr/>
        </p:nvSpPr>
        <p:spPr bwMode="auto">
          <a:xfrm>
            <a:off x="3500430" y="3797292"/>
            <a:ext cx="5186370" cy="20828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r>
              <a:rPr lang="en-US" sz="1600" kern="0" noProof="0" dirty="0" smtClean="0">
                <a:latin typeface="Arial" charset="0"/>
                <a:cs typeface="+mn-cs"/>
              </a:rPr>
              <a:t>Technical Scenario on distribution networks is substantially unchanged since 2008:</a:t>
            </a:r>
          </a:p>
          <a:p>
            <a:pPr marL="182563" marR="0" lvl="0" indent="-182563" algn="l" defTabSz="914400" rtl="0" eaLnBrk="1" fontAlgn="base" latinLnBrk="0" hangingPunct="1">
              <a:lnSpc>
                <a:spcPct val="130000"/>
              </a:lnSpc>
              <a:spcBef>
                <a:spcPct val="20000"/>
              </a:spcBef>
              <a:spcAft>
                <a:spcPct val="0"/>
              </a:spcAft>
              <a:buClr>
                <a:schemeClr val="bg2"/>
              </a:buClr>
              <a:buSzPct val="75000"/>
              <a:buFont typeface="Arial" pitchFamily="34" charset="0"/>
              <a:buChar char="•"/>
              <a:tabLst/>
              <a:defRPr/>
            </a:pPr>
            <a:r>
              <a:rPr lang="en-US" sz="1600" kern="0" dirty="0" smtClean="0">
                <a:latin typeface="Arial" charset="0"/>
                <a:cs typeface="+mn-cs"/>
              </a:rPr>
              <a:t>At this time connection rules are issued by single network operators</a:t>
            </a:r>
            <a:endParaRPr kumimoji="0" lang="en-US" sz="1600" b="0" i="0" u="none" strike="noStrike" kern="0" cap="none" spc="0" normalizeH="0" dirty="0" smtClean="0">
              <a:ln>
                <a:noFill/>
              </a:ln>
              <a:solidFill>
                <a:schemeClr val="tx1"/>
              </a:solidFill>
              <a:effectLst/>
              <a:uLnTx/>
              <a:uFillTx/>
              <a:latin typeface="Arial" charset="0"/>
              <a:ea typeface="+mn-ea"/>
              <a:cs typeface="+mn-cs"/>
            </a:endParaRPr>
          </a:p>
          <a:p>
            <a:pPr marL="182563" marR="0" lvl="0" indent="-182563" algn="l" defTabSz="914400" rtl="0" eaLnBrk="1" fontAlgn="base" latinLnBrk="0" hangingPunct="1">
              <a:lnSpc>
                <a:spcPct val="130000"/>
              </a:lnSpc>
              <a:spcBef>
                <a:spcPct val="20000"/>
              </a:spcBef>
              <a:spcAft>
                <a:spcPct val="0"/>
              </a:spcAft>
              <a:buClr>
                <a:schemeClr val="bg2"/>
              </a:buClr>
              <a:buSzPct val="75000"/>
              <a:buFont typeface="Arial" pitchFamily="34" charset="0"/>
              <a:buChar char="•"/>
              <a:tabLst/>
              <a:defRPr/>
            </a:pPr>
            <a:r>
              <a:rPr lang="en-US" sz="1600" kern="0" baseline="0" noProof="0" dirty="0" smtClean="0">
                <a:latin typeface="Arial" charset="0"/>
                <a:cs typeface="+mn-cs"/>
              </a:rPr>
              <a:t>New Italian Standard</a:t>
            </a:r>
            <a:r>
              <a:rPr lang="en-US" sz="1600" kern="0" noProof="0" dirty="0" smtClean="0">
                <a:latin typeface="Arial" charset="0"/>
                <a:cs typeface="+mn-cs"/>
              </a:rPr>
              <a:t> to be published</a:t>
            </a: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15" name="Callout con freccia a destra 14"/>
          <p:cNvSpPr/>
          <p:nvPr/>
        </p:nvSpPr>
        <p:spPr bwMode="auto">
          <a:xfrm>
            <a:off x="785786" y="3879832"/>
            <a:ext cx="2571768" cy="1928826"/>
          </a:xfrm>
          <a:prstGeom prst="rightArrowCallout">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it-IT" sz="1800" i="0" u="none" strike="noStrike" cap="none" normalizeH="0" baseline="0" dirty="0" smtClean="0">
                <a:ln>
                  <a:noFill/>
                </a:ln>
                <a:solidFill>
                  <a:schemeClr val="tx1"/>
                </a:solidFill>
                <a:effectLst/>
                <a:latin typeface="Verdana" pitchFamily="34" charset="0"/>
                <a:cs typeface="Arial" charset="0"/>
              </a:rPr>
              <a:t>LV</a:t>
            </a:r>
          </a:p>
          <a:p>
            <a:pPr marL="0" marR="0" indent="0" algn="ctr" defTabSz="914400" rtl="0" eaLnBrk="1" fontAlgn="base" latinLnBrk="0" hangingPunct="1">
              <a:lnSpc>
                <a:spcPct val="100000"/>
              </a:lnSpc>
              <a:spcBef>
                <a:spcPct val="0"/>
              </a:spcBef>
              <a:spcAft>
                <a:spcPct val="0"/>
              </a:spcAft>
              <a:buClrTx/>
              <a:buSzTx/>
              <a:buFontTx/>
              <a:buNone/>
              <a:tabLst/>
            </a:pPr>
            <a:r>
              <a:rPr kumimoji="0" lang="it-IT" sz="1800" i="0" u="none" strike="noStrike" cap="none" normalizeH="0" baseline="0" dirty="0" err="1" smtClean="0">
                <a:ln>
                  <a:noFill/>
                </a:ln>
                <a:solidFill>
                  <a:schemeClr val="tx1"/>
                </a:solidFill>
                <a:effectLst/>
                <a:latin typeface="Verdana" pitchFamily="34" charset="0"/>
                <a:cs typeface="Arial" charset="0"/>
              </a:rPr>
              <a:t>connections</a:t>
            </a:r>
            <a:endParaRPr kumimoji="0" lang="it-IT" sz="1800" i="0" u="none" strike="noStrike" cap="none" normalizeH="0" baseline="0" dirty="0" smtClean="0">
              <a:ln>
                <a:noFill/>
              </a:ln>
              <a:solidFill>
                <a:schemeClr val="tx1"/>
              </a:solidFill>
              <a:effectLst/>
              <a:latin typeface="Verdana" pitchFamily="34"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a:latin typeface="Arial" charset="0"/>
              </a:rPr>
              <a:t>Simone Botton – Italy – Session 4 – Paper ID 0715</a:t>
            </a:r>
            <a:endParaRPr lang="fr-FR" sz="1600">
              <a:latin typeface="Arial" charset="0"/>
            </a:endParaRPr>
          </a:p>
        </p:txBody>
      </p:sp>
      <p:sp>
        <p:nvSpPr>
          <p:cNvPr id="4100" name="Text Box 8"/>
          <p:cNvSpPr txBox="1">
            <a:spLocks noChangeArrowheads="1"/>
          </p:cNvSpPr>
          <p:nvPr/>
        </p:nvSpPr>
        <p:spPr bwMode="auto">
          <a:xfrm>
            <a:off x="539750" y="1268413"/>
            <a:ext cx="8208963" cy="978729"/>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err="1" smtClean="0">
                <a:solidFill>
                  <a:schemeClr val="bg2"/>
                </a:solidFill>
                <a:latin typeface="Arial" charset="0"/>
              </a:rPr>
              <a:t>Incentives</a:t>
            </a:r>
            <a:r>
              <a:rPr lang="fr-BE" sz="3200" b="1" dirty="0" smtClean="0">
                <a:solidFill>
                  <a:schemeClr val="bg2"/>
                </a:solidFill>
                <a:latin typeface="Arial" charset="0"/>
              </a:rPr>
              <a:t> for PV </a:t>
            </a:r>
            <a:r>
              <a:rPr lang="fr-BE" sz="3200" b="1" dirty="0" err="1" smtClean="0">
                <a:solidFill>
                  <a:schemeClr val="bg2"/>
                </a:solidFill>
                <a:latin typeface="Arial" charset="0"/>
              </a:rPr>
              <a:t>issued</a:t>
            </a:r>
            <a:r>
              <a:rPr lang="fr-BE" sz="3200" b="1" dirty="0" smtClean="0">
                <a:solidFill>
                  <a:schemeClr val="bg2"/>
                </a:solidFill>
                <a:latin typeface="Arial" charset="0"/>
              </a:rPr>
              <a:t> by </a:t>
            </a:r>
            <a:r>
              <a:rPr lang="fr-BE" sz="3200" b="1" dirty="0" err="1" smtClean="0">
                <a:solidFill>
                  <a:schemeClr val="bg2"/>
                </a:solidFill>
                <a:latin typeface="Arial" charset="0"/>
              </a:rPr>
              <a:t>Italian</a:t>
            </a:r>
            <a:r>
              <a:rPr lang="fr-BE" sz="3200" b="1" dirty="0" smtClean="0">
                <a:solidFill>
                  <a:schemeClr val="bg2"/>
                </a:solidFill>
                <a:latin typeface="Arial" charset="0"/>
              </a:rPr>
              <a:t> </a:t>
            </a:r>
            <a:r>
              <a:rPr lang="fr-BE" sz="3200" b="1" dirty="0" err="1" smtClean="0">
                <a:solidFill>
                  <a:schemeClr val="bg2"/>
                </a:solidFill>
                <a:latin typeface="Arial" charset="0"/>
              </a:rPr>
              <a:t>Government</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7" name="Pergamena 1 6"/>
          <p:cNvSpPr/>
          <p:nvPr/>
        </p:nvSpPr>
        <p:spPr bwMode="auto">
          <a:xfrm>
            <a:off x="500034" y="2285992"/>
            <a:ext cx="1500198" cy="1428760"/>
          </a:xfrm>
          <a:prstGeom prst="verticalScroll">
            <a:avLst/>
          </a:prstGeom>
          <a:solidFill>
            <a:srgbClr val="CCFF99"/>
          </a:solidFill>
          <a:ln w="9525" cap="flat" cmpd="sng" algn="ctr">
            <a:solidFill>
              <a:schemeClr val="tx1"/>
            </a:solid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1</a:t>
            </a:r>
            <a:r>
              <a:rPr kumimoji="0" lang="en-US" sz="1400" b="0" i="0" u="none" strike="noStrike" cap="none" normalizeH="0" baseline="30000" dirty="0" smtClean="0">
                <a:ln>
                  <a:noFill/>
                </a:ln>
                <a:solidFill>
                  <a:schemeClr val="tx1"/>
                </a:solidFill>
                <a:effectLst/>
                <a:latin typeface="+mj-lt"/>
                <a:cs typeface="Arial" charset="0"/>
              </a:rPr>
              <a:t>st</a:t>
            </a:r>
            <a:r>
              <a:rPr kumimoji="0" lang="en-US" sz="1400" b="0" i="0" u="none" strike="noStrike" cap="none" normalizeH="0" baseline="0" dirty="0" smtClean="0">
                <a:ln>
                  <a:noFill/>
                </a:ln>
                <a:solidFill>
                  <a:schemeClr val="tx1"/>
                </a:solidFill>
                <a:effectLst/>
                <a:latin typeface="+mj-lt"/>
                <a:cs typeface="Arial" charset="0"/>
              </a:rPr>
              <a:t> </a:t>
            </a:r>
            <a:r>
              <a:rPr kumimoji="0" lang="en-US" sz="1400" b="0" i="0" u="none" strike="noStrike" cap="none" normalizeH="0" dirty="0" smtClean="0">
                <a:ln>
                  <a:noFill/>
                </a:ln>
                <a:solidFill>
                  <a:schemeClr val="tx1"/>
                </a:solidFill>
                <a:effectLst/>
                <a:latin typeface="+mj-lt"/>
                <a:cs typeface="Arial" charset="0"/>
              </a:rPr>
              <a:t>feed-in premium</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latin typeface="+mj-lt"/>
              </a:rPr>
              <a:t>2006-2007</a:t>
            </a: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mj-lt"/>
              <a:cs typeface="Arial" charset="0"/>
            </a:endParaRPr>
          </a:p>
        </p:txBody>
      </p:sp>
      <p:sp>
        <p:nvSpPr>
          <p:cNvPr id="10" name="Pergamena 1 9"/>
          <p:cNvSpPr/>
          <p:nvPr/>
        </p:nvSpPr>
        <p:spPr bwMode="auto">
          <a:xfrm>
            <a:off x="2714612" y="2285992"/>
            <a:ext cx="1500198" cy="1428760"/>
          </a:xfrm>
          <a:prstGeom prst="verticalScroll">
            <a:avLst/>
          </a:prstGeom>
          <a:solidFill>
            <a:srgbClr val="CCFF99"/>
          </a:solidFill>
          <a:ln w="9525" cap="flat" cmpd="sng" algn="ctr">
            <a:solidFill>
              <a:schemeClr val="tx1"/>
            </a:solid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2</a:t>
            </a:r>
            <a:r>
              <a:rPr lang="en-US" sz="1400" baseline="30000" dirty="0" smtClean="0">
                <a:latin typeface="+mj-lt"/>
              </a:rPr>
              <a:t>nd</a:t>
            </a:r>
            <a:r>
              <a:rPr kumimoji="0" lang="en-US" sz="1400" b="0" i="0" u="none" strike="noStrike" cap="none" normalizeH="0" baseline="0" dirty="0" smtClean="0">
                <a:ln>
                  <a:noFill/>
                </a:ln>
                <a:solidFill>
                  <a:schemeClr val="tx1"/>
                </a:solidFill>
                <a:effectLst/>
                <a:latin typeface="+mj-lt"/>
                <a:cs typeface="Arial" charset="0"/>
              </a:rPr>
              <a:t> </a:t>
            </a:r>
            <a:r>
              <a:rPr kumimoji="0" lang="en-US" sz="1400" b="0" i="0" u="none" strike="noStrike" cap="none" normalizeH="0" dirty="0" smtClean="0">
                <a:ln>
                  <a:noFill/>
                </a:ln>
                <a:solidFill>
                  <a:schemeClr val="tx1"/>
                </a:solidFill>
                <a:effectLst/>
                <a:latin typeface="+mj-lt"/>
                <a:cs typeface="Arial" charset="0"/>
              </a:rPr>
              <a:t>feed-in premium</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latin typeface="+mj-lt"/>
              </a:rPr>
              <a:t>2007-2010</a:t>
            </a: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mj-lt"/>
              <a:cs typeface="Arial" charset="0"/>
            </a:endParaRPr>
          </a:p>
        </p:txBody>
      </p:sp>
      <p:sp>
        <p:nvSpPr>
          <p:cNvPr id="11" name="Pergamena 1 10"/>
          <p:cNvSpPr/>
          <p:nvPr/>
        </p:nvSpPr>
        <p:spPr bwMode="auto">
          <a:xfrm>
            <a:off x="4929190" y="2285992"/>
            <a:ext cx="1500198" cy="1428760"/>
          </a:xfrm>
          <a:prstGeom prst="verticalScroll">
            <a:avLst/>
          </a:prstGeom>
          <a:solidFill>
            <a:srgbClr val="CCFF99"/>
          </a:solidFill>
          <a:ln w="9525" cap="flat" cmpd="sng" algn="ctr">
            <a:solidFill>
              <a:schemeClr val="tx1"/>
            </a:solid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3</a:t>
            </a:r>
            <a:r>
              <a:rPr lang="en-US" sz="1400" baseline="30000" dirty="0" smtClean="0">
                <a:latin typeface="+mj-lt"/>
              </a:rPr>
              <a:t>rd</a:t>
            </a:r>
            <a:r>
              <a:rPr kumimoji="0" lang="en-US" sz="1400" b="0" i="0" u="none" strike="noStrike" cap="none" normalizeH="0" baseline="0" dirty="0" smtClean="0">
                <a:ln>
                  <a:noFill/>
                </a:ln>
                <a:solidFill>
                  <a:schemeClr val="tx1"/>
                </a:solidFill>
                <a:effectLst/>
                <a:latin typeface="+mj-lt"/>
                <a:cs typeface="Arial" charset="0"/>
              </a:rPr>
              <a:t> </a:t>
            </a:r>
            <a:r>
              <a:rPr kumimoji="0" lang="en-US" sz="1400" b="0" i="0" u="none" strike="noStrike" cap="none" normalizeH="0" dirty="0" smtClean="0">
                <a:ln>
                  <a:noFill/>
                </a:ln>
                <a:solidFill>
                  <a:schemeClr val="tx1"/>
                </a:solidFill>
                <a:effectLst/>
                <a:latin typeface="+mj-lt"/>
                <a:cs typeface="Arial" charset="0"/>
              </a:rPr>
              <a:t>feed-in premium</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latin typeface="+mj-lt"/>
              </a:rPr>
              <a:t>Jan to May 2011</a:t>
            </a: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mj-lt"/>
              <a:cs typeface="Arial" charset="0"/>
            </a:endParaRPr>
          </a:p>
        </p:txBody>
      </p:sp>
      <p:sp>
        <p:nvSpPr>
          <p:cNvPr id="12" name="Pergamena 1 11"/>
          <p:cNvSpPr/>
          <p:nvPr/>
        </p:nvSpPr>
        <p:spPr bwMode="auto">
          <a:xfrm>
            <a:off x="6858016" y="2285992"/>
            <a:ext cx="1500198" cy="1428760"/>
          </a:xfrm>
          <a:prstGeom prst="verticalScroll">
            <a:avLst/>
          </a:prstGeom>
          <a:solidFill>
            <a:srgbClr val="CCFF99"/>
          </a:solidFill>
          <a:ln w="9525" cap="flat" cmpd="sng" algn="ctr">
            <a:solidFill>
              <a:schemeClr val="tx1"/>
            </a:solid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cs typeface="Arial" charset="0"/>
              </a:rPr>
              <a:t>4</a:t>
            </a:r>
            <a:r>
              <a:rPr lang="en-US" sz="1400" baseline="30000" dirty="0" smtClean="0">
                <a:latin typeface="+mj-lt"/>
              </a:rPr>
              <a:t>th</a:t>
            </a:r>
            <a:r>
              <a:rPr kumimoji="0" lang="en-US" sz="1400" b="0" i="0" u="none" strike="noStrike" cap="none" normalizeH="0" baseline="0" dirty="0" smtClean="0">
                <a:ln>
                  <a:noFill/>
                </a:ln>
                <a:solidFill>
                  <a:schemeClr val="tx1"/>
                </a:solidFill>
                <a:effectLst/>
                <a:latin typeface="+mj-lt"/>
                <a:cs typeface="Arial" charset="0"/>
              </a:rPr>
              <a:t> </a:t>
            </a:r>
            <a:r>
              <a:rPr kumimoji="0" lang="en-US" sz="1400" b="0" i="0" u="none" strike="noStrike" cap="none" normalizeH="0" dirty="0" smtClean="0">
                <a:ln>
                  <a:noFill/>
                </a:ln>
                <a:solidFill>
                  <a:schemeClr val="tx1"/>
                </a:solidFill>
                <a:effectLst/>
                <a:latin typeface="+mj-lt"/>
                <a:cs typeface="Arial" charset="0"/>
              </a:rPr>
              <a:t>feed-in premium</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r>
              <a:rPr lang="en-US" sz="1400" dirty="0" smtClean="0">
                <a:latin typeface="+mj-lt"/>
              </a:rPr>
              <a:t>From May 2011 </a:t>
            </a:r>
            <a:endParaRPr kumimoji="0" lang="en-US" sz="1400" b="0" i="0" u="none" strike="noStrike" cap="none" normalizeH="0" dirty="0" smtClean="0">
              <a:ln>
                <a:noFill/>
              </a:ln>
              <a:solidFill>
                <a:schemeClr val="tx1"/>
              </a:solidFill>
              <a:effectLst/>
              <a:latin typeface="+mj-lt"/>
              <a:cs typeface="Arial"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mj-lt"/>
              <a:cs typeface="Arial" charset="0"/>
            </a:endParaRPr>
          </a:p>
        </p:txBody>
      </p:sp>
      <p:sp>
        <p:nvSpPr>
          <p:cNvPr id="13" name="Rectangle 5"/>
          <p:cNvSpPr txBox="1">
            <a:spLocks noChangeArrowheads="1"/>
          </p:cNvSpPr>
          <p:nvPr/>
        </p:nvSpPr>
        <p:spPr bwMode="auto">
          <a:xfrm>
            <a:off x="457200" y="3857628"/>
            <a:ext cx="8229600" cy="109377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Incentives issued by 2</a:t>
            </a:r>
            <a:r>
              <a:rPr kumimoji="0" lang="en-US" sz="1600" b="0" i="0" u="none" strike="noStrike" kern="0" cap="none" spc="0" normalizeH="0" baseline="30000" noProof="0" dirty="0" smtClean="0">
                <a:ln>
                  <a:noFill/>
                </a:ln>
                <a:solidFill>
                  <a:schemeClr val="tx1"/>
                </a:solidFill>
                <a:effectLst/>
                <a:uLnTx/>
                <a:uFillTx/>
                <a:latin typeface="Arial" charset="0"/>
                <a:ea typeface="+mn-ea"/>
                <a:cs typeface="+mn-cs"/>
              </a:rPr>
              <a:t>nd</a:t>
            </a: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 feed-in premium tariff scheme were highly remunerative</a:t>
            </a:r>
            <a:r>
              <a:rPr kumimoji="0" lang="en-US" sz="1600" b="0" i="0" u="none" strike="noStrike" kern="0" cap="none" spc="0" normalizeH="0" noProof="0" dirty="0" smtClean="0">
                <a:ln>
                  <a:noFill/>
                </a:ln>
                <a:solidFill>
                  <a:schemeClr val="tx1"/>
                </a:solidFill>
                <a:effectLst/>
                <a:uLnTx/>
                <a:uFillTx/>
                <a:latin typeface="Arial" charset="0"/>
                <a:ea typeface="+mn-ea"/>
                <a:cs typeface="+mn-cs"/>
              </a:rPr>
              <a:t> and can be seen as the first reason of the “GD” explosion in Italy.</a:t>
            </a:r>
          </a:p>
          <a:p>
            <a:pPr marL="0" marR="0" lvl="0" indent="0" algn="l"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r>
              <a:rPr lang="en-US" sz="1600" kern="0" baseline="0" dirty="0" smtClean="0">
                <a:latin typeface="Arial" charset="0"/>
                <a:cs typeface="+mn-cs"/>
              </a:rPr>
              <a:t>Other factors are:</a:t>
            </a:r>
          </a:p>
          <a:p>
            <a:pPr marL="182563" marR="0" lvl="0" indent="-182563" algn="l" defTabSz="914400" rtl="0" eaLnBrk="1" fontAlgn="base" latinLnBrk="0" hangingPunct="1">
              <a:lnSpc>
                <a:spcPct val="130000"/>
              </a:lnSpc>
              <a:spcBef>
                <a:spcPct val="20000"/>
              </a:spcBef>
              <a:spcAft>
                <a:spcPct val="0"/>
              </a:spcAft>
              <a:buClr>
                <a:schemeClr val="bg2"/>
              </a:buClr>
              <a:buSzPct val="75000"/>
              <a:buFont typeface="Arial" pitchFamily="34" charset="0"/>
              <a:buChar char="•"/>
              <a:tabLst/>
              <a:defRPr/>
            </a:pPr>
            <a:r>
              <a:rPr kumimoji="0" lang="en-US" sz="1600" b="0" i="0" u="none" strike="noStrike" kern="0" cap="none" spc="0" normalizeH="0" noProof="0" dirty="0" smtClean="0">
                <a:ln>
                  <a:noFill/>
                </a:ln>
                <a:solidFill>
                  <a:schemeClr val="tx1"/>
                </a:solidFill>
                <a:effectLst/>
                <a:uLnTx/>
                <a:uFillTx/>
                <a:latin typeface="Arial" charset="0"/>
                <a:ea typeface="+mn-ea"/>
                <a:cs typeface="+mn-cs"/>
              </a:rPr>
              <a:t>simplified authorization procedures for renewable energy sources plants</a:t>
            </a:r>
          </a:p>
          <a:p>
            <a:pPr marL="182563" marR="0" lvl="0" indent="-182563" algn="l" defTabSz="914400" rtl="0" eaLnBrk="1" fontAlgn="base" latinLnBrk="0" hangingPunct="1">
              <a:lnSpc>
                <a:spcPct val="130000"/>
              </a:lnSpc>
              <a:spcBef>
                <a:spcPct val="20000"/>
              </a:spcBef>
              <a:spcAft>
                <a:spcPct val="0"/>
              </a:spcAft>
              <a:buClr>
                <a:schemeClr val="bg2"/>
              </a:buClr>
              <a:buSzPct val="75000"/>
              <a:buFont typeface="Arial" pitchFamily="34" charset="0"/>
              <a:buChar char="•"/>
              <a:tabLst/>
              <a:defRPr/>
            </a:pPr>
            <a:r>
              <a:rPr lang="en-US" sz="1600" kern="0" baseline="0" dirty="0" smtClean="0">
                <a:latin typeface="Arial" charset="0"/>
                <a:cs typeface="+mn-cs"/>
              </a:rPr>
              <a:t>regulatory</a:t>
            </a:r>
            <a:r>
              <a:rPr lang="en-US" sz="1600" kern="0" dirty="0" smtClean="0">
                <a:latin typeface="Arial" charset="0"/>
                <a:cs typeface="+mn-cs"/>
              </a:rPr>
              <a:t> framework incentivizing renewable energy sources</a:t>
            </a: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a:p>
            <a:pPr marL="342900" marR="0" lvl="0" indent="-342900" algn="l" defTabSz="914400" rtl="0" eaLnBrk="1" fontAlgn="base" latinLnBrk="0" hangingPunct="1">
              <a:lnSpc>
                <a:spcPct val="130000"/>
              </a:lnSpc>
              <a:spcBef>
                <a:spcPct val="20000"/>
              </a:spcBef>
              <a:spcAft>
                <a:spcPct val="0"/>
              </a:spcAft>
              <a:buClr>
                <a:schemeClr val="bg2"/>
              </a:buClr>
              <a:buSzPct val="75000"/>
              <a:buFont typeface="Wingdings" pitchFamily="2" charset="2"/>
              <a:buNone/>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 </a:t>
            </a:r>
          </a:p>
          <a:p>
            <a:pPr marL="342900" marR="0" lvl="0" indent="-342900" algn="l" defTabSz="914400" rtl="0" eaLnBrk="1" fontAlgn="base" latinLnBrk="0" hangingPunct="1">
              <a:lnSpc>
                <a:spcPct val="130000"/>
              </a:lnSpc>
              <a:spcBef>
                <a:spcPct val="20000"/>
              </a:spcBef>
              <a:spcAft>
                <a:spcPct val="0"/>
              </a:spcAft>
              <a:buClr>
                <a:schemeClr val="bg2"/>
              </a:buClr>
              <a:buSzPct val="75000"/>
              <a:buFont typeface="Wingdings" pitchFamily="2" charset="2"/>
              <a:buChar char="p"/>
              <a:tabLst/>
              <a:defRPr/>
            </a:pPr>
            <a:endParaRPr kumimoji="0" lang="en-US" sz="1600" b="0" i="0" u="none" strike="noStrike" kern="0" cap="none" spc="0" normalizeH="0" baseline="0" noProof="0" dirty="0" smtClean="0">
              <a:ln>
                <a:noFill/>
              </a:ln>
              <a:solidFill>
                <a:schemeClr val="tx1"/>
              </a:solidFill>
              <a:effectLst/>
              <a:uLnTx/>
              <a:uFillTx/>
              <a:latin typeface="Arial" charset="0"/>
              <a:ea typeface="+mn-ea"/>
              <a:cs typeface="+mn-cs"/>
            </a:endParaRPr>
          </a:p>
        </p:txBody>
      </p:sp>
      <p:sp>
        <p:nvSpPr>
          <p:cNvPr id="14" name="Gallone 13"/>
          <p:cNvSpPr/>
          <p:nvPr/>
        </p:nvSpPr>
        <p:spPr bwMode="auto">
          <a:xfrm>
            <a:off x="2071670" y="2714620"/>
            <a:ext cx="500066" cy="642942"/>
          </a:xfrm>
          <a:prstGeom prst="chevron">
            <a:avLst/>
          </a:prstGeom>
          <a:solidFill>
            <a:srgbClr val="00B050"/>
          </a:solidFill>
          <a:ln w="9525" cap="flat" cmpd="sng" algn="ctr">
            <a:no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Verdana" pitchFamily="34" charset="0"/>
              <a:cs typeface="Arial" charset="0"/>
            </a:endParaRPr>
          </a:p>
        </p:txBody>
      </p:sp>
      <p:sp>
        <p:nvSpPr>
          <p:cNvPr id="15" name="Gallone 14"/>
          <p:cNvSpPr/>
          <p:nvPr/>
        </p:nvSpPr>
        <p:spPr bwMode="auto">
          <a:xfrm>
            <a:off x="4357686" y="2714620"/>
            <a:ext cx="500066" cy="642942"/>
          </a:xfrm>
          <a:prstGeom prst="chevron">
            <a:avLst/>
          </a:prstGeom>
          <a:solidFill>
            <a:srgbClr val="00B050"/>
          </a:solidFill>
          <a:ln w="9525" cap="flat" cmpd="sng" algn="ctr">
            <a:no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Verdana" pitchFamily="34" charset="0"/>
              <a:cs typeface="Arial" charset="0"/>
            </a:endParaRPr>
          </a:p>
        </p:txBody>
      </p:sp>
      <p:sp>
        <p:nvSpPr>
          <p:cNvPr id="16" name="Gallone 15"/>
          <p:cNvSpPr/>
          <p:nvPr/>
        </p:nvSpPr>
        <p:spPr bwMode="auto">
          <a:xfrm>
            <a:off x="6429388" y="2714620"/>
            <a:ext cx="500066" cy="642942"/>
          </a:xfrm>
          <a:prstGeom prst="chevron">
            <a:avLst/>
          </a:prstGeom>
          <a:solidFill>
            <a:srgbClr val="00B050"/>
          </a:solidFill>
          <a:ln w="9525" cap="flat" cmpd="sng" algn="ctr">
            <a:noFill/>
            <a:prstDash val="solid"/>
            <a:round/>
            <a:headEnd type="none" w="med" len="med"/>
            <a:tailEnd type="none" w="med" len="med"/>
          </a:ln>
          <a:effectLst>
            <a:innerShdw blurRad="63500" dist="50800" dir="8100000">
              <a:prstClr val="black">
                <a:alpha val="50000"/>
              </a:prstClr>
            </a:innerShdw>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Verdana" pitchFamily="34"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smtClean="0">
                <a:solidFill>
                  <a:schemeClr val="bg2"/>
                </a:solidFill>
                <a:latin typeface="Arial" charset="0"/>
              </a:rPr>
              <a:t>Evolution of the </a:t>
            </a:r>
            <a:r>
              <a:rPr lang="fr-BE" sz="3200" b="1" dirty="0" err="1" smtClean="0">
                <a:solidFill>
                  <a:schemeClr val="bg2"/>
                </a:solidFill>
                <a:latin typeface="Arial" charset="0"/>
              </a:rPr>
              <a:t>Distributed</a:t>
            </a:r>
            <a:r>
              <a:rPr lang="fr-BE" sz="3200" b="1" dirty="0" smtClean="0">
                <a:solidFill>
                  <a:schemeClr val="bg2"/>
                </a:solidFill>
                <a:latin typeface="Arial" charset="0"/>
              </a:rPr>
              <a:t> </a:t>
            </a:r>
            <a:r>
              <a:rPr lang="fr-BE" sz="3200" b="1" dirty="0" err="1" smtClean="0">
                <a:solidFill>
                  <a:schemeClr val="bg2"/>
                </a:solidFill>
                <a:latin typeface="Arial" charset="0"/>
              </a:rPr>
              <a:t>Generation</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graphicFrame>
        <p:nvGraphicFramePr>
          <p:cNvPr id="23" name="Grafico 22"/>
          <p:cNvGraphicFramePr/>
          <p:nvPr/>
        </p:nvGraphicFramePr>
        <p:xfrm>
          <a:off x="357158" y="2293353"/>
          <a:ext cx="4211576" cy="2635844"/>
        </p:xfrm>
        <a:graphic>
          <a:graphicData uri="http://schemas.openxmlformats.org/drawingml/2006/chart">
            <c:chart xmlns:c="http://schemas.openxmlformats.org/drawingml/2006/chart" xmlns:r="http://schemas.openxmlformats.org/officeDocument/2006/relationships" r:id="rId4"/>
          </a:graphicData>
        </a:graphic>
      </p:graphicFrame>
      <p:cxnSp>
        <p:nvCxnSpPr>
          <p:cNvPr id="24" name="Connettore 1 23"/>
          <p:cNvCxnSpPr/>
          <p:nvPr/>
        </p:nvCxnSpPr>
        <p:spPr>
          <a:xfrm>
            <a:off x="3324784" y="2384800"/>
            <a:ext cx="6656" cy="2114933"/>
          </a:xfrm>
          <a:prstGeom prst="line">
            <a:avLst/>
          </a:prstGeom>
          <a:noFill/>
          <a:ln w="0" cap="flat" cmpd="sng" algn="ctr">
            <a:solidFill>
              <a:srgbClr val="808080"/>
            </a:solidFill>
            <a:prstDash val="dash"/>
          </a:ln>
          <a:effectLst/>
        </p:spPr>
      </p:cxnSp>
      <p:cxnSp>
        <p:nvCxnSpPr>
          <p:cNvPr id="25" name="Connettore 1 24"/>
          <p:cNvCxnSpPr/>
          <p:nvPr/>
        </p:nvCxnSpPr>
        <p:spPr>
          <a:xfrm flipH="1">
            <a:off x="1755454" y="2388659"/>
            <a:ext cx="2736" cy="2111075"/>
          </a:xfrm>
          <a:prstGeom prst="line">
            <a:avLst/>
          </a:prstGeom>
          <a:noFill/>
          <a:ln w="0" cap="flat" cmpd="sng" algn="ctr">
            <a:solidFill>
              <a:srgbClr val="808080"/>
            </a:solidFill>
            <a:prstDash val="dash"/>
          </a:ln>
          <a:effectLst/>
        </p:spPr>
      </p:cxnSp>
      <p:sp>
        <p:nvSpPr>
          <p:cNvPr id="26" name="CasellaDiTesto 25"/>
          <p:cNvSpPr txBox="1"/>
          <p:nvPr/>
        </p:nvSpPr>
        <p:spPr>
          <a:xfrm>
            <a:off x="908753" y="2373139"/>
            <a:ext cx="630394" cy="23541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800" b="1" i="0" u="none" strike="noStrike" kern="0" cap="none" spc="0" normalizeH="0" baseline="0" noProof="0" dirty="0" smtClean="0">
                <a:ln>
                  <a:noFill/>
                </a:ln>
                <a:solidFill>
                  <a:sysClr val="windowText" lastClr="000000"/>
                </a:solidFill>
                <a:effectLst/>
                <a:uLnTx/>
                <a:uFillTx/>
              </a:rPr>
              <a:t>2007</a:t>
            </a:r>
            <a:endParaRPr kumimoji="0" lang="it-IT" sz="800" b="1" i="0" u="none" strike="noStrike" kern="0" cap="none" spc="0" normalizeH="0" baseline="0" noProof="0" dirty="0">
              <a:ln>
                <a:noFill/>
              </a:ln>
              <a:solidFill>
                <a:sysClr val="windowText" lastClr="000000"/>
              </a:solidFill>
              <a:effectLst/>
              <a:uLnTx/>
              <a:uFillTx/>
            </a:endParaRPr>
          </a:p>
        </p:txBody>
      </p:sp>
      <p:sp>
        <p:nvSpPr>
          <p:cNvPr id="27" name="CasellaDiTesto 26"/>
          <p:cNvSpPr txBox="1"/>
          <p:nvPr/>
        </p:nvSpPr>
        <p:spPr>
          <a:xfrm>
            <a:off x="1676655" y="2372153"/>
            <a:ext cx="632305" cy="23639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800" b="1" i="0" u="none" strike="noStrike" kern="0" cap="none" spc="0" normalizeH="0" baseline="0" noProof="0" dirty="0" smtClean="0">
                <a:ln>
                  <a:noFill/>
                </a:ln>
                <a:solidFill>
                  <a:sysClr val="windowText" lastClr="000000"/>
                </a:solidFill>
                <a:effectLst/>
                <a:uLnTx/>
                <a:uFillTx/>
              </a:rPr>
              <a:t>2008</a:t>
            </a:r>
            <a:endParaRPr kumimoji="0" lang="it-IT" sz="800" b="1" i="0" u="none" strike="noStrike" kern="0" cap="none" spc="0" normalizeH="0" baseline="0" noProof="0" dirty="0">
              <a:ln>
                <a:noFill/>
              </a:ln>
              <a:solidFill>
                <a:sysClr val="windowText" lastClr="000000"/>
              </a:solidFill>
              <a:effectLst/>
              <a:uLnTx/>
              <a:uFillTx/>
            </a:endParaRPr>
          </a:p>
        </p:txBody>
      </p:sp>
      <p:sp>
        <p:nvSpPr>
          <p:cNvPr id="28" name="CasellaDiTesto 27"/>
          <p:cNvSpPr txBox="1"/>
          <p:nvPr/>
        </p:nvSpPr>
        <p:spPr>
          <a:xfrm>
            <a:off x="2486749" y="2376997"/>
            <a:ext cx="628385" cy="2376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800" b="1" i="0" u="none" strike="noStrike" kern="0" cap="none" spc="0" normalizeH="0" baseline="0" noProof="0" dirty="0" smtClean="0">
                <a:ln>
                  <a:noFill/>
                </a:ln>
                <a:solidFill>
                  <a:sysClr val="windowText" lastClr="000000"/>
                </a:solidFill>
                <a:effectLst/>
                <a:uLnTx/>
                <a:uFillTx/>
              </a:rPr>
              <a:t>2009</a:t>
            </a:r>
            <a:endParaRPr kumimoji="0" lang="it-IT" sz="800" b="1" i="0" u="none" strike="noStrike" kern="0" cap="none" spc="0" normalizeH="0" baseline="0" noProof="0" dirty="0">
              <a:ln>
                <a:noFill/>
              </a:ln>
              <a:solidFill>
                <a:sysClr val="windowText" lastClr="000000"/>
              </a:solidFill>
              <a:effectLst/>
              <a:uLnTx/>
              <a:uFillTx/>
            </a:endParaRPr>
          </a:p>
        </p:txBody>
      </p:sp>
      <p:sp>
        <p:nvSpPr>
          <p:cNvPr id="29" name="CasellaDiTesto 28"/>
          <p:cNvSpPr txBox="1"/>
          <p:nvPr/>
        </p:nvSpPr>
        <p:spPr>
          <a:xfrm>
            <a:off x="3252641" y="2376997"/>
            <a:ext cx="650485" cy="2376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800" b="1" i="0" u="none" strike="noStrike" kern="0" cap="none" spc="0" normalizeH="0" baseline="0" noProof="0" dirty="0" smtClean="0">
                <a:ln>
                  <a:noFill/>
                </a:ln>
                <a:solidFill>
                  <a:sysClr val="windowText" lastClr="000000"/>
                </a:solidFill>
                <a:effectLst/>
                <a:uLnTx/>
                <a:uFillTx/>
              </a:rPr>
              <a:t>2010</a:t>
            </a:r>
            <a:endParaRPr kumimoji="0" lang="it-IT" sz="800" b="1" i="0" u="none" strike="noStrike" kern="0" cap="none" spc="0" normalizeH="0" baseline="0" noProof="0" dirty="0">
              <a:ln>
                <a:noFill/>
              </a:ln>
              <a:solidFill>
                <a:sysClr val="windowText" lastClr="000000"/>
              </a:solidFill>
              <a:effectLst/>
              <a:uLnTx/>
              <a:uFillTx/>
            </a:endParaRPr>
          </a:p>
        </p:txBody>
      </p:sp>
      <p:cxnSp>
        <p:nvCxnSpPr>
          <p:cNvPr id="30" name="Connettore 1 29"/>
          <p:cNvCxnSpPr/>
          <p:nvPr/>
        </p:nvCxnSpPr>
        <p:spPr>
          <a:xfrm flipH="1">
            <a:off x="2565548" y="2383814"/>
            <a:ext cx="2797" cy="2115919"/>
          </a:xfrm>
          <a:prstGeom prst="line">
            <a:avLst/>
          </a:prstGeom>
          <a:noFill/>
          <a:ln w="0" cap="flat" cmpd="sng" algn="ctr">
            <a:solidFill>
              <a:srgbClr val="808080"/>
            </a:solidFill>
            <a:prstDash val="dash"/>
          </a:ln>
          <a:effectLst/>
        </p:spPr>
      </p:cxnSp>
      <p:cxnSp>
        <p:nvCxnSpPr>
          <p:cNvPr id="40" name="Connettore 1 39"/>
          <p:cNvCxnSpPr/>
          <p:nvPr/>
        </p:nvCxnSpPr>
        <p:spPr>
          <a:xfrm>
            <a:off x="4132868" y="2379956"/>
            <a:ext cx="6656" cy="2114933"/>
          </a:xfrm>
          <a:prstGeom prst="line">
            <a:avLst/>
          </a:prstGeom>
          <a:noFill/>
          <a:ln w="0" cap="flat" cmpd="sng" algn="ctr">
            <a:solidFill>
              <a:srgbClr val="808080"/>
            </a:solidFill>
            <a:prstDash val="dash"/>
          </a:ln>
          <a:effectLst/>
        </p:spPr>
      </p:cxnSp>
      <p:sp>
        <p:nvSpPr>
          <p:cNvPr id="41" name="CasellaDiTesto 40"/>
          <p:cNvSpPr txBox="1"/>
          <p:nvPr/>
        </p:nvSpPr>
        <p:spPr>
          <a:xfrm rot="16200000">
            <a:off x="3931856" y="2349537"/>
            <a:ext cx="650485" cy="2376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800" b="1" i="0" u="none" strike="noStrike" kern="0" cap="none" spc="0" normalizeH="0" baseline="0" noProof="0" dirty="0" smtClean="0">
                <a:ln>
                  <a:noFill/>
                </a:ln>
                <a:solidFill>
                  <a:sysClr val="windowText" lastClr="000000"/>
                </a:solidFill>
                <a:effectLst/>
                <a:uLnTx/>
                <a:uFillTx/>
              </a:rPr>
              <a:t>2011</a:t>
            </a:r>
            <a:endParaRPr kumimoji="0" lang="it-IT" sz="800" b="1" i="0" u="none" strike="noStrike" kern="0" cap="none" spc="0" normalizeH="0" baseline="0" noProof="0" dirty="0">
              <a:ln>
                <a:noFill/>
              </a:ln>
              <a:solidFill>
                <a:sysClr val="windowText" lastClr="000000"/>
              </a:solidFill>
              <a:effectLst/>
              <a:uLnTx/>
              <a:uFillTx/>
            </a:endParaRPr>
          </a:p>
        </p:txBody>
      </p:sp>
      <p:sp>
        <p:nvSpPr>
          <p:cNvPr id="44" name="CasellaDiTesto 43"/>
          <p:cNvSpPr txBox="1"/>
          <p:nvPr/>
        </p:nvSpPr>
        <p:spPr>
          <a:xfrm>
            <a:off x="1317776" y="4620292"/>
            <a:ext cx="2500330" cy="523220"/>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mj-lt"/>
              </a:rPr>
              <a:t>MV connection requests</a:t>
            </a:r>
          </a:p>
          <a:p>
            <a:pPr algn="ctr"/>
            <a:r>
              <a:rPr lang="en-US" sz="1400" dirty="0" smtClean="0">
                <a:effectLst>
                  <a:outerShdw blurRad="38100" dist="38100" dir="2700000" algn="tl">
                    <a:srgbClr val="000000">
                      <a:alpha val="43137"/>
                    </a:srgbClr>
                  </a:outerShdw>
                </a:effectLst>
                <a:latin typeface="+mj-lt"/>
              </a:rPr>
              <a:t>[No vs. quarters of the year]</a:t>
            </a:r>
            <a:endParaRPr lang="it-IT" dirty="0"/>
          </a:p>
        </p:txBody>
      </p:sp>
      <p:graphicFrame>
        <p:nvGraphicFramePr>
          <p:cNvPr id="47" name="Grafico 46"/>
          <p:cNvGraphicFramePr/>
          <p:nvPr/>
        </p:nvGraphicFramePr>
        <p:xfrm>
          <a:off x="4714876" y="2357430"/>
          <a:ext cx="4012161" cy="2571768"/>
        </p:xfrm>
        <a:graphic>
          <a:graphicData uri="http://schemas.openxmlformats.org/drawingml/2006/chart">
            <c:chart xmlns:c="http://schemas.openxmlformats.org/drawingml/2006/chart" xmlns:r="http://schemas.openxmlformats.org/officeDocument/2006/relationships" r:id="rId5"/>
          </a:graphicData>
        </a:graphic>
      </p:graphicFrame>
      <p:cxnSp>
        <p:nvCxnSpPr>
          <p:cNvPr id="48" name="Connettore 1 47"/>
          <p:cNvCxnSpPr/>
          <p:nvPr/>
        </p:nvCxnSpPr>
        <p:spPr>
          <a:xfrm flipH="1">
            <a:off x="7429520" y="2462406"/>
            <a:ext cx="1" cy="2038166"/>
          </a:xfrm>
          <a:prstGeom prst="line">
            <a:avLst/>
          </a:prstGeom>
          <a:ln w="0">
            <a:solidFill>
              <a:schemeClr val="bg2"/>
            </a:solidFill>
            <a:prstDash val="dash"/>
          </a:ln>
        </p:spPr>
        <p:style>
          <a:lnRef idx="1">
            <a:schemeClr val="accent1"/>
          </a:lnRef>
          <a:fillRef idx="0">
            <a:schemeClr val="accent1"/>
          </a:fillRef>
          <a:effectRef idx="0">
            <a:schemeClr val="accent1"/>
          </a:effectRef>
          <a:fontRef idx="minor">
            <a:schemeClr val="tx1"/>
          </a:fontRef>
        </p:style>
      </p:cxnSp>
      <p:cxnSp>
        <p:nvCxnSpPr>
          <p:cNvPr id="49" name="Connettore 1 48"/>
          <p:cNvCxnSpPr/>
          <p:nvPr/>
        </p:nvCxnSpPr>
        <p:spPr>
          <a:xfrm>
            <a:off x="6576884" y="2462406"/>
            <a:ext cx="0" cy="2038166"/>
          </a:xfrm>
          <a:prstGeom prst="line">
            <a:avLst/>
          </a:prstGeom>
          <a:ln w="0">
            <a:solidFill>
              <a:schemeClr val="bg2"/>
            </a:solidFill>
            <a:prstDash val="dash"/>
          </a:ln>
        </p:spPr>
        <p:style>
          <a:lnRef idx="1">
            <a:schemeClr val="accent1"/>
          </a:lnRef>
          <a:fillRef idx="0">
            <a:schemeClr val="accent1"/>
          </a:fillRef>
          <a:effectRef idx="0">
            <a:schemeClr val="accent1"/>
          </a:effectRef>
          <a:fontRef idx="minor">
            <a:schemeClr val="tx1"/>
          </a:fontRef>
        </p:style>
      </p:cxnSp>
      <p:cxnSp>
        <p:nvCxnSpPr>
          <p:cNvPr id="50" name="Connettore 1 49"/>
          <p:cNvCxnSpPr/>
          <p:nvPr/>
        </p:nvCxnSpPr>
        <p:spPr>
          <a:xfrm>
            <a:off x="5701025" y="2462406"/>
            <a:ext cx="13983" cy="2038166"/>
          </a:xfrm>
          <a:prstGeom prst="line">
            <a:avLst/>
          </a:prstGeom>
          <a:ln w="0">
            <a:solidFill>
              <a:schemeClr val="bg2"/>
            </a:solidFill>
            <a:prstDash val="dash"/>
          </a:ln>
        </p:spPr>
        <p:style>
          <a:lnRef idx="1">
            <a:schemeClr val="accent1"/>
          </a:lnRef>
          <a:fillRef idx="0">
            <a:schemeClr val="accent1"/>
          </a:fillRef>
          <a:effectRef idx="0">
            <a:schemeClr val="accent1"/>
          </a:effectRef>
          <a:fontRef idx="minor">
            <a:schemeClr val="tx1"/>
          </a:fontRef>
        </p:style>
      </p:cxnSp>
      <p:sp>
        <p:nvSpPr>
          <p:cNvPr id="51" name="CasellaDiTesto 50"/>
          <p:cNvSpPr txBox="1"/>
          <p:nvPr/>
        </p:nvSpPr>
        <p:spPr>
          <a:xfrm>
            <a:off x="5206242" y="2412826"/>
            <a:ext cx="623704" cy="301794"/>
          </a:xfrm>
          <a:prstGeom prst="rect">
            <a:avLst/>
          </a:prstGeom>
          <a:noFill/>
        </p:spPr>
        <p:txBody>
          <a:bodyPr wrap="square" rtlCol="0">
            <a:spAutoFit/>
          </a:bodyPr>
          <a:lstStyle/>
          <a:p>
            <a:r>
              <a:rPr lang="it-IT" sz="800" b="1" dirty="0" smtClean="0"/>
              <a:t>2007</a:t>
            </a:r>
            <a:endParaRPr lang="it-IT" sz="800" b="1" dirty="0"/>
          </a:p>
        </p:txBody>
      </p:sp>
      <p:sp>
        <p:nvSpPr>
          <p:cNvPr id="52" name="CasellaDiTesto 51"/>
          <p:cNvSpPr txBox="1"/>
          <p:nvPr/>
        </p:nvSpPr>
        <p:spPr>
          <a:xfrm>
            <a:off x="5652885" y="2412826"/>
            <a:ext cx="605934" cy="301794"/>
          </a:xfrm>
          <a:prstGeom prst="rect">
            <a:avLst/>
          </a:prstGeom>
          <a:noFill/>
        </p:spPr>
        <p:txBody>
          <a:bodyPr wrap="square" rtlCol="0">
            <a:spAutoFit/>
          </a:bodyPr>
          <a:lstStyle/>
          <a:p>
            <a:r>
              <a:rPr lang="it-IT" sz="800" b="1" dirty="0" smtClean="0"/>
              <a:t>2008</a:t>
            </a:r>
            <a:endParaRPr lang="it-IT" sz="800" b="1" dirty="0"/>
          </a:p>
        </p:txBody>
      </p:sp>
      <p:sp>
        <p:nvSpPr>
          <p:cNvPr id="53" name="CasellaDiTesto 52"/>
          <p:cNvSpPr txBox="1"/>
          <p:nvPr/>
        </p:nvSpPr>
        <p:spPr>
          <a:xfrm>
            <a:off x="6516143" y="2412826"/>
            <a:ext cx="639933" cy="301794"/>
          </a:xfrm>
          <a:prstGeom prst="rect">
            <a:avLst/>
          </a:prstGeom>
          <a:noFill/>
        </p:spPr>
        <p:txBody>
          <a:bodyPr wrap="square" rtlCol="0">
            <a:spAutoFit/>
          </a:bodyPr>
          <a:lstStyle/>
          <a:p>
            <a:r>
              <a:rPr lang="it-IT" sz="800" b="1" dirty="0" smtClean="0"/>
              <a:t>2009</a:t>
            </a:r>
            <a:endParaRPr lang="it-IT" sz="800" b="1" dirty="0"/>
          </a:p>
        </p:txBody>
      </p:sp>
      <p:sp>
        <p:nvSpPr>
          <p:cNvPr id="54" name="CasellaDiTesto 53"/>
          <p:cNvSpPr txBox="1"/>
          <p:nvPr/>
        </p:nvSpPr>
        <p:spPr>
          <a:xfrm>
            <a:off x="7358082" y="2412826"/>
            <a:ext cx="734571" cy="301794"/>
          </a:xfrm>
          <a:prstGeom prst="rect">
            <a:avLst/>
          </a:prstGeom>
          <a:noFill/>
        </p:spPr>
        <p:txBody>
          <a:bodyPr wrap="square" rtlCol="0">
            <a:spAutoFit/>
          </a:bodyPr>
          <a:lstStyle/>
          <a:p>
            <a:r>
              <a:rPr lang="it-IT" sz="800" b="1" dirty="0" smtClean="0"/>
              <a:t>2010</a:t>
            </a:r>
            <a:endParaRPr lang="it-IT" sz="800" b="1" dirty="0"/>
          </a:p>
        </p:txBody>
      </p:sp>
      <p:cxnSp>
        <p:nvCxnSpPr>
          <p:cNvPr id="60" name="Connettore 1 59"/>
          <p:cNvCxnSpPr/>
          <p:nvPr/>
        </p:nvCxnSpPr>
        <p:spPr>
          <a:xfrm>
            <a:off x="8281368" y="2451395"/>
            <a:ext cx="6656" cy="2114933"/>
          </a:xfrm>
          <a:prstGeom prst="line">
            <a:avLst/>
          </a:prstGeom>
          <a:noFill/>
          <a:ln w="0" cap="flat" cmpd="sng" algn="ctr">
            <a:solidFill>
              <a:srgbClr val="808080"/>
            </a:solidFill>
            <a:prstDash val="dash"/>
          </a:ln>
          <a:effectLst/>
        </p:spPr>
      </p:cxnSp>
      <p:sp>
        <p:nvSpPr>
          <p:cNvPr id="61" name="CasellaDiTesto 60"/>
          <p:cNvSpPr txBox="1"/>
          <p:nvPr/>
        </p:nvSpPr>
        <p:spPr>
          <a:xfrm rot="16200000">
            <a:off x="8080356" y="2420975"/>
            <a:ext cx="650485" cy="2376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800" b="1" i="0" u="none" strike="noStrike" kern="0" cap="none" spc="0" normalizeH="0" baseline="0" noProof="0" dirty="0" smtClean="0">
                <a:ln>
                  <a:noFill/>
                </a:ln>
                <a:solidFill>
                  <a:sysClr val="windowText" lastClr="000000"/>
                </a:solidFill>
                <a:effectLst/>
                <a:uLnTx/>
                <a:uFillTx/>
              </a:rPr>
              <a:t>2011</a:t>
            </a:r>
            <a:endParaRPr kumimoji="0" lang="it-IT" sz="800" b="1" i="0" u="none" strike="noStrike" kern="0" cap="none" spc="0" normalizeH="0" baseline="0" noProof="0" dirty="0">
              <a:ln>
                <a:noFill/>
              </a:ln>
              <a:solidFill>
                <a:sysClr val="windowText" lastClr="000000"/>
              </a:solidFill>
              <a:effectLst/>
              <a:uLnTx/>
              <a:uFillTx/>
            </a:endParaRPr>
          </a:p>
        </p:txBody>
      </p:sp>
      <p:sp>
        <p:nvSpPr>
          <p:cNvPr id="62" name="CasellaDiTesto 61"/>
          <p:cNvSpPr txBox="1"/>
          <p:nvPr/>
        </p:nvSpPr>
        <p:spPr>
          <a:xfrm>
            <a:off x="5572132" y="4620292"/>
            <a:ext cx="2500330" cy="523220"/>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mj-lt"/>
              </a:rPr>
              <a:t>LV connection requests</a:t>
            </a:r>
          </a:p>
          <a:p>
            <a:pPr algn="ctr"/>
            <a:r>
              <a:rPr lang="en-US" sz="1400" dirty="0" smtClean="0">
                <a:effectLst>
                  <a:outerShdw blurRad="38100" dist="38100" dir="2700000" algn="tl">
                    <a:srgbClr val="000000">
                      <a:alpha val="43137"/>
                    </a:srgbClr>
                  </a:outerShdw>
                </a:effectLst>
                <a:latin typeface="+mj-lt"/>
              </a:rPr>
              <a:t>[No vs. quarters of the year]</a:t>
            </a:r>
            <a:endParaRPr lang="it-IT" dirty="0"/>
          </a:p>
        </p:txBody>
      </p:sp>
      <p:sp>
        <p:nvSpPr>
          <p:cNvPr id="63" name="CasellaDiTesto 62"/>
          <p:cNvSpPr txBox="1"/>
          <p:nvPr/>
        </p:nvSpPr>
        <p:spPr>
          <a:xfrm>
            <a:off x="3286116" y="1763901"/>
            <a:ext cx="2500330" cy="307777"/>
          </a:xfrm>
          <a:prstGeom prst="rect">
            <a:avLst/>
          </a:prstGeom>
          <a:noFill/>
        </p:spPr>
        <p:txBody>
          <a:bodyPr wrap="square" rtlCol="0">
            <a:spAutoFit/>
          </a:bodyPr>
          <a:lstStyle/>
          <a:p>
            <a:pPr algn="ctr"/>
            <a:r>
              <a:rPr lang="en-US" sz="1400" dirty="0" smtClean="0">
                <a:solidFill>
                  <a:schemeClr val="bg2"/>
                </a:solidFill>
                <a:latin typeface="+mj-lt"/>
              </a:rPr>
              <a:t>Enel </a:t>
            </a:r>
            <a:r>
              <a:rPr lang="en-US" sz="1400" dirty="0" err="1" smtClean="0">
                <a:solidFill>
                  <a:schemeClr val="bg2"/>
                </a:solidFill>
                <a:latin typeface="+mj-lt"/>
              </a:rPr>
              <a:t>Distribuzione</a:t>
            </a:r>
            <a:r>
              <a:rPr lang="en-US" sz="1400" dirty="0" smtClean="0">
                <a:solidFill>
                  <a:schemeClr val="bg2"/>
                </a:solidFill>
                <a:latin typeface="+mj-lt"/>
              </a:rPr>
              <a:t> Network</a:t>
            </a:r>
            <a:endParaRPr lang="it-IT" dirty="0">
              <a:solidFill>
                <a:schemeClr val="bg2"/>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smtClean="0">
                <a:solidFill>
                  <a:schemeClr val="bg2"/>
                </a:solidFill>
                <a:latin typeface="Arial" charset="0"/>
              </a:rPr>
              <a:t>Evolution of the </a:t>
            </a:r>
            <a:r>
              <a:rPr lang="fr-BE" sz="3200" b="1" dirty="0" err="1" smtClean="0">
                <a:solidFill>
                  <a:schemeClr val="bg2"/>
                </a:solidFill>
                <a:latin typeface="Arial" charset="0"/>
              </a:rPr>
              <a:t>Distributed</a:t>
            </a:r>
            <a:r>
              <a:rPr lang="fr-BE" sz="3200" b="1" dirty="0" smtClean="0">
                <a:solidFill>
                  <a:schemeClr val="bg2"/>
                </a:solidFill>
                <a:latin typeface="Arial" charset="0"/>
              </a:rPr>
              <a:t> </a:t>
            </a:r>
            <a:r>
              <a:rPr lang="fr-BE" sz="3200" b="1" dirty="0" err="1" smtClean="0">
                <a:solidFill>
                  <a:schemeClr val="bg2"/>
                </a:solidFill>
                <a:latin typeface="Arial" charset="0"/>
              </a:rPr>
              <a:t>Generation</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graphicFrame>
        <p:nvGraphicFramePr>
          <p:cNvPr id="31" name="Grafico 30"/>
          <p:cNvGraphicFramePr/>
          <p:nvPr/>
        </p:nvGraphicFramePr>
        <p:xfrm>
          <a:off x="571473" y="2214554"/>
          <a:ext cx="3857652" cy="262890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Grafico 31"/>
          <p:cNvGraphicFramePr/>
          <p:nvPr/>
        </p:nvGraphicFramePr>
        <p:xfrm>
          <a:off x="4714876" y="2214554"/>
          <a:ext cx="3767166" cy="2500330"/>
        </p:xfrm>
        <a:graphic>
          <a:graphicData uri="http://schemas.openxmlformats.org/drawingml/2006/chart">
            <c:chart xmlns:c="http://schemas.openxmlformats.org/drawingml/2006/chart" xmlns:r="http://schemas.openxmlformats.org/officeDocument/2006/relationships" r:id="rId5"/>
          </a:graphicData>
        </a:graphic>
      </p:graphicFrame>
      <p:sp>
        <p:nvSpPr>
          <p:cNvPr id="33" name="CasellaDiTesto 32"/>
          <p:cNvSpPr txBox="1"/>
          <p:nvPr/>
        </p:nvSpPr>
        <p:spPr>
          <a:xfrm>
            <a:off x="1428728" y="4691730"/>
            <a:ext cx="2500330" cy="523220"/>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mj-lt"/>
              </a:rPr>
              <a:t>MV connections per year [No]</a:t>
            </a:r>
            <a:endParaRPr lang="it-IT" dirty="0"/>
          </a:p>
        </p:txBody>
      </p:sp>
      <p:sp>
        <p:nvSpPr>
          <p:cNvPr id="34" name="CasellaDiTesto 33"/>
          <p:cNvSpPr txBox="1"/>
          <p:nvPr/>
        </p:nvSpPr>
        <p:spPr>
          <a:xfrm>
            <a:off x="5643570" y="4691730"/>
            <a:ext cx="2500330" cy="738664"/>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mj-lt"/>
              </a:rPr>
              <a:t>Connected generation power per year.</a:t>
            </a:r>
          </a:p>
          <a:p>
            <a:pPr algn="ctr"/>
            <a:r>
              <a:rPr lang="en-US" sz="1400" dirty="0" smtClean="0">
                <a:effectLst>
                  <a:outerShdw blurRad="38100" dist="38100" dir="2700000" algn="tl">
                    <a:srgbClr val="000000">
                      <a:alpha val="43137"/>
                    </a:srgbClr>
                  </a:outerShdw>
                </a:effectLst>
                <a:latin typeface="+mj-lt"/>
              </a:rPr>
              <a:t>MV network [MW]</a:t>
            </a:r>
            <a:endParaRPr lang="it-IT" dirty="0"/>
          </a:p>
        </p:txBody>
      </p:sp>
      <p:sp>
        <p:nvSpPr>
          <p:cNvPr id="35" name="CasellaDiTesto 34"/>
          <p:cNvSpPr txBox="1"/>
          <p:nvPr/>
        </p:nvSpPr>
        <p:spPr>
          <a:xfrm>
            <a:off x="500034" y="6104042"/>
            <a:ext cx="1571636" cy="230832"/>
          </a:xfrm>
          <a:prstGeom prst="rect">
            <a:avLst/>
          </a:prstGeom>
          <a:noFill/>
        </p:spPr>
        <p:txBody>
          <a:bodyPr wrap="square" rtlCol="0">
            <a:spAutoFit/>
          </a:bodyPr>
          <a:lstStyle/>
          <a:p>
            <a:r>
              <a:rPr lang="en-US" sz="900" dirty="0" smtClean="0">
                <a:latin typeface="+mj-lt"/>
              </a:rPr>
              <a:t>*1</a:t>
            </a:r>
            <a:r>
              <a:rPr lang="en-US" sz="900" baseline="30000" dirty="0" smtClean="0">
                <a:latin typeface="+mj-lt"/>
              </a:rPr>
              <a:t>st</a:t>
            </a:r>
            <a:r>
              <a:rPr lang="en-US" sz="900" dirty="0" smtClean="0">
                <a:latin typeface="+mj-lt"/>
              </a:rPr>
              <a:t> quarter of 2011</a:t>
            </a:r>
            <a:endParaRPr lang="it-IT" sz="1050" dirty="0"/>
          </a:p>
        </p:txBody>
      </p:sp>
      <p:sp>
        <p:nvSpPr>
          <p:cNvPr id="36" name="CasellaDiTesto 35"/>
          <p:cNvSpPr txBox="1"/>
          <p:nvPr/>
        </p:nvSpPr>
        <p:spPr>
          <a:xfrm>
            <a:off x="3286116" y="1763901"/>
            <a:ext cx="2500330" cy="307777"/>
          </a:xfrm>
          <a:prstGeom prst="rect">
            <a:avLst/>
          </a:prstGeom>
          <a:noFill/>
        </p:spPr>
        <p:txBody>
          <a:bodyPr wrap="square" rtlCol="0">
            <a:spAutoFit/>
          </a:bodyPr>
          <a:lstStyle/>
          <a:p>
            <a:pPr algn="ctr"/>
            <a:r>
              <a:rPr lang="en-US" sz="1400" dirty="0" smtClean="0">
                <a:solidFill>
                  <a:schemeClr val="bg2"/>
                </a:solidFill>
                <a:latin typeface="+mj-lt"/>
              </a:rPr>
              <a:t>Enel </a:t>
            </a:r>
            <a:r>
              <a:rPr lang="en-US" sz="1400" dirty="0" err="1" smtClean="0">
                <a:solidFill>
                  <a:schemeClr val="bg2"/>
                </a:solidFill>
                <a:latin typeface="+mj-lt"/>
              </a:rPr>
              <a:t>Distribuzione</a:t>
            </a:r>
            <a:r>
              <a:rPr lang="en-US" sz="1400" dirty="0" smtClean="0">
                <a:solidFill>
                  <a:schemeClr val="bg2"/>
                </a:solidFill>
                <a:latin typeface="+mj-lt"/>
              </a:rPr>
              <a:t> Network</a:t>
            </a:r>
            <a:endParaRPr lang="it-IT" dirty="0">
              <a:solidFill>
                <a:schemeClr val="bg2"/>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smtClean="0">
                <a:solidFill>
                  <a:schemeClr val="bg2"/>
                </a:solidFill>
                <a:latin typeface="Arial" charset="0"/>
              </a:rPr>
              <a:t>Evolution of the </a:t>
            </a:r>
            <a:r>
              <a:rPr lang="fr-BE" sz="3200" b="1" dirty="0" err="1" smtClean="0">
                <a:solidFill>
                  <a:schemeClr val="bg2"/>
                </a:solidFill>
                <a:latin typeface="Arial" charset="0"/>
              </a:rPr>
              <a:t>Distributed</a:t>
            </a:r>
            <a:r>
              <a:rPr lang="fr-BE" sz="3200" b="1" dirty="0" smtClean="0">
                <a:solidFill>
                  <a:schemeClr val="bg2"/>
                </a:solidFill>
                <a:latin typeface="Arial" charset="0"/>
              </a:rPr>
              <a:t> </a:t>
            </a:r>
            <a:r>
              <a:rPr lang="fr-BE" sz="3200" b="1" dirty="0" err="1" smtClean="0">
                <a:solidFill>
                  <a:schemeClr val="bg2"/>
                </a:solidFill>
                <a:latin typeface="Arial" charset="0"/>
              </a:rPr>
              <a:t>Generation</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33" name="CasellaDiTesto 32"/>
          <p:cNvSpPr txBox="1"/>
          <p:nvPr/>
        </p:nvSpPr>
        <p:spPr>
          <a:xfrm>
            <a:off x="1428728" y="4691730"/>
            <a:ext cx="2500330" cy="523220"/>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mj-lt"/>
              </a:rPr>
              <a:t>LV connections per year </a:t>
            </a:r>
          </a:p>
          <a:p>
            <a:pPr algn="ctr"/>
            <a:r>
              <a:rPr lang="en-US" sz="1400" dirty="0" smtClean="0">
                <a:effectLst>
                  <a:outerShdw blurRad="38100" dist="38100" dir="2700000" algn="tl">
                    <a:srgbClr val="000000">
                      <a:alpha val="43137"/>
                    </a:srgbClr>
                  </a:outerShdw>
                </a:effectLst>
                <a:latin typeface="+mj-lt"/>
              </a:rPr>
              <a:t>[No]</a:t>
            </a:r>
            <a:endParaRPr lang="it-IT" dirty="0"/>
          </a:p>
        </p:txBody>
      </p:sp>
      <p:sp>
        <p:nvSpPr>
          <p:cNvPr id="34" name="CasellaDiTesto 33"/>
          <p:cNvSpPr txBox="1"/>
          <p:nvPr/>
        </p:nvSpPr>
        <p:spPr>
          <a:xfrm>
            <a:off x="5643570" y="4691730"/>
            <a:ext cx="2500330" cy="738664"/>
          </a:xfrm>
          <a:prstGeom prst="rect">
            <a:avLst/>
          </a:prstGeom>
          <a:noFill/>
        </p:spPr>
        <p:txBody>
          <a:bodyPr wrap="square" rtlCol="0">
            <a:spAutoFit/>
          </a:bodyPr>
          <a:lstStyle/>
          <a:p>
            <a:pPr algn="ctr"/>
            <a:r>
              <a:rPr lang="en-US" sz="1400" dirty="0" smtClean="0">
                <a:effectLst>
                  <a:outerShdw blurRad="38100" dist="38100" dir="2700000" algn="tl">
                    <a:srgbClr val="000000">
                      <a:alpha val="43137"/>
                    </a:srgbClr>
                  </a:outerShdw>
                </a:effectLst>
                <a:latin typeface="+mj-lt"/>
              </a:rPr>
              <a:t>Connected generation power per year.</a:t>
            </a:r>
          </a:p>
          <a:p>
            <a:pPr algn="ctr"/>
            <a:r>
              <a:rPr lang="en-US" sz="1400" dirty="0" smtClean="0">
                <a:effectLst>
                  <a:outerShdw blurRad="38100" dist="38100" dir="2700000" algn="tl">
                    <a:srgbClr val="000000">
                      <a:alpha val="43137"/>
                    </a:srgbClr>
                  </a:outerShdw>
                </a:effectLst>
                <a:latin typeface="+mj-lt"/>
              </a:rPr>
              <a:t>LV network [MW]</a:t>
            </a:r>
            <a:endParaRPr lang="it-IT" dirty="0"/>
          </a:p>
        </p:txBody>
      </p:sp>
      <p:sp>
        <p:nvSpPr>
          <p:cNvPr id="35" name="CasellaDiTesto 34"/>
          <p:cNvSpPr txBox="1"/>
          <p:nvPr/>
        </p:nvSpPr>
        <p:spPr>
          <a:xfrm>
            <a:off x="500034" y="6104042"/>
            <a:ext cx="1571636" cy="230832"/>
          </a:xfrm>
          <a:prstGeom prst="rect">
            <a:avLst/>
          </a:prstGeom>
          <a:noFill/>
        </p:spPr>
        <p:txBody>
          <a:bodyPr wrap="square" rtlCol="0">
            <a:spAutoFit/>
          </a:bodyPr>
          <a:lstStyle/>
          <a:p>
            <a:r>
              <a:rPr lang="en-US" sz="900" dirty="0" smtClean="0">
                <a:latin typeface="+mj-lt"/>
              </a:rPr>
              <a:t>*1</a:t>
            </a:r>
            <a:r>
              <a:rPr lang="en-US" sz="900" baseline="30000" dirty="0" smtClean="0">
                <a:latin typeface="+mj-lt"/>
              </a:rPr>
              <a:t>st</a:t>
            </a:r>
            <a:r>
              <a:rPr lang="en-US" sz="900" dirty="0" smtClean="0">
                <a:latin typeface="+mj-lt"/>
              </a:rPr>
              <a:t> quarter of 2011</a:t>
            </a:r>
            <a:endParaRPr lang="it-IT" sz="1050" dirty="0"/>
          </a:p>
        </p:txBody>
      </p:sp>
      <p:graphicFrame>
        <p:nvGraphicFramePr>
          <p:cNvPr id="10" name="Grafico 9"/>
          <p:cNvGraphicFramePr/>
          <p:nvPr/>
        </p:nvGraphicFramePr>
        <p:xfrm>
          <a:off x="571472" y="2143116"/>
          <a:ext cx="3929090" cy="26432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Grafico 10"/>
          <p:cNvGraphicFramePr/>
          <p:nvPr/>
        </p:nvGraphicFramePr>
        <p:xfrm>
          <a:off x="4643438" y="2143116"/>
          <a:ext cx="4286280" cy="2571768"/>
        </p:xfrm>
        <a:graphic>
          <a:graphicData uri="http://schemas.openxmlformats.org/drawingml/2006/chart">
            <c:chart xmlns:c="http://schemas.openxmlformats.org/drawingml/2006/chart" xmlns:r="http://schemas.openxmlformats.org/officeDocument/2006/relationships" r:id="rId5"/>
          </a:graphicData>
        </a:graphic>
      </p:graphicFrame>
      <p:sp>
        <p:nvSpPr>
          <p:cNvPr id="12" name="CasellaDiTesto 11"/>
          <p:cNvSpPr txBox="1"/>
          <p:nvPr/>
        </p:nvSpPr>
        <p:spPr>
          <a:xfrm>
            <a:off x="3286116" y="1763901"/>
            <a:ext cx="2500330" cy="307777"/>
          </a:xfrm>
          <a:prstGeom prst="rect">
            <a:avLst/>
          </a:prstGeom>
          <a:noFill/>
        </p:spPr>
        <p:txBody>
          <a:bodyPr wrap="square" rtlCol="0">
            <a:spAutoFit/>
          </a:bodyPr>
          <a:lstStyle/>
          <a:p>
            <a:pPr algn="ctr"/>
            <a:r>
              <a:rPr lang="en-US" sz="1400" dirty="0" smtClean="0">
                <a:solidFill>
                  <a:schemeClr val="bg2"/>
                </a:solidFill>
                <a:latin typeface="+mj-lt"/>
              </a:rPr>
              <a:t>Enel </a:t>
            </a:r>
            <a:r>
              <a:rPr lang="en-US" sz="1400" dirty="0" err="1" smtClean="0">
                <a:solidFill>
                  <a:schemeClr val="bg2"/>
                </a:solidFill>
                <a:latin typeface="+mj-lt"/>
              </a:rPr>
              <a:t>Distribuzione</a:t>
            </a:r>
            <a:r>
              <a:rPr lang="en-US" sz="1400" dirty="0" smtClean="0">
                <a:solidFill>
                  <a:schemeClr val="bg2"/>
                </a:solidFill>
                <a:latin typeface="+mj-lt"/>
              </a:rPr>
              <a:t> Network</a:t>
            </a:r>
            <a:endParaRPr lang="it-IT" dirty="0">
              <a:solidFill>
                <a:schemeClr val="bg2"/>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smtClean="0">
                <a:solidFill>
                  <a:schemeClr val="bg2"/>
                </a:solidFill>
                <a:latin typeface="Arial" charset="0"/>
              </a:rPr>
              <a:t>Evolution of the </a:t>
            </a:r>
            <a:r>
              <a:rPr lang="fr-BE" sz="3200" b="1" dirty="0" err="1" smtClean="0">
                <a:solidFill>
                  <a:schemeClr val="bg2"/>
                </a:solidFill>
                <a:latin typeface="Arial" charset="0"/>
              </a:rPr>
              <a:t>Distributed</a:t>
            </a:r>
            <a:r>
              <a:rPr lang="fr-BE" sz="3200" b="1" dirty="0" smtClean="0">
                <a:solidFill>
                  <a:schemeClr val="bg2"/>
                </a:solidFill>
                <a:latin typeface="Arial" charset="0"/>
              </a:rPr>
              <a:t> </a:t>
            </a:r>
            <a:r>
              <a:rPr lang="fr-BE" sz="3200" b="1" dirty="0" err="1" smtClean="0">
                <a:solidFill>
                  <a:schemeClr val="bg2"/>
                </a:solidFill>
                <a:latin typeface="Arial" charset="0"/>
              </a:rPr>
              <a:t>Generation</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
        <p:nvSpPr>
          <p:cNvPr id="35" name="CasellaDiTesto 34"/>
          <p:cNvSpPr txBox="1"/>
          <p:nvPr/>
        </p:nvSpPr>
        <p:spPr>
          <a:xfrm>
            <a:off x="500034" y="6104042"/>
            <a:ext cx="1571636" cy="230832"/>
          </a:xfrm>
          <a:prstGeom prst="rect">
            <a:avLst/>
          </a:prstGeom>
          <a:noFill/>
        </p:spPr>
        <p:txBody>
          <a:bodyPr wrap="square" rtlCol="0">
            <a:spAutoFit/>
          </a:bodyPr>
          <a:lstStyle/>
          <a:p>
            <a:r>
              <a:rPr lang="en-US" sz="900" dirty="0" smtClean="0">
                <a:latin typeface="+mj-lt"/>
              </a:rPr>
              <a:t>Updated on 10</a:t>
            </a:r>
            <a:r>
              <a:rPr lang="en-US" sz="900" baseline="30000" dirty="0" smtClean="0">
                <a:latin typeface="+mj-lt"/>
              </a:rPr>
              <a:t>th</a:t>
            </a:r>
            <a:r>
              <a:rPr lang="en-US" sz="900" dirty="0" smtClean="0">
                <a:latin typeface="+mj-lt"/>
              </a:rPr>
              <a:t> April 2011</a:t>
            </a:r>
            <a:endParaRPr lang="it-IT" sz="1050" dirty="0"/>
          </a:p>
        </p:txBody>
      </p:sp>
      <p:sp>
        <p:nvSpPr>
          <p:cNvPr id="12" name="CasellaDiTesto 11"/>
          <p:cNvSpPr txBox="1"/>
          <p:nvPr/>
        </p:nvSpPr>
        <p:spPr>
          <a:xfrm>
            <a:off x="3071802" y="1763901"/>
            <a:ext cx="2500330" cy="738664"/>
          </a:xfrm>
          <a:prstGeom prst="rect">
            <a:avLst/>
          </a:prstGeom>
          <a:noFill/>
        </p:spPr>
        <p:txBody>
          <a:bodyPr wrap="square" rtlCol="0">
            <a:spAutoFit/>
          </a:bodyPr>
          <a:lstStyle/>
          <a:p>
            <a:pPr algn="ctr"/>
            <a:r>
              <a:rPr lang="en-US" sz="1400" dirty="0" smtClean="0">
                <a:solidFill>
                  <a:schemeClr val="bg2"/>
                </a:solidFill>
                <a:latin typeface="+mj-lt"/>
              </a:rPr>
              <a:t>On going connection requests on Enel </a:t>
            </a:r>
            <a:r>
              <a:rPr lang="en-US" sz="1400" dirty="0" err="1" smtClean="0">
                <a:solidFill>
                  <a:schemeClr val="bg2"/>
                </a:solidFill>
                <a:latin typeface="+mj-lt"/>
              </a:rPr>
              <a:t>Distribuzione</a:t>
            </a:r>
            <a:r>
              <a:rPr lang="en-US" sz="1400" dirty="0" smtClean="0">
                <a:solidFill>
                  <a:schemeClr val="bg2"/>
                </a:solidFill>
                <a:latin typeface="+mj-lt"/>
              </a:rPr>
              <a:t> Network</a:t>
            </a:r>
            <a:endParaRPr lang="it-IT" dirty="0">
              <a:solidFill>
                <a:schemeClr val="bg2"/>
              </a:solidFill>
            </a:endParaRPr>
          </a:p>
        </p:txBody>
      </p:sp>
      <p:sp>
        <p:nvSpPr>
          <p:cNvPr id="72" name="Rectangle 9"/>
          <p:cNvSpPr>
            <a:spLocks noChangeArrowheads="1"/>
          </p:cNvSpPr>
          <p:nvPr/>
        </p:nvSpPr>
        <p:spPr bwMode="auto">
          <a:xfrm>
            <a:off x="1716218" y="5678487"/>
            <a:ext cx="996696" cy="298450"/>
          </a:xfrm>
          <a:prstGeom prst="rect">
            <a:avLst/>
          </a:prstGeom>
          <a:noFill/>
          <a:ln w="12700">
            <a:noFill/>
            <a:miter lim="800000"/>
            <a:headEnd/>
            <a:tailEnd/>
          </a:ln>
        </p:spPr>
        <p:txBody>
          <a:bodyPr wrap="none" lIns="80650" tIns="40325" rIns="80650" bIns="40325" anchor="ctr"/>
          <a:lstStyle/>
          <a:p>
            <a:pPr algn="ctr">
              <a:spcBef>
                <a:spcPct val="50000"/>
              </a:spcBef>
            </a:pPr>
            <a:r>
              <a:rPr lang="it-IT" sz="800" b="1" dirty="0" smtClean="0">
                <a:solidFill>
                  <a:schemeClr val="accent3">
                    <a:lumMod val="50000"/>
                  </a:schemeClr>
                </a:solidFill>
              </a:rPr>
              <a:t>PV</a:t>
            </a:r>
            <a:endParaRPr lang="it-IT" sz="800" b="1" dirty="0">
              <a:solidFill>
                <a:schemeClr val="accent3">
                  <a:lumMod val="50000"/>
                </a:schemeClr>
              </a:solidFill>
            </a:endParaRPr>
          </a:p>
        </p:txBody>
      </p:sp>
      <p:sp>
        <p:nvSpPr>
          <p:cNvPr id="78" name="Rectangle 9"/>
          <p:cNvSpPr>
            <a:spLocks noChangeArrowheads="1"/>
          </p:cNvSpPr>
          <p:nvPr/>
        </p:nvSpPr>
        <p:spPr bwMode="auto">
          <a:xfrm>
            <a:off x="2795591" y="5678487"/>
            <a:ext cx="398463" cy="298450"/>
          </a:xfrm>
          <a:prstGeom prst="rect">
            <a:avLst/>
          </a:prstGeom>
          <a:noFill/>
          <a:ln w="12700" algn="ctr">
            <a:noFill/>
            <a:miter lim="800000"/>
            <a:headEnd/>
            <a:tailEnd/>
          </a:ln>
        </p:spPr>
        <p:txBody>
          <a:bodyPr wrap="none" lIns="80650" tIns="40325" rIns="80650" bIns="40325" anchor="ctr"/>
          <a:lstStyle/>
          <a:p>
            <a:pPr algn="ctr">
              <a:spcBef>
                <a:spcPct val="50000"/>
              </a:spcBef>
            </a:pPr>
            <a:r>
              <a:rPr lang="it-IT" sz="800" b="1" dirty="0" smtClean="0">
                <a:solidFill>
                  <a:schemeClr val="accent3">
                    <a:lumMod val="50000"/>
                  </a:schemeClr>
                </a:solidFill>
              </a:rPr>
              <a:t>Wind</a:t>
            </a:r>
            <a:endParaRPr lang="it-IT" sz="800" dirty="0">
              <a:solidFill>
                <a:schemeClr val="accent3">
                  <a:lumMod val="50000"/>
                </a:schemeClr>
              </a:solidFill>
            </a:endParaRPr>
          </a:p>
        </p:txBody>
      </p:sp>
      <p:sp>
        <p:nvSpPr>
          <p:cNvPr id="81" name="Rectangle 9"/>
          <p:cNvSpPr>
            <a:spLocks noChangeArrowheads="1"/>
          </p:cNvSpPr>
          <p:nvPr/>
        </p:nvSpPr>
        <p:spPr bwMode="auto">
          <a:xfrm>
            <a:off x="3316291" y="5702300"/>
            <a:ext cx="960438" cy="250825"/>
          </a:xfrm>
          <a:prstGeom prst="rect">
            <a:avLst/>
          </a:prstGeom>
          <a:noFill/>
          <a:ln w="12700">
            <a:noFill/>
            <a:miter lim="800000"/>
            <a:headEnd/>
            <a:tailEnd/>
          </a:ln>
        </p:spPr>
        <p:txBody>
          <a:bodyPr wrap="none" lIns="80650" tIns="40325" rIns="80650" bIns="40325" anchor="ctr"/>
          <a:lstStyle/>
          <a:p>
            <a:pPr algn="ctr"/>
            <a:r>
              <a:rPr lang="it-IT" sz="800" b="1" dirty="0" err="1" smtClean="0">
                <a:solidFill>
                  <a:srgbClr val="808080"/>
                </a:solidFill>
              </a:rPr>
              <a:t>Biomasses</a:t>
            </a:r>
            <a:endParaRPr lang="it-IT" sz="800" dirty="0">
              <a:solidFill>
                <a:srgbClr val="133B9C"/>
              </a:solidFill>
            </a:endParaRPr>
          </a:p>
        </p:txBody>
      </p:sp>
      <p:sp>
        <p:nvSpPr>
          <p:cNvPr id="83" name="Rectangle 9"/>
          <p:cNvSpPr>
            <a:spLocks noChangeArrowheads="1"/>
          </p:cNvSpPr>
          <p:nvPr/>
        </p:nvSpPr>
        <p:spPr bwMode="auto">
          <a:xfrm>
            <a:off x="4402141" y="5678487"/>
            <a:ext cx="398463" cy="298450"/>
          </a:xfrm>
          <a:prstGeom prst="rect">
            <a:avLst/>
          </a:prstGeom>
          <a:noFill/>
          <a:ln w="12700" algn="ctr">
            <a:noFill/>
            <a:miter lim="800000"/>
            <a:headEnd/>
            <a:tailEnd/>
          </a:ln>
        </p:spPr>
        <p:txBody>
          <a:bodyPr wrap="none" lIns="80650" tIns="40325" rIns="80650" bIns="40325" anchor="ctr"/>
          <a:lstStyle/>
          <a:p>
            <a:pPr algn="ctr">
              <a:spcBef>
                <a:spcPct val="50000"/>
              </a:spcBef>
            </a:pPr>
            <a:r>
              <a:rPr lang="it-IT" sz="800" b="1" smtClean="0">
                <a:solidFill>
                  <a:srgbClr val="808080"/>
                </a:solidFill>
              </a:rPr>
              <a:t>Biogas</a:t>
            </a:r>
            <a:endParaRPr lang="it-IT" sz="800">
              <a:solidFill>
                <a:srgbClr val="133B9C"/>
              </a:solidFill>
            </a:endParaRPr>
          </a:p>
        </p:txBody>
      </p:sp>
      <p:sp>
        <p:nvSpPr>
          <p:cNvPr id="85" name="Rectangle 9"/>
          <p:cNvSpPr>
            <a:spLocks noChangeArrowheads="1"/>
          </p:cNvSpPr>
          <p:nvPr/>
        </p:nvSpPr>
        <p:spPr bwMode="auto">
          <a:xfrm>
            <a:off x="5160966" y="5678487"/>
            <a:ext cx="398463" cy="298450"/>
          </a:xfrm>
          <a:prstGeom prst="rect">
            <a:avLst/>
          </a:prstGeom>
          <a:noFill/>
          <a:ln w="12700" algn="ctr">
            <a:noFill/>
            <a:miter lim="800000"/>
            <a:headEnd/>
            <a:tailEnd/>
          </a:ln>
        </p:spPr>
        <p:txBody>
          <a:bodyPr wrap="none" lIns="80650" tIns="40325" rIns="80650" bIns="40325" anchor="ctr"/>
          <a:lstStyle/>
          <a:p>
            <a:pPr algn="ctr">
              <a:spcBef>
                <a:spcPct val="50000"/>
              </a:spcBef>
            </a:pPr>
            <a:r>
              <a:rPr lang="it-IT" sz="800" b="1" smtClean="0">
                <a:solidFill>
                  <a:srgbClr val="808080"/>
                </a:solidFill>
              </a:rPr>
              <a:t>Hydro</a:t>
            </a:r>
            <a:endParaRPr lang="it-IT" sz="800">
              <a:solidFill>
                <a:srgbClr val="133B9C"/>
              </a:solidFill>
            </a:endParaRPr>
          </a:p>
        </p:txBody>
      </p:sp>
      <p:sp>
        <p:nvSpPr>
          <p:cNvPr id="87" name="Rectangle 9"/>
          <p:cNvSpPr>
            <a:spLocks noChangeArrowheads="1"/>
          </p:cNvSpPr>
          <p:nvPr/>
        </p:nvSpPr>
        <p:spPr bwMode="auto">
          <a:xfrm>
            <a:off x="6030925" y="5659455"/>
            <a:ext cx="398463" cy="269875"/>
          </a:xfrm>
          <a:prstGeom prst="rect">
            <a:avLst/>
          </a:prstGeom>
          <a:noFill/>
          <a:ln w="12700" algn="ctr">
            <a:noFill/>
            <a:miter lim="800000"/>
            <a:headEnd/>
            <a:tailEnd/>
          </a:ln>
        </p:spPr>
        <p:txBody>
          <a:bodyPr wrap="none" lIns="80650" tIns="40325" rIns="80650" bIns="40325" anchor="ctr"/>
          <a:lstStyle/>
          <a:p>
            <a:pPr algn="ctr"/>
            <a:r>
              <a:rPr lang="it-IT" sz="800" b="1" dirty="0" err="1" smtClean="0">
                <a:solidFill>
                  <a:srgbClr val="808080"/>
                </a:solidFill>
              </a:rPr>
              <a:t>Other</a:t>
            </a:r>
            <a:r>
              <a:rPr lang="it-IT" sz="800" b="1" dirty="0" smtClean="0">
                <a:solidFill>
                  <a:srgbClr val="808080"/>
                </a:solidFill>
              </a:rPr>
              <a:t> / </a:t>
            </a:r>
          </a:p>
          <a:p>
            <a:pPr algn="ctr"/>
            <a:r>
              <a:rPr lang="it-IT" sz="800" b="1" dirty="0" err="1" smtClean="0">
                <a:solidFill>
                  <a:srgbClr val="808080"/>
                </a:solidFill>
              </a:rPr>
              <a:t>not</a:t>
            </a:r>
            <a:r>
              <a:rPr lang="it-IT" sz="800" b="1" dirty="0" smtClean="0">
                <a:solidFill>
                  <a:srgbClr val="808080"/>
                </a:solidFill>
              </a:rPr>
              <a:t> </a:t>
            </a:r>
            <a:r>
              <a:rPr lang="it-IT" sz="800" b="1" dirty="0" err="1" smtClean="0">
                <a:solidFill>
                  <a:srgbClr val="808080"/>
                </a:solidFill>
              </a:rPr>
              <a:t>renewable</a:t>
            </a:r>
            <a:endParaRPr lang="it-IT" sz="800" dirty="0">
              <a:solidFill>
                <a:srgbClr val="133B9C"/>
              </a:solidFill>
            </a:endParaRPr>
          </a:p>
        </p:txBody>
      </p:sp>
      <p:grpSp>
        <p:nvGrpSpPr>
          <p:cNvPr id="97" name="Gruppo 96"/>
          <p:cNvGrpSpPr/>
          <p:nvPr/>
        </p:nvGrpSpPr>
        <p:grpSpPr>
          <a:xfrm>
            <a:off x="1568454" y="1857364"/>
            <a:ext cx="5165725" cy="3776674"/>
            <a:chOff x="1068388" y="1658927"/>
            <a:chExt cx="5165725" cy="3975111"/>
          </a:xfrm>
        </p:grpSpPr>
        <p:sp>
          <p:nvSpPr>
            <p:cNvPr id="70" name="Rectangle 19"/>
            <p:cNvSpPr>
              <a:spLocks noChangeArrowheads="1"/>
            </p:cNvSpPr>
            <p:nvPr/>
          </p:nvSpPr>
          <p:spPr bwMode="auto">
            <a:xfrm>
              <a:off x="5418138" y="5486400"/>
              <a:ext cx="457200" cy="146050"/>
            </a:xfrm>
            <a:prstGeom prst="rect">
              <a:avLst/>
            </a:prstGeom>
            <a:gradFill rotWithShape="1">
              <a:gsLst>
                <a:gs pos="0">
                  <a:srgbClr val="760000"/>
                </a:gs>
                <a:gs pos="50000">
                  <a:srgbClr val="FF0000"/>
                </a:gs>
                <a:gs pos="100000">
                  <a:srgbClr val="760000"/>
                </a:gs>
              </a:gsLst>
              <a:lin ang="0" scaled="1"/>
            </a:gradFill>
            <a:ln w="9525">
              <a:noFill/>
              <a:miter lim="800000"/>
              <a:headEnd/>
              <a:tailEnd/>
            </a:ln>
          </p:spPr>
          <p:txBody>
            <a:bodyPr wrap="none" anchor="ctr"/>
            <a:lstStyle/>
            <a:p>
              <a:endParaRPr lang="en-US" sz="1800">
                <a:solidFill>
                  <a:srgbClr val="133B9C"/>
                </a:solidFill>
                <a:latin typeface="Arial" pitchFamily="34" charset="0"/>
              </a:endParaRPr>
            </a:p>
          </p:txBody>
        </p:sp>
        <p:sp>
          <p:nvSpPr>
            <p:cNvPr id="71" name="Rectangle 16"/>
            <p:cNvSpPr>
              <a:spLocks noChangeArrowheads="1"/>
            </p:cNvSpPr>
            <p:nvPr/>
          </p:nvSpPr>
          <p:spPr bwMode="auto">
            <a:xfrm>
              <a:off x="4630738" y="5532438"/>
              <a:ext cx="457200" cy="101600"/>
            </a:xfrm>
            <a:prstGeom prst="rect">
              <a:avLst/>
            </a:prstGeom>
            <a:gradFill rotWithShape="1">
              <a:gsLst>
                <a:gs pos="0">
                  <a:srgbClr val="007676"/>
                </a:gs>
                <a:gs pos="50000">
                  <a:srgbClr val="00FFFF"/>
                </a:gs>
                <a:gs pos="100000">
                  <a:srgbClr val="007676"/>
                </a:gs>
              </a:gsLst>
              <a:lin ang="0" scaled="1"/>
            </a:gradFill>
            <a:ln w="9525">
              <a:noFill/>
              <a:miter lim="800000"/>
              <a:headEnd/>
              <a:tailEnd/>
            </a:ln>
          </p:spPr>
          <p:txBody>
            <a:bodyPr wrap="none" anchor="ctr"/>
            <a:lstStyle/>
            <a:p>
              <a:endParaRPr lang="it-IT" sz="1800">
                <a:solidFill>
                  <a:srgbClr val="133B9C"/>
                </a:solidFill>
                <a:latin typeface="Arial" pitchFamily="34" charset="0"/>
              </a:endParaRPr>
            </a:p>
          </p:txBody>
        </p:sp>
        <p:sp>
          <p:nvSpPr>
            <p:cNvPr id="73" name="Rectangle 4"/>
            <p:cNvSpPr>
              <a:spLocks noChangeArrowheads="1"/>
            </p:cNvSpPr>
            <p:nvPr/>
          </p:nvSpPr>
          <p:spPr bwMode="auto">
            <a:xfrm>
              <a:off x="2268538" y="4279392"/>
              <a:ext cx="457200" cy="1349883"/>
            </a:xfrm>
            <a:prstGeom prst="rect">
              <a:avLst/>
            </a:prstGeom>
            <a:gradFill rotWithShape="1">
              <a:gsLst>
                <a:gs pos="0">
                  <a:schemeClr val="accent1">
                    <a:gamma/>
                    <a:shade val="66275"/>
                    <a:invGamma/>
                  </a:schemeClr>
                </a:gs>
                <a:gs pos="50000">
                  <a:schemeClr val="accent1"/>
                </a:gs>
                <a:gs pos="100000">
                  <a:schemeClr val="accent1">
                    <a:gamma/>
                    <a:shade val="66275"/>
                    <a:invGamma/>
                  </a:schemeClr>
                </a:gs>
              </a:gsLst>
              <a:lin ang="0" scaled="1"/>
            </a:gradFill>
            <a:ln w="9525">
              <a:noFill/>
              <a:miter lim="800000"/>
              <a:headEnd/>
              <a:tailEnd/>
            </a:ln>
            <a:effectLst/>
          </p:spPr>
          <p:txBody>
            <a:bodyPr wrap="none" anchor="ctr"/>
            <a:lstStyle/>
            <a:p>
              <a:pPr>
                <a:defRPr/>
              </a:pPr>
              <a:endParaRPr lang="en-US" sz="1800">
                <a:solidFill>
                  <a:srgbClr val="133B9C"/>
                </a:solidFill>
                <a:latin typeface="Arial" charset="0"/>
                <a:ea typeface="ヒラギノ角ゴ Pro W3"/>
                <a:cs typeface="ヒラギノ角ゴ Pro W3"/>
              </a:endParaRPr>
            </a:p>
          </p:txBody>
        </p:sp>
        <p:sp>
          <p:nvSpPr>
            <p:cNvPr id="74" name="Rectangle 5"/>
            <p:cNvSpPr>
              <a:spLocks noChangeArrowheads="1"/>
            </p:cNvSpPr>
            <p:nvPr/>
          </p:nvSpPr>
          <p:spPr bwMode="auto">
            <a:xfrm>
              <a:off x="3055938" y="5129785"/>
              <a:ext cx="457200" cy="502666"/>
            </a:xfrm>
            <a:prstGeom prst="rect">
              <a:avLst/>
            </a:prstGeom>
            <a:gradFill rotWithShape="1">
              <a:gsLst>
                <a:gs pos="0">
                  <a:srgbClr val="5E4700"/>
                </a:gs>
                <a:gs pos="50000">
                  <a:srgbClr val="CC9900"/>
                </a:gs>
                <a:gs pos="100000">
                  <a:srgbClr val="5E4700"/>
                </a:gs>
              </a:gsLst>
              <a:lin ang="0" scaled="1"/>
            </a:gradFill>
            <a:ln w="9525">
              <a:noFill/>
              <a:miter lim="800000"/>
              <a:headEnd/>
              <a:tailEnd/>
            </a:ln>
          </p:spPr>
          <p:txBody>
            <a:bodyPr wrap="none" anchor="ctr"/>
            <a:lstStyle/>
            <a:p>
              <a:endParaRPr lang="en-US" sz="1800">
                <a:solidFill>
                  <a:srgbClr val="133B9C"/>
                </a:solidFill>
                <a:latin typeface="Arial" pitchFamily="34" charset="0"/>
              </a:endParaRPr>
            </a:p>
          </p:txBody>
        </p:sp>
        <p:sp>
          <p:nvSpPr>
            <p:cNvPr id="75" name="Rectangle 6"/>
            <p:cNvSpPr>
              <a:spLocks noChangeArrowheads="1"/>
            </p:cNvSpPr>
            <p:nvPr/>
          </p:nvSpPr>
          <p:spPr bwMode="auto">
            <a:xfrm>
              <a:off x="1481138" y="1885950"/>
              <a:ext cx="457200" cy="3743325"/>
            </a:xfrm>
            <a:prstGeom prst="rect">
              <a:avLst/>
            </a:prstGeom>
            <a:gradFill rotWithShape="1">
              <a:gsLst>
                <a:gs pos="0">
                  <a:srgbClr val="A98700"/>
                </a:gs>
                <a:gs pos="50000">
                  <a:srgbClr val="FFCC00"/>
                </a:gs>
                <a:gs pos="100000">
                  <a:srgbClr val="A98700"/>
                </a:gs>
              </a:gsLst>
              <a:lin ang="0" scaled="1"/>
            </a:gradFill>
            <a:ln w="9525">
              <a:noFill/>
              <a:miter lim="800000"/>
              <a:headEnd/>
              <a:tailEnd/>
            </a:ln>
          </p:spPr>
          <p:txBody>
            <a:bodyPr wrap="none" anchor="ctr"/>
            <a:lstStyle/>
            <a:p>
              <a:endParaRPr lang="en-US" sz="1800">
                <a:solidFill>
                  <a:srgbClr val="133B9C"/>
                </a:solidFill>
                <a:latin typeface="Arial" pitchFamily="34" charset="0"/>
              </a:endParaRPr>
            </a:p>
          </p:txBody>
        </p:sp>
        <p:sp>
          <p:nvSpPr>
            <p:cNvPr id="76" name="Line 7"/>
            <p:cNvSpPr>
              <a:spLocks noChangeShapeType="1"/>
            </p:cNvSpPr>
            <p:nvPr/>
          </p:nvSpPr>
          <p:spPr bwMode="auto">
            <a:xfrm>
              <a:off x="1068388" y="5632450"/>
              <a:ext cx="5165725" cy="0"/>
            </a:xfrm>
            <a:prstGeom prst="line">
              <a:avLst/>
            </a:prstGeom>
            <a:noFill/>
            <a:ln w="12700">
              <a:solidFill>
                <a:srgbClr val="969696"/>
              </a:solidFill>
              <a:round/>
              <a:headEnd/>
              <a:tailEnd/>
            </a:ln>
          </p:spPr>
          <p:txBody>
            <a:bodyPr>
              <a:spAutoFit/>
            </a:bodyPr>
            <a:lstStyle/>
            <a:p>
              <a:endParaRPr lang="it-IT"/>
            </a:p>
          </p:txBody>
        </p:sp>
        <p:sp>
          <p:nvSpPr>
            <p:cNvPr id="77" name="Rectangle 9"/>
            <p:cNvSpPr>
              <a:spLocks noChangeArrowheads="1"/>
            </p:cNvSpPr>
            <p:nvPr/>
          </p:nvSpPr>
          <p:spPr bwMode="auto">
            <a:xfrm>
              <a:off x="1352614" y="1658927"/>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100" b="1" dirty="0" smtClean="0">
                  <a:solidFill>
                    <a:srgbClr val="133B9C"/>
                  </a:solidFill>
                </a:rPr>
                <a:t>37.260 MW</a:t>
              </a:r>
              <a:endParaRPr lang="en-US" sz="1100" dirty="0">
                <a:solidFill>
                  <a:srgbClr val="133B9C"/>
                </a:solidFill>
              </a:endParaRPr>
            </a:p>
          </p:txBody>
        </p:sp>
        <p:sp>
          <p:nvSpPr>
            <p:cNvPr id="79" name="Rectangle 9"/>
            <p:cNvSpPr>
              <a:spLocks noChangeArrowheads="1"/>
            </p:cNvSpPr>
            <p:nvPr/>
          </p:nvSpPr>
          <p:spPr bwMode="auto">
            <a:xfrm>
              <a:off x="2159064" y="3961194"/>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133B9C"/>
                  </a:solidFill>
                </a:rPr>
                <a:t>13.659 MW</a:t>
              </a:r>
              <a:endParaRPr lang="en-US" sz="1000" dirty="0">
                <a:solidFill>
                  <a:srgbClr val="133B9C"/>
                </a:solidFill>
              </a:endParaRPr>
            </a:p>
          </p:txBody>
        </p:sp>
        <p:sp>
          <p:nvSpPr>
            <p:cNvPr id="80" name="Rectangle 11"/>
            <p:cNvSpPr>
              <a:spLocks noChangeArrowheads="1"/>
            </p:cNvSpPr>
            <p:nvPr/>
          </p:nvSpPr>
          <p:spPr bwMode="auto">
            <a:xfrm>
              <a:off x="3862388" y="5543550"/>
              <a:ext cx="457200" cy="85725"/>
            </a:xfrm>
            <a:prstGeom prst="rect">
              <a:avLst/>
            </a:prstGeom>
            <a:gradFill rotWithShape="1">
              <a:gsLst>
                <a:gs pos="0">
                  <a:srgbClr val="764700"/>
                </a:gs>
                <a:gs pos="50000">
                  <a:srgbClr val="FF9900"/>
                </a:gs>
                <a:gs pos="100000">
                  <a:srgbClr val="764700"/>
                </a:gs>
              </a:gsLst>
              <a:lin ang="0" scaled="1"/>
            </a:gradFill>
            <a:ln w="9525">
              <a:noFill/>
              <a:miter lim="800000"/>
              <a:headEnd/>
              <a:tailEnd/>
            </a:ln>
          </p:spPr>
          <p:txBody>
            <a:bodyPr wrap="none" anchor="ctr"/>
            <a:lstStyle/>
            <a:p>
              <a:endParaRPr lang="it-IT" sz="1800">
                <a:solidFill>
                  <a:srgbClr val="133B9C"/>
                </a:solidFill>
                <a:latin typeface="Arial" pitchFamily="34" charset="0"/>
              </a:endParaRPr>
            </a:p>
          </p:txBody>
        </p:sp>
        <p:sp>
          <p:nvSpPr>
            <p:cNvPr id="82" name="Rectangle 9"/>
            <p:cNvSpPr>
              <a:spLocks noChangeArrowheads="1"/>
            </p:cNvSpPr>
            <p:nvPr/>
          </p:nvSpPr>
          <p:spPr bwMode="auto">
            <a:xfrm>
              <a:off x="2894394" y="482295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133B9C"/>
                  </a:solidFill>
                </a:rPr>
                <a:t>4.984 MW</a:t>
              </a:r>
              <a:endParaRPr lang="en-US" sz="1000" b="1" dirty="0">
                <a:solidFill>
                  <a:srgbClr val="133B9C"/>
                </a:solidFill>
              </a:endParaRPr>
            </a:p>
          </p:txBody>
        </p:sp>
        <p:sp>
          <p:nvSpPr>
            <p:cNvPr id="84" name="Rectangle 9"/>
            <p:cNvSpPr>
              <a:spLocks noChangeArrowheads="1"/>
            </p:cNvSpPr>
            <p:nvPr/>
          </p:nvSpPr>
          <p:spPr bwMode="auto">
            <a:xfrm>
              <a:off x="3727514" y="5283200"/>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133B9C"/>
                  </a:solidFill>
                </a:rPr>
                <a:t>799 MW</a:t>
              </a:r>
              <a:endParaRPr lang="en-US" sz="1000" b="1" dirty="0">
                <a:solidFill>
                  <a:srgbClr val="133B9C"/>
                </a:solidFill>
              </a:endParaRPr>
            </a:p>
          </p:txBody>
        </p:sp>
        <p:sp>
          <p:nvSpPr>
            <p:cNvPr id="86" name="Rectangle 9"/>
            <p:cNvSpPr>
              <a:spLocks noChangeArrowheads="1"/>
            </p:cNvSpPr>
            <p:nvPr/>
          </p:nvSpPr>
          <p:spPr bwMode="auto">
            <a:xfrm>
              <a:off x="4483164" y="5260975"/>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133B9C"/>
                  </a:solidFill>
                </a:rPr>
                <a:t> 877 MW</a:t>
              </a:r>
              <a:endParaRPr lang="en-US" sz="1000" b="1" dirty="0">
                <a:solidFill>
                  <a:srgbClr val="133B9C"/>
                </a:solidFill>
              </a:endParaRPr>
            </a:p>
          </p:txBody>
        </p:sp>
        <p:sp>
          <p:nvSpPr>
            <p:cNvPr id="88" name="Rectangle 9"/>
            <p:cNvSpPr>
              <a:spLocks noChangeArrowheads="1"/>
            </p:cNvSpPr>
            <p:nvPr/>
          </p:nvSpPr>
          <p:spPr bwMode="auto">
            <a:xfrm>
              <a:off x="5230813" y="5191125"/>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133B9C"/>
                  </a:solidFill>
                </a:rPr>
                <a:t> 1.317 MW</a:t>
              </a:r>
              <a:endParaRPr lang="en-US" sz="1000" b="1" dirty="0">
                <a:solidFill>
                  <a:srgbClr val="133B9C"/>
                </a:solidFill>
              </a:endParaRPr>
            </a:p>
          </p:txBody>
        </p:sp>
      </p:grpSp>
      <p:sp>
        <p:nvSpPr>
          <p:cNvPr id="89" name="Rectangle 9"/>
          <p:cNvSpPr>
            <a:spLocks noChangeArrowheads="1"/>
          </p:cNvSpPr>
          <p:nvPr/>
        </p:nvSpPr>
        <p:spPr bwMode="auto">
          <a:xfrm>
            <a:off x="1818210"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FF6600"/>
                </a:solidFill>
              </a:rPr>
              <a:t>104.988</a:t>
            </a:r>
            <a:endParaRPr lang="en-US" sz="1000" b="1" dirty="0">
              <a:solidFill>
                <a:srgbClr val="133B9C"/>
              </a:solidFill>
            </a:endParaRPr>
          </a:p>
        </p:txBody>
      </p:sp>
      <p:sp>
        <p:nvSpPr>
          <p:cNvPr id="90" name="Rectangle 9"/>
          <p:cNvSpPr>
            <a:spLocks noChangeArrowheads="1"/>
          </p:cNvSpPr>
          <p:nvPr/>
        </p:nvSpPr>
        <p:spPr bwMode="auto">
          <a:xfrm>
            <a:off x="2614627"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FF6600"/>
                </a:solidFill>
              </a:rPr>
              <a:t>3.312</a:t>
            </a:r>
            <a:endParaRPr lang="en-US" sz="1000" b="1" dirty="0">
              <a:solidFill>
                <a:srgbClr val="133B9C"/>
              </a:solidFill>
            </a:endParaRPr>
          </a:p>
        </p:txBody>
      </p:sp>
      <p:sp>
        <p:nvSpPr>
          <p:cNvPr id="91" name="Rectangle 9"/>
          <p:cNvSpPr>
            <a:spLocks noChangeArrowheads="1"/>
          </p:cNvSpPr>
          <p:nvPr/>
        </p:nvSpPr>
        <p:spPr bwMode="auto">
          <a:xfrm>
            <a:off x="3402027"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FF6600"/>
                </a:solidFill>
              </a:rPr>
              <a:t>1.393</a:t>
            </a:r>
            <a:endParaRPr lang="en-US" sz="1000" b="1" dirty="0">
              <a:solidFill>
                <a:srgbClr val="133B9C"/>
              </a:solidFill>
            </a:endParaRPr>
          </a:p>
        </p:txBody>
      </p:sp>
      <p:sp>
        <p:nvSpPr>
          <p:cNvPr id="92" name="Rectangle 9"/>
          <p:cNvSpPr>
            <a:spLocks noChangeArrowheads="1"/>
          </p:cNvSpPr>
          <p:nvPr/>
        </p:nvSpPr>
        <p:spPr bwMode="auto">
          <a:xfrm>
            <a:off x="4224352"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FF6600"/>
                </a:solidFill>
              </a:rPr>
              <a:t>897</a:t>
            </a:r>
            <a:endParaRPr lang="en-US" sz="1000" b="1" dirty="0">
              <a:solidFill>
                <a:srgbClr val="133B9C"/>
              </a:solidFill>
            </a:endParaRPr>
          </a:p>
        </p:txBody>
      </p:sp>
      <p:sp>
        <p:nvSpPr>
          <p:cNvPr id="93" name="Rectangle 9"/>
          <p:cNvSpPr>
            <a:spLocks noChangeArrowheads="1"/>
          </p:cNvSpPr>
          <p:nvPr/>
        </p:nvSpPr>
        <p:spPr bwMode="auto">
          <a:xfrm>
            <a:off x="4976827"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FF6600"/>
                </a:solidFill>
              </a:rPr>
              <a:t>694</a:t>
            </a:r>
            <a:endParaRPr lang="en-US" sz="1000" b="1" dirty="0">
              <a:solidFill>
                <a:srgbClr val="133B9C"/>
              </a:solidFill>
            </a:endParaRPr>
          </a:p>
        </p:txBody>
      </p:sp>
      <p:sp>
        <p:nvSpPr>
          <p:cNvPr id="94" name="Rectangle 9"/>
          <p:cNvSpPr>
            <a:spLocks noChangeArrowheads="1"/>
          </p:cNvSpPr>
          <p:nvPr/>
        </p:nvSpPr>
        <p:spPr bwMode="auto">
          <a:xfrm>
            <a:off x="5773752"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00" b="1" dirty="0" smtClean="0">
                <a:solidFill>
                  <a:srgbClr val="FF6600"/>
                </a:solidFill>
              </a:rPr>
              <a:t>305</a:t>
            </a:r>
            <a:endParaRPr lang="en-US" sz="1000" b="1" dirty="0">
              <a:solidFill>
                <a:srgbClr val="133B9C"/>
              </a:solidFill>
            </a:endParaRPr>
          </a:p>
        </p:txBody>
      </p:sp>
      <p:sp>
        <p:nvSpPr>
          <p:cNvPr id="95" name="Rectangle 9"/>
          <p:cNvSpPr>
            <a:spLocks noChangeArrowheads="1"/>
          </p:cNvSpPr>
          <p:nvPr/>
        </p:nvSpPr>
        <p:spPr bwMode="auto">
          <a:xfrm>
            <a:off x="5286380" y="2786058"/>
            <a:ext cx="2428892" cy="914400"/>
          </a:xfrm>
          <a:prstGeom prst="rect">
            <a:avLst/>
          </a:prstGeom>
          <a:noFill/>
          <a:ln w="12700">
            <a:noFill/>
            <a:miter lim="800000"/>
            <a:headEnd/>
            <a:tailEnd/>
          </a:ln>
        </p:spPr>
        <p:txBody>
          <a:bodyPr wrap="none" lIns="80650" tIns="40325" rIns="80650" bIns="40325" anchor="ctr"/>
          <a:lstStyle/>
          <a:p>
            <a:pPr algn="ctr">
              <a:spcBef>
                <a:spcPct val="50000"/>
              </a:spcBef>
            </a:pPr>
            <a:r>
              <a:rPr lang="it-IT" sz="1200" b="1" i="1" u="sng" dirty="0" smtClean="0">
                <a:solidFill>
                  <a:srgbClr val="133B9C"/>
                </a:solidFill>
              </a:rPr>
              <a:t>Total</a:t>
            </a:r>
          </a:p>
          <a:p>
            <a:pPr>
              <a:spcBef>
                <a:spcPct val="50000"/>
              </a:spcBef>
            </a:pPr>
            <a:r>
              <a:rPr lang="it-IT" sz="1200" dirty="0" smtClean="0">
                <a:solidFill>
                  <a:srgbClr val="133B9C"/>
                </a:solidFill>
              </a:rPr>
              <a:t>111.589 on </a:t>
            </a:r>
            <a:r>
              <a:rPr lang="it-IT" sz="1200" dirty="0" err="1" smtClean="0">
                <a:solidFill>
                  <a:srgbClr val="133B9C"/>
                </a:solidFill>
              </a:rPr>
              <a:t>going</a:t>
            </a:r>
            <a:r>
              <a:rPr lang="it-IT" sz="1200" dirty="0" smtClean="0">
                <a:solidFill>
                  <a:srgbClr val="133B9C"/>
                </a:solidFill>
              </a:rPr>
              <a:t> </a:t>
            </a:r>
            <a:r>
              <a:rPr lang="it-IT" sz="1200" dirty="0" err="1" smtClean="0">
                <a:solidFill>
                  <a:srgbClr val="133B9C"/>
                </a:solidFill>
              </a:rPr>
              <a:t>requests</a:t>
            </a:r>
            <a:endParaRPr lang="it-IT" sz="1200" dirty="0" smtClean="0">
              <a:solidFill>
                <a:srgbClr val="133B9C"/>
              </a:solidFill>
            </a:endParaRPr>
          </a:p>
          <a:p>
            <a:pPr>
              <a:spcBef>
                <a:spcPct val="50000"/>
              </a:spcBef>
            </a:pPr>
            <a:r>
              <a:rPr lang="it-IT" sz="1200" dirty="0" smtClean="0">
                <a:solidFill>
                  <a:srgbClr val="133B9C"/>
                </a:solidFill>
              </a:rPr>
              <a:t>58.896 MW</a:t>
            </a:r>
            <a:endParaRPr lang="it-IT" sz="1200" dirty="0">
              <a:solidFill>
                <a:srgbClr val="133B9C"/>
              </a:solidFill>
            </a:endParaRPr>
          </a:p>
        </p:txBody>
      </p:sp>
      <p:sp>
        <p:nvSpPr>
          <p:cNvPr id="96" name="Rectangle 9"/>
          <p:cNvSpPr>
            <a:spLocks noChangeArrowheads="1"/>
          </p:cNvSpPr>
          <p:nvPr/>
        </p:nvSpPr>
        <p:spPr bwMode="auto">
          <a:xfrm>
            <a:off x="874697" y="5857892"/>
            <a:ext cx="798512" cy="269875"/>
          </a:xfrm>
          <a:prstGeom prst="rect">
            <a:avLst/>
          </a:prstGeom>
          <a:noFill/>
          <a:ln w="12700">
            <a:noFill/>
            <a:miter lim="800000"/>
            <a:headEnd/>
            <a:tailEnd/>
          </a:ln>
        </p:spPr>
        <p:txBody>
          <a:bodyPr wrap="none" lIns="80650" tIns="40325" rIns="80650" bIns="40325" anchor="ctr"/>
          <a:lstStyle/>
          <a:p>
            <a:pPr algn="ctr">
              <a:spcBef>
                <a:spcPct val="50000"/>
              </a:spcBef>
            </a:pPr>
            <a:r>
              <a:rPr lang="en-US" sz="1050" b="1" dirty="0" smtClean="0">
                <a:solidFill>
                  <a:srgbClr val="FF6600"/>
                </a:solidFill>
              </a:rPr>
              <a:t>Number</a:t>
            </a:r>
            <a:endParaRPr lang="en-US" sz="1050" b="1" dirty="0">
              <a:solidFill>
                <a:srgbClr val="FF6600"/>
              </a:solidFill>
            </a:endParaRPr>
          </a:p>
        </p:txBody>
      </p:sp>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body" idx="1"/>
          </p:nvPr>
        </p:nvSpPr>
        <p:spPr>
          <a:xfrm>
            <a:off x="457200" y="1857364"/>
            <a:ext cx="8229600" cy="4248150"/>
          </a:xfrm>
        </p:spPr>
        <p:txBody>
          <a:bodyPr/>
          <a:lstStyle/>
          <a:p>
            <a:pPr marL="0" indent="0" eaLnBrk="1" hangingPunct="1">
              <a:lnSpc>
                <a:spcPct val="130000"/>
              </a:lnSpc>
              <a:buNone/>
            </a:pPr>
            <a:r>
              <a:rPr lang="en-US" sz="1600" dirty="0" smtClean="0">
                <a:latin typeface="Arial" charset="0"/>
              </a:rPr>
              <a:t>Strong increase of DG is going to have a strong impact on the distribution network in terms of:</a:t>
            </a:r>
          </a:p>
          <a:p>
            <a:pPr marL="0" indent="0" eaLnBrk="1" hangingPunct="1">
              <a:lnSpc>
                <a:spcPct val="130000"/>
              </a:lnSpc>
              <a:buNone/>
            </a:pPr>
            <a:endParaRPr lang="en-US" sz="1600" dirty="0" smtClean="0">
              <a:latin typeface="Arial" charset="0"/>
            </a:endParaRPr>
          </a:p>
          <a:p>
            <a:pPr marL="177800" indent="-177800" eaLnBrk="1" hangingPunct="1">
              <a:lnSpc>
                <a:spcPct val="130000"/>
              </a:lnSpc>
            </a:pPr>
            <a:r>
              <a:rPr lang="en-US" sz="1600" dirty="0" smtClean="0">
                <a:latin typeface="Arial" charset="0"/>
              </a:rPr>
              <a:t>network planning;</a:t>
            </a:r>
          </a:p>
          <a:p>
            <a:pPr marL="177800" indent="-177800" eaLnBrk="1" hangingPunct="1">
              <a:lnSpc>
                <a:spcPct val="130000"/>
              </a:lnSpc>
            </a:pPr>
            <a:r>
              <a:rPr lang="en-US" sz="1600" dirty="0" smtClean="0">
                <a:latin typeface="Arial" charset="0"/>
              </a:rPr>
              <a:t>saturation of the network;</a:t>
            </a:r>
          </a:p>
          <a:p>
            <a:pPr marL="177800" indent="-177800" eaLnBrk="1" hangingPunct="1">
              <a:lnSpc>
                <a:spcPct val="130000"/>
              </a:lnSpc>
            </a:pPr>
            <a:r>
              <a:rPr lang="en-US" sz="1600" dirty="0" smtClean="0">
                <a:latin typeface="Arial" charset="0"/>
              </a:rPr>
              <a:t>operation of the network (energy dispatching and reverse flow conditions);</a:t>
            </a:r>
          </a:p>
          <a:p>
            <a:pPr marL="177800" indent="-177800" eaLnBrk="1" hangingPunct="1">
              <a:lnSpc>
                <a:spcPct val="130000"/>
              </a:lnSpc>
            </a:pPr>
            <a:r>
              <a:rPr lang="en-US" sz="1600" dirty="0" smtClean="0">
                <a:latin typeface="Arial" charset="0"/>
              </a:rPr>
              <a:t>system security and stability.</a:t>
            </a:r>
          </a:p>
          <a:p>
            <a:pPr marL="0" indent="0" eaLnBrk="1" hangingPunct="1">
              <a:lnSpc>
                <a:spcPct val="130000"/>
              </a:lnSpc>
              <a:buNone/>
            </a:pPr>
            <a:endParaRPr lang="en-US" sz="1600" dirty="0" smtClean="0">
              <a:latin typeface="Arial" charset="0"/>
            </a:endParaRPr>
          </a:p>
          <a:p>
            <a:pPr marL="0" indent="0" eaLnBrk="1" hangingPunct="1">
              <a:lnSpc>
                <a:spcPct val="130000"/>
              </a:lnSpc>
              <a:buNone/>
            </a:pPr>
            <a:r>
              <a:rPr lang="en-US" sz="1600" dirty="0" smtClean="0">
                <a:latin typeface="Arial" charset="0"/>
              </a:rPr>
              <a:t>Where distribution network is going to be saturated, transmission network operator is also involved in the definition of possible network reinforcement.</a:t>
            </a:r>
          </a:p>
          <a:p>
            <a:pPr marL="0" indent="0" eaLnBrk="1" hangingPunct="1">
              <a:lnSpc>
                <a:spcPct val="130000"/>
              </a:lnSpc>
              <a:buNone/>
            </a:pPr>
            <a:endParaRPr lang="en-US" sz="1600" dirty="0" smtClean="0">
              <a:latin typeface="Arial" charset="0"/>
            </a:endParaRPr>
          </a:p>
          <a:p>
            <a:pPr eaLnBrk="1" hangingPunct="1">
              <a:lnSpc>
                <a:spcPct val="130000"/>
              </a:lnSpc>
              <a:buNone/>
            </a:pPr>
            <a:r>
              <a:rPr lang="en-US" sz="1600" dirty="0" smtClean="0">
                <a:latin typeface="Arial" charset="0"/>
              </a:rPr>
              <a:t> </a:t>
            </a:r>
          </a:p>
          <a:p>
            <a:pPr eaLnBrk="1" hangingPunct="1">
              <a:lnSpc>
                <a:spcPct val="130000"/>
              </a:lnSpc>
            </a:pPr>
            <a:endParaRPr lang="en-US" sz="1600" dirty="0" smtClean="0">
              <a:latin typeface="Arial" charset="0"/>
            </a:endParaRPr>
          </a:p>
        </p:txBody>
      </p:sp>
      <p:sp>
        <p:nvSpPr>
          <p:cNvPr id="4099" name="Text Box 6"/>
          <p:cNvSpPr txBox="1">
            <a:spLocks noChangeArrowheads="1"/>
          </p:cNvSpPr>
          <p:nvPr/>
        </p:nvSpPr>
        <p:spPr bwMode="auto">
          <a:xfrm>
            <a:off x="468313" y="6308725"/>
            <a:ext cx="7200900" cy="336550"/>
          </a:xfrm>
          <a:prstGeom prst="rect">
            <a:avLst/>
          </a:prstGeom>
          <a:noFill/>
          <a:ln w="9525">
            <a:noFill/>
            <a:miter lim="800000"/>
            <a:headEnd/>
            <a:tailEnd/>
          </a:ln>
        </p:spPr>
        <p:txBody>
          <a:bodyPr>
            <a:spAutoFit/>
          </a:bodyPr>
          <a:lstStyle/>
          <a:p>
            <a:r>
              <a:rPr lang="fr-BE" sz="1600" dirty="0">
                <a:latin typeface="Arial" charset="0"/>
              </a:rPr>
              <a:t>Simone Botton – </a:t>
            </a:r>
            <a:r>
              <a:rPr lang="fr-BE" sz="1600" dirty="0" err="1">
                <a:latin typeface="Arial" charset="0"/>
              </a:rPr>
              <a:t>Italy</a:t>
            </a:r>
            <a:r>
              <a:rPr lang="fr-BE" sz="1600" dirty="0">
                <a:latin typeface="Arial" charset="0"/>
              </a:rPr>
              <a:t> – Session 4 – </a:t>
            </a:r>
            <a:r>
              <a:rPr lang="fr-BE" sz="1600" dirty="0" err="1">
                <a:latin typeface="Arial" charset="0"/>
              </a:rPr>
              <a:t>Paper</a:t>
            </a:r>
            <a:r>
              <a:rPr lang="fr-BE" sz="1600" dirty="0">
                <a:latin typeface="Arial" charset="0"/>
              </a:rPr>
              <a:t> ID </a:t>
            </a:r>
            <a:r>
              <a:rPr lang="fr-BE" sz="1600" dirty="0" smtClean="0">
                <a:latin typeface="Arial" charset="0"/>
              </a:rPr>
              <a:t>0715</a:t>
            </a:r>
            <a:endParaRPr lang="fr-FR" sz="1600" dirty="0">
              <a:latin typeface="Arial" charset="0"/>
            </a:endParaRPr>
          </a:p>
        </p:txBody>
      </p:sp>
      <p:sp>
        <p:nvSpPr>
          <p:cNvPr id="4100" name="Text Box 8"/>
          <p:cNvSpPr txBox="1">
            <a:spLocks noChangeArrowheads="1"/>
          </p:cNvSpPr>
          <p:nvPr/>
        </p:nvSpPr>
        <p:spPr bwMode="auto">
          <a:xfrm>
            <a:off x="539750" y="1268413"/>
            <a:ext cx="8208963" cy="535531"/>
          </a:xfrm>
          <a:prstGeom prst="rect">
            <a:avLst/>
          </a:prstGeom>
          <a:noFill/>
          <a:ln w="9525" algn="ctr">
            <a:noFill/>
            <a:miter lim="800000"/>
            <a:headEnd/>
            <a:tailEnd/>
          </a:ln>
        </p:spPr>
        <p:txBody>
          <a:bodyPr>
            <a:spAutoFit/>
          </a:bodyPr>
          <a:lstStyle/>
          <a:p>
            <a:pPr algn="ctr">
              <a:lnSpc>
                <a:spcPct val="90000"/>
              </a:lnSpc>
              <a:spcBef>
                <a:spcPct val="20000"/>
              </a:spcBef>
              <a:buClr>
                <a:schemeClr val="bg2"/>
              </a:buClr>
              <a:buSzPct val="75000"/>
              <a:buFont typeface="Wingdings" pitchFamily="2" charset="2"/>
              <a:buNone/>
            </a:pPr>
            <a:r>
              <a:rPr lang="fr-BE" sz="3200" b="1" dirty="0" err="1" smtClean="0">
                <a:solidFill>
                  <a:schemeClr val="bg2"/>
                </a:solidFill>
                <a:latin typeface="Arial" charset="0"/>
              </a:rPr>
              <a:t>Technical</a:t>
            </a:r>
            <a:r>
              <a:rPr lang="fr-BE" sz="3200" b="1" dirty="0" smtClean="0">
                <a:solidFill>
                  <a:schemeClr val="bg2"/>
                </a:solidFill>
                <a:latin typeface="Arial" charset="0"/>
              </a:rPr>
              <a:t> Issues</a:t>
            </a:r>
            <a:endParaRPr lang="fr-FR" sz="3200" dirty="0">
              <a:solidFill>
                <a:schemeClr val="bg2"/>
              </a:solidFill>
              <a:latin typeface="Arial" charset="0"/>
            </a:endParaRPr>
          </a:p>
        </p:txBody>
      </p:sp>
      <p:pic>
        <p:nvPicPr>
          <p:cNvPr id="4101" name="Immagine 5" descr="Enel inglese.jpg"/>
          <p:cNvPicPr>
            <a:picLocks noChangeAspect="1"/>
          </p:cNvPicPr>
          <p:nvPr/>
        </p:nvPicPr>
        <p:blipFill>
          <a:blip r:embed="rId3" cstate="print"/>
          <a:srcRect/>
          <a:stretch>
            <a:fillRect/>
          </a:stretch>
        </p:blipFill>
        <p:spPr bwMode="auto">
          <a:xfrm>
            <a:off x="6919913" y="5487988"/>
            <a:ext cx="1968500" cy="1179512"/>
          </a:xfrm>
          <a:prstGeom prst="rect">
            <a:avLst/>
          </a:prstGeom>
          <a:noFill/>
          <a:ln w="9525">
            <a:noFill/>
            <a:miter lim="800000"/>
            <a:headEnd/>
            <a:tailEnd/>
          </a:ln>
        </p:spPr>
      </p:pic>
    </p:spTree>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CIRED2011">
  <a:themeElements>
    <a:clrScheme name="">
      <a:dk1>
        <a:srgbClr val="000000"/>
      </a:dk1>
      <a:lt1>
        <a:srgbClr val="FFFFFF"/>
      </a:lt1>
      <a:dk2>
        <a:srgbClr val="779AF1"/>
      </a:dk2>
      <a:lt2>
        <a:srgbClr val="0E318D"/>
      </a:lt2>
      <a:accent1>
        <a:srgbClr val="154BD1"/>
      </a:accent1>
      <a:accent2>
        <a:srgbClr val="1F59E9"/>
      </a:accent2>
      <a:accent3>
        <a:srgbClr val="FFFFFF"/>
      </a:accent3>
      <a:accent4>
        <a:srgbClr val="000000"/>
      </a:accent4>
      <a:accent5>
        <a:srgbClr val="AAB1E5"/>
      </a:accent5>
      <a:accent6>
        <a:srgbClr val="1B50D3"/>
      </a:accent6>
      <a:hlink>
        <a:srgbClr val="0E318D"/>
      </a:hlink>
      <a:folHlink>
        <a:srgbClr val="FF9900"/>
      </a:folHlink>
    </a:clrScheme>
    <a:fontScheme name="CIRED2011">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chemeClr val="tx1"/>
            </a:solidFill>
            <a:effectLst/>
            <a:latin typeface="Verdana" pitchFamily="34" charset="0"/>
            <a:cs typeface="Arial" charset="0"/>
          </a:defRPr>
        </a:defPPr>
      </a:lstStyle>
    </a:lnDef>
  </a:objectDefaults>
  <a:extraClrSchemeLst>
    <a:extraClrScheme>
      <a:clrScheme name="CIRED2011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CIRED2011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CIRED2011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CIRED2011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CIRED2011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CIRED2011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CIRED2011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CIRED2011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CIRED2011 9">
        <a:dk1>
          <a:srgbClr val="000000"/>
        </a:dk1>
        <a:lt1>
          <a:srgbClr val="FFFFFF"/>
        </a:lt1>
        <a:dk2>
          <a:srgbClr val="999900"/>
        </a:dk2>
        <a:lt2>
          <a:srgbClr val="F96501"/>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CIRED2011 10">
        <a:dk1>
          <a:srgbClr val="000000"/>
        </a:dk1>
        <a:lt1>
          <a:srgbClr val="FFFFFF"/>
        </a:lt1>
        <a:dk2>
          <a:srgbClr val="F96501"/>
        </a:dk2>
        <a:lt2>
          <a:srgbClr val="F96501"/>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CIRED2011 11">
        <a:dk1>
          <a:srgbClr val="000000"/>
        </a:dk1>
        <a:lt1>
          <a:srgbClr val="FFFFFF"/>
        </a:lt1>
        <a:dk2>
          <a:srgbClr val="FEB27E"/>
        </a:dk2>
        <a:lt2>
          <a:srgbClr val="F96501"/>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CIRED2011 12">
        <a:dk1>
          <a:srgbClr val="000000"/>
        </a:dk1>
        <a:lt1>
          <a:srgbClr val="FFFFFF"/>
        </a:lt1>
        <a:dk2>
          <a:srgbClr val="FEB27E"/>
        </a:dk2>
        <a:lt2>
          <a:srgbClr val="F96501"/>
        </a:lt2>
        <a:accent1>
          <a:srgbClr val="99CC00"/>
        </a:accent1>
        <a:accent2>
          <a:srgbClr val="FE8F44"/>
        </a:accent2>
        <a:accent3>
          <a:srgbClr val="FFFFFF"/>
        </a:accent3>
        <a:accent4>
          <a:srgbClr val="000000"/>
        </a:accent4>
        <a:accent5>
          <a:srgbClr val="CAE2AA"/>
        </a:accent5>
        <a:accent6>
          <a:srgbClr val="E6813D"/>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CIRED2011 13">
        <a:dk1>
          <a:srgbClr val="000000"/>
        </a:dk1>
        <a:lt1>
          <a:srgbClr val="FFFFFF"/>
        </a:lt1>
        <a:dk2>
          <a:srgbClr val="FEB27E"/>
        </a:dk2>
        <a:lt2>
          <a:srgbClr val="F96501"/>
        </a:lt2>
        <a:accent1>
          <a:srgbClr val="FF6600"/>
        </a:accent1>
        <a:accent2>
          <a:srgbClr val="FE8F44"/>
        </a:accent2>
        <a:accent3>
          <a:srgbClr val="FFFFFF"/>
        </a:accent3>
        <a:accent4>
          <a:srgbClr val="000000"/>
        </a:accent4>
        <a:accent5>
          <a:srgbClr val="FFB8AA"/>
        </a:accent5>
        <a:accent6>
          <a:srgbClr val="E6813D"/>
        </a:accent6>
        <a:hlink>
          <a:srgbClr val="F96501"/>
        </a:hlink>
        <a:folHlink>
          <a:srgbClr val="CC9900"/>
        </a:folHlink>
      </a:clrScheme>
      <a:clrMap bg1="lt1" tx1="dk1" bg2="lt2" tx2="dk2" accent1="accent1" accent2="accent2" accent3="accent3" accent4="accent4" accent5="accent5" accent6="accent6" hlink="hlink" folHlink="folHlink"/>
    </a:extraClrScheme>
    <a:extraClrScheme>
      <a:clrScheme name="CIRED2011 14">
        <a:dk1>
          <a:srgbClr val="000000"/>
        </a:dk1>
        <a:lt1>
          <a:srgbClr val="FFFFFF"/>
        </a:lt1>
        <a:dk2>
          <a:srgbClr val="0E318D"/>
        </a:dk2>
        <a:lt2>
          <a:srgbClr val="0E318D"/>
        </a:lt2>
        <a:accent1>
          <a:srgbClr val="0E318D"/>
        </a:accent1>
        <a:accent2>
          <a:srgbClr val="0E318D"/>
        </a:accent2>
        <a:accent3>
          <a:srgbClr val="FFFFFF"/>
        </a:accent3>
        <a:accent4>
          <a:srgbClr val="000000"/>
        </a:accent4>
        <a:accent5>
          <a:srgbClr val="AAADC5"/>
        </a:accent5>
        <a:accent6>
          <a:srgbClr val="0C2B7F"/>
        </a:accent6>
        <a:hlink>
          <a:srgbClr val="0E318D"/>
        </a:hlink>
        <a:folHlink>
          <a:srgbClr val="FF9900"/>
        </a:folHlink>
      </a:clrScheme>
      <a:clrMap bg1="lt1" tx1="dk1" bg2="lt2" tx2="dk2" accent1="accent1" accent2="accent2" accent3="accent3" accent4="accent4" accent5="accent5" accent6="accent6" hlink="hlink" folHlink="folHlink"/>
    </a:extraClrScheme>
    <a:extraClrScheme>
      <a:clrScheme name="CIRED2011 15">
        <a:dk1>
          <a:srgbClr val="000000"/>
        </a:dk1>
        <a:lt1>
          <a:srgbClr val="FFFFFF"/>
        </a:lt1>
        <a:dk2>
          <a:srgbClr val="0E318D"/>
        </a:dk2>
        <a:lt2>
          <a:srgbClr val="0E318D"/>
        </a:lt2>
        <a:accent1>
          <a:srgbClr val="154BD1"/>
        </a:accent1>
        <a:accent2>
          <a:srgbClr val="0E318D"/>
        </a:accent2>
        <a:accent3>
          <a:srgbClr val="FFFFFF"/>
        </a:accent3>
        <a:accent4>
          <a:srgbClr val="000000"/>
        </a:accent4>
        <a:accent5>
          <a:srgbClr val="AAB1E5"/>
        </a:accent5>
        <a:accent6>
          <a:srgbClr val="0C2B7F"/>
        </a:accent6>
        <a:hlink>
          <a:srgbClr val="0E318D"/>
        </a:hlink>
        <a:folHlink>
          <a:srgbClr val="FF9900"/>
        </a:folHlink>
      </a:clrScheme>
      <a:clrMap bg1="lt1" tx1="dk1" bg2="lt2" tx2="dk2" accent1="accent1" accent2="accent2" accent3="accent3" accent4="accent4" accent5="accent5" accent6="accent6" hlink="hlink" folHlink="folHlink"/>
    </a:extraClrScheme>
    <a:extraClrScheme>
      <a:clrScheme name="CIRED2011 16">
        <a:dk1>
          <a:srgbClr val="000000"/>
        </a:dk1>
        <a:lt1>
          <a:srgbClr val="FFFFFF"/>
        </a:lt1>
        <a:dk2>
          <a:srgbClr val="0E318D"/>
        </a:dk2>
        <a:lt2>
          <a:srgbClr val="0E318D"/>
        </a:lt2>
        <a:accent1>
          <a:srgbClr val="154BD1"/>
        </a:accent1>
        <a:accent2>
          <a:srgbClr val="1F59E9"/>
        </a:accent2>
        <a:accent3>
          <a:srgbClr val="FFFFFF"/>
        </a:accent3>
        <a:accent4>
          <a:srgbClr val="000000"/>
        </a:accent4>
        <a:accent5>
          <a:srgbClr val="AAB1E5"/>
        </a:accent5>
        <a:accent6>
          <a:srgbClr val="1B50D3"/>
        </a:accent6>
        <a:hlink>
          <a:srgbClr val="0E318D"/>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7_Presentazione vuota">
    <a:majorFont>
      <a:latin typeface="Verdana"/>
      <a:ea typeface="ヒラギノ角ゴ Pro W6"/>
      <a:cs typeface="Arial"/>
    </a:majorFont>
    <a:minorFont>
      <a:latin typeface="Verdana"/>
      <a:ea typeface="ヒラギノ角ゴ Pro W3"/>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Presentazione vuota">
    <a:majorFont>
      <a:latin typeface="Verdana"/>
      <a:ea typeface="ヒラギノ角ゴ Pro W6"/>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1094</Words>
  <Application>Microsoft Macintosh PowerPoint</Application>
  <PresentationFormat>Bildschirmpräsentation (4:3)</PresentationFormat>
  <Paragraphs>203</Paragraphs>
  <Slides>14</Slides>
  <Notes>14</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CIRED2011</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AIM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AIM</dc:creator>
  <cp:lastModifiedBy>T</cp:lastModifiedBy>
  <cp:revision>54</cp:revision>
  <dcterms:created xsi:type="dcterms:W3CDTF">2010-04-09T10:19:13Z</dcterms:created>
  <dcterms:modified xsi:type="dcterms:W3CDTF">2011-07-14T17:29:44Z</dcterms:modified>
</cp:coreProperties>
</file>