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63" r:id="rId3"/>
    <p:sldId id="261" r:id="rId4"/>
    <p:sldId id="259" r:id="rId5"/>
    <p:sldId id="260" r:id="rId6"/>
    <p:sldId id="257" r:id="rId7"/>
    <p:sldId id="26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908" autoAdjust="0"/>
  </p:normalViewPr>
  <p:slideViewPr>
    <p:cSldViewPr>
      <p:cViewPr varScale="1">
        <p:scale>
          <a:sx n="69" d="100"/>
          <a:sy n="69" d="100"/>
        </p:scale>
        <p:origin x="-2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BD882F-36C0-BF44-A410-880FAAE1BAC0}" type="doc">
      <dgm:prSet loTypeId="urn:microsoft.com/office/officeart/2005/8/layout/default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D81E05-966F-1446-95B0-5DD43985E94B}">
      <dgm:prSet phldrT="[Text]"/>
      <dgm:spPr/>
      <dgm:t>
        <a:bodyPr/>
        <a:lstStyle/>
        <a:p>
          <a:r>
            <a:rPr lang="en-US" dirty="0" smtClean="0"/>
            <a:t>Security Policy</a:t>
          </a:r>
          <a:endParaRPr lang="en-US" dirty="0"/>
        </a:p>
      </dgm:t>
    </dgm:pt>
    <dgm:pt modelId="{F58253D4-A258-CC41-98CA-3628A8D9FB99}" type="parTrans" cxnId="{2EE343A5-1C08-1142-B220-46AD400F27B9}">
      <dgm:prSet/>
      <dgm:spPr/>
      <dgm:t>
        <a:bodyPr/>
        <a:lstStyle/>
        <a:p>
          <a:endParaRPr lang="en-US"/>
        </a:p>
      </dgm:t>
    </dgm:pt>
    <dgm:pt modelId="{294F0BAA-45AA-CE46-9C12-7BB8B35AB80E}" type="sibTrans" cxnId="{2EE343A5-1C08-1142-B220-46AD400F27B9}">
      <dgm:prSet/>
      <dgm:spPr/>
      <dgm:t>
        <a:bodyPr/>
        <a:lstStyle/>
        <a:p>
          <a:endParaRPr lang="en-US"/>
        </a:p>
      </dgm:t>
    </dgm:pt>
    <dgm:pt modelId="{C2A6F01E-F691-9C4D-9550-ED08F3A5444B}">
      <dgm:prSet phldrT="[Text]"/>
      <dgm:spPr/>
      <dgm:t>
        <a:bodyPr/>
        <a:lstStyle/>
        <a:p>
          <a:r>
            <a:rPr lang="en-US" dirty="0" smtClean="0"/>
            <a:t>Asset Management</a:t>
          </a:r>
          <a:endParaRPr lang="en-US" dirty="0"/>
        </a:p>
      </dgm:t>
    </dgm:pt>
    <dgm:pt modelId="{CCC999FD-5CD5-5D45-BD1D-E511A8885DBF}" type="parTrans" cxnId="{F92C2219-DD94-BA47-A475-118742121E04}">
      <dgm:prSet/>
      <dgm:spPr/>
      <dgm:t>
        <a:bodyPr/>
        <a:lstStyle/>
        <a:p>
          <a:endParaRPr lang="en-US"/>
        </a:p>
      </dgm:t>
    </dgm:pt>
    <dgm:pt modelId="{BD8A008C-9320-0647-B48F-39180B9A64F5}" type="sibTrans" cxnId="{F92C2219-DD94-BA47-A475-118742121E04}">
      <dgm:prSet/>
      <dgm:spPr/>
      <dgm:t>
        <a:bodyPr/>
        <a:lstStyle/>
        <a:p>
          <a:endParaRPr lang="en-US"/>
        </a:p>
      </dgm:t>
    </dgm:pt>
    <dgm:pt modelId="{03082E34-C79B-414D-BBB9-485865B2FC6F}">
      <dgm:prSet phldrT="[Text]"/>
      <dgm:spPr/>
      <dgm:t>
        <a:bodyPr/>
        <a:lstStyle/>
        <a:p>
          <a:r>
            <a:rPr lang="en-US" dirty="0" smtClean="0"/>
            <a:t>Human Resources Security</a:t>
          </a:r>
          <a:endParaRPr lang="en-US" dirty="0"/>
        </a:p>
      </dgm:t>
    </dgm:pt>
    <dgm:pt modelId="{10BE54CB-82C5-9A40-9644-3A95C38C6399}" type="parTrans" cxnId="{9E7E57DD-1D61-7C47-9ACF-5F3FDFD12149}">
      <dgm:prSet/>
      <dgm:spPr/>
      <dgm:t>
        <a:bodyPr/>
        <a:lstStyle/>
        <a:p>
          <a:endParaRPr lang="en-US"/>
        </a:p>
      </dgm:t>
    </dgm:pt>
    <dgm:pt modelId="{02DEDFAA-27FB-8447-9047-A49A3C5FBDB7}" type="sibTrans" cxnId="{9E7E57DD-1D61-7C47-9ACF-5F3FDFD12149}">
      <dgm:prSet/>
      <dgm:spPr/>
      <dgm:t>
        <a:bodyPr/>
        <a:lstStyle/>
        <a:p>
          <a:endParaRPr lang="en-US"/>
        </a:p>
      </dgm:t>
    </dgm:pt>
    <dgm:pt modelId="{BD04E7C6-1682-CF42-880A-ACCBD6C70D29}">
      <dgm:prSet phldrT="[Text]"/>
      <dgm:spPr/>
      <dgm:t>
        <a:bodyPr/>
        <a:lstStyle/>
        <a:p>
          <a:r>
            <a:rPr lang="en-US" dirty="0" smtClean="0"/>
            <a:t>Physical and Environment Security</a:t>
          </a:r>
          <a:endParaRPr lang="en-US" dirty="0"/>
        </a:p>
      </dgm:t>
    </dgm:pt>
    <dgm:pt modelId="{6D72B5CF-F00C-4A4D-A4F7-D8F3C7ED33C6}" type="parTrans" cxnId="{38C5647D-CD10-844C-8060-99731C7300BE}">
      <dgm:prSet/>
      <dgm:spPr/>
      <dgm:t>
        <a:bodyPr/>
        <a:lstStyle/>
        <a:p>
          <a:endParaRPr lang="en-US"/>
        </a:p>
      </dgm:t>
    </dgm:pt>
    <dgm:pt modelId="{B72028DC-B6A4-5B4B-9E57-EA83E7716FC2}" type="sibTrans" cxnId="{38C5647D-CD10-844C-8060-99731C7300BE}">
      <dgm:prSet/>
      <dgm:spPr/>
      <dgm:t>
        <a:bodyPr/>
        <a:lstStyle/>
        <a:p>
          <a:endParaRPr lang="en-US"/>
        </a:p>
      </dgm:t>
    </dgm:pt>
    <dgm:pt modelId="{A0E46282-46A0-8041-BB10-A9F9563FDA4E}">
      <dgm:prSet phldrT="[Text]"/>
      <dgm:spPr/>
      <dgm:t>
        <a:bodyPr/>
        <a:lstStyle/>
        <a:p>
          <a:r>
            <a:rPr lang="en-US" dirty="0" smtClean="0"/>
            <a:t>Systems Acquisition, Development and Maintenance</a:t>
          </a:r>
          <a:endParaRPr lang="en-US" dirty="0"/>
        </a:p>
      </dgm:t>
    </dgm:pt>
    <dgm:pt modelId="{B12A8A1E-1878-BD40-91B2-386C9422DE76}" type="parTrans" cxnId="{84565D70-8E62-3C40-92F1-36D43F378AE8}">
      <dgm:prSet/>
      <dgm:spPr/>
      <dgm:t>
        <a:bodyPr/>
        <a:lstStyle/>
        <a:p>
          <a:endParaRPr lang="en-US"/>
        </a:p>
      </dgm:t>
    </dgm:pt>
    <dgm:pt modelId="{7ADA09D5-0E56-FE40-86D5-5D593E2C1BF6}" type="sibTrans" cxnId="{84565D70-8E62-3C40-92F1-36D43F378AE8}">
      <dgm:prSet/>
      <dgm:spPr/>
      <dgm:t>
        <a:bodyPr/>
        <a:lstStyle/>
        <a:p>
          <a:endParaRPr lang="en-US"/>
        </a:p>
      </dgm:t>
    </dgm:pt>
    <dgm:pt modelId="{CB9A1322-466E-CB4A-9D3B-15C408BA1FA2}">
      <dgm:prSet phldrT="[Text]"/>
      <dgm:spPr/>
      <dgm:t>
        <a:bodyPr/>
        <a:lstStyle/>
        <a:p>
          <a:r>
            <a:rPr lang="en-US" dirty="0" smtClean="0"/>
            <a:t>Communications and Operations Management</a:t>
          </a:r>
          <a:endParaRPr lang="en-US" dirty="0"/>
        </a:p>
      </dgm:t>
    </dgm:pt>
    <dgm:pt modelId="{B1FE4840-4E94-D642-8194-B3B58CEBAE50}" type="parTrans" cxnId="{E4055AF2-1ED9-2947-850D-1912378A65A3}">
      <dgm:prSet/>
      <dgm:spPr/>
      <dgm:t>
        <a:bodyPr/>
        <a:lstStyle/>
        <a:p>
          <a:endParaRPr lang="en-US"/>
        </a:p>
      </dgm:t>
    </dgm:pt>
    <dgm:pt modelId="{A410BBC9-941A-494E-B787-0B8191044375}" type="sibTrans" cxnId="{E4055AF2-1ED9-2947-850D-1912378A65A3}">
      <dgm:prSet/>
      <dgm:spPr/>
      <dgm:t>
        <a:bodyPr/>
        <a:lstStyle/>
        <a:p>
          <a:endParaRPr lang="en-US"/>
        </a:p>
      </dgm:t>
    </dgm:pt>
    <dgm:pt modelId="{F5E8CAB1-C2C3-BB4B-8DA3-96B4E8DF572A}">
      <dgm:prSet phldrT="[Text]"/>
      <dgm:spPr/>
      <dgm:t>
        <a:bodyPr/>
        <a:lstStyle/>
        <a:p>
          <a:r>
            <a:rPr lang="en-US" dirty="0" smtClean="0"/>
            <a:t>Access Control</a:t>
          </a:r>
          <a:endParaRPr lang="en-US" dirty="0"/>
        </a:p>
      </dgm:t>
    </dgm:pt>
    <dgm:pt modelId="{148BA836-B301-6A43-99E9-95666C8A7DBB}" type="parTrans" cxnId="{9E0648ED-60D4-7D4D-9F00-9BE26B84085A}">
      <dgm:prSet/>
      <dgm:spPr/>
      <dgm:t>
        <a:bodyPr/>
        <a:lstStyle/>
        <a:p>
          <a:endParaRPr lang="en-US"/>
        </a:p>
      </dgm:t>
    </dgm:pt>
    <dgm:pt modelId="{23B1F9F7-B45C-BE41-9B96-8CE3261D53C0}" type="sibTrans" cxnId="{9E0648ED-60D4-7D4D-9F00-9BE26B84085A}">
      <dgm:prSet/>
      <dgm:spPr/>
      <dgm:t>
        <a:bodyPr/>
        <a:lstStyle/>
        <a:p>
          <a:endParaRPr lang="en-US"/>
        </a:p>
      </dgm:t>
    </dgm:pt>
    <dgm:pt modelId="{CD6129B6-8DED-DC47-8285-1C65A76D17A8}">
      <dgm:prSet phldrT="[Text]"/>
      <dgm:spPr/>
      <dgm:t>
        <a:bodyPr/>
        <a:lstStyle/>
        <a:p>
          <a:r>
            <a:rPr lang="en-US" dirty="0" smtClean="0"/>
            <a:t>Information Incident Management</a:t>
          </a:r>
          <a:endParaRPr lang="en-US" dirty="0"/>
        </a:p>
      </dgm:t>
    </dgm:pt>
    <dgm:pt modelId="{196FED0D-085E-4041-93BA-2E6D548ADEBC}" type="parTrans" cxnId="{F14844A6-E359-AC44-8492-AB45BD15216D}">
      <dgm:prSet/>
      <dgm:spPr/>
      <dgm:t>
        <a:bodyPr/>
        <a:lstStyle/>
        <a:p>
          <a:endParaRPr lang="en-US"/>
        </a:p>
      </dgm:t>
    </dgm:pt>
    <dgm:pt modelId="{43FF1B66-48A2-8447-A82B-1A02A43DD461}" type="sibTrans" cxnId="{F14844A6-E359-AC44-8492-AB45BD15216D}">
      <dgm:prSet/>
      <dgm:spPr/>
      <dgm:t>
        <a:bodyPr/>
        <a:lstStyle/>
        <a:p>
          <a:endParaRPr lang="en-US"/>
        </a:p>
      </dgm:t>
    </dgm:pt>
    <dgm:pt modelId="{64E1DF5B-0A5C-A444-87EC-D0430ACA9048}">
      <dgm:prSet phldrT="[Text]"/>
      <dgm:spPr/>
      <dgm:t>
        <a:bodyPr/>
        <a:lstStyle/>
        <a:p>
          <a:r>
            <a:rPr lang="en-US" dirty="0" smtClean="0"/>
            <a:t>Business Continuity Management</a:t>
          </a:r>
          <a:endParaRPr lang="en-US" dirty="0"/>
        </a:p>
      </dgm:t>
    </dgm:pt>
    <dgm:pt modelId="{1C90ADCE-F3A1-B04F-8EAD-D2E8FE989A9C}" type="parTrans" cxnId="{76203217-371D-8642-BE4E-3685D2248C02}">
      <dgm:prSet/>
      <dgm:spPr/>
      <dgm:t>
        <a:bodyPr/>
        <a:lstStyle/>
        <a:p>
          <a:endParaRPr lang="en-US"/>
        </a:p>
      </dgm:t>
    </dgm:pt>
    <dgm:pt modelId="{A3D4AF39-A3E1-2E44-8A76-398D0C0F80A1}" type="sibTrans" cxnId="{76203217-371D-8642-BE4E-3685D2248C02}">
      <dgm:prSet/>
      <dgm:spPr/>
      <dgm:t>
        <a:bodyPr/>
        <a:lstStyle/>
        <a:p>
          <a:endParaRPr lang="en-US"/>
        </a:p>
      </dgm:t>
    </dgm:pt>
    <dgm:pt modelId="{28073FB9-A195-444C-8867-E92854AC33A7}" type="pres">
      <dgm:prSet presAssocID="{73BD882F-36C0-BF44-A410-880FAAE1BA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88C1DE-4EBA-AE4F-BD0E-1EE7F97C1692}" type="pres">
      <dgm:prSet presAssocID="{22D81E05-966F-1446-95B0-5DD43985E94B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9612A7-3461-8D47-A263-8F9F7E468FD5}" type="pres">
      <dgm:prSet presAssocID="{294F0BAA-45AA-CE46-9C12-7BB8B35AB80E}" presName="sibTrans" presStyleCnt="0"/>
      <dgm:spPr/>
    </dgm:pt>
    <dgm:pt modelId="{3F37B454-5514-9F40-8821-E57066011256}" type="pres">
      <dgm:prSet presAssocID="{C2A6F01E-F691-9C4D-9550-ED08F3A5444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8B2E9-96E8-184F-A08C-B583CEBC4A07}" type="pres">
      <dgm:prSet presAssocID="{BD8A008C-9320-0647-B48F-39180B9A64F5}" presName="sibTrans" presStyleCnt="0"/>
      <dgm:spPr/>
    </dgm:pt>
    <dgm:pt modelId="{258472E7-2B19-5C4B-ADE1-BB6814CB2AF3}" type="pres">
      <dgm:prSet presAssocID="{03082E34-C79B-414D-BBB9-485865B2FC6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09697-F94F-1E49-99D8-9AA951F78E7D}" type="pres">
      <dgm:prSet presAssocID="{02DEDFAA-27FB-8447-9047-A49A3C5FBDB7}" presName="sibTrans" presStyleCnt="0"/>
      <dgm:spPr/>
    </dgm:pt>
    <dgm:pt modelId="{BB301C44-D994-9C46-AA67-465D60FBF541}" type="pres">
      <dgm:prSet presAssocID="{BD04E7C6-1682-CF42-880A-ACCBD6C70D2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32FE5A-4D0C-F643-8FB6-E93A9482574C}" type="pres">
      <dgm:prSet presAssocID="{B72028DC-B6A4-5B4B-9E57-EA83E7716FC2}" presName="sibTrans" presStyleCnt="0"/>
      <dgm:spPr/>
    </dgm:pt>
    <dgm:pt modelId="{FDC2B93E-1066-6848-8A79-ED34FCB8576E}" type="pres">
      <dgm:prSet presAssocID="{CB9A1322-466E-CB4A-9D3B-15C408BA1FA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D878B-4A56-5443-9C53-8F0BC06CDD5C}" type="pres">
      <dgm:prSet presAssocID="{A410BBC9-941A-494E-B787-0B8191044375}" presName="sibTrans" presStyleCnt="0"/>
      <dgm:spPr/>
    </dgm:pt>
    <dgm:pt modelId="{8450E9C1-0257-8A41-AD06-6FE529EB41B4}" type="pres">
      <dgm:prSet presAssocID="{F5E8CAB1-C2C3-BB4B-8DA3-96B4E8DF572A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8BD90-F96D-CA48-8EAA-3301651EEFE5}" type="pres">
      <dgm:prSet presAssocID="{23B1F9F7-B45C-BE41-9B96-8CE3261D53C0}" presName="sibTrans" presStyleCnt="0"/>
      <dgm:spPr/>
    </dgm:pt>
    <dgm:pt modelId="{9DEDB510-C2EA-8645-831C-BAA83EA807AA}" type="pres">
      <dgm:prSet presAssocID="{A0E46282-46A0-8041-BB10-A9F9563FDA4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65AA7-C16B-7546-8006-9674853FA2CB}" type="pres">
      <dgm:prSet presAssocID="{7ADA09D5-0E56-FE40-86D5-5D593E2C1BF6}" presName="sibTrans" presStyleCnt="0"/>
      <dgm:spPr/>
    </dgm:pt>
    <dgm:pt modelId="{79376FE5-6308-F949-95B4-05A0705360CB}" type="pres">
      <dgm:prSet presAssocID="{CD6129B6-8DED-DC47-8285-1C65A76D17A8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039F5-FD7A-6744-8012-3B1CC321B0CE}" type="pres">
      <dgm:prSet presAssocID="{43FF1B66-48A2-8447-A82B-1A02A43DD461}" presName="sibTrans" presStyleCnt="0"/>
      <dgm:spPr/>
    </dgm:pt>
    <dgm:pt modelId="{D382917D-B2F7-2848-A345-7599726722E9}" type="pres">
      <dgm:prSet presAssocID="{64E1DF5B-0A5C-A444-87EC-D0430ACA904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04CACD-F946-4736-963F-C691610B2E82}" type="presOf" srcId="{CD6129B6-8DED-DC47-8285-1C65A76D17A8}" destId="{79376FE5-6308-F949-95B4-05A0705360CB}" srcOrd="0" destOrd="0" presId="urn:microsoft.com/office/officeart/2005/8/layout/default#1"/>
    <dgm:cxn modelId="{38C5647D-CD10-844C-8060-99731C7300BE}" srcId="{73BD882F-36C0-BF44-A410-880FAAE1BAC0}" destId="{BD04E7C6-1682-CF42-880A-ACCBD6C70D29}" srcOrd="3" destOrd="0" parTransId="{6D72B5CF-F00C-4A4D-A4F7-D8F3C7ED33C6}" sibTransId="{B72028DC-B6A4-5B4B-9E57-EA83E7716FC2}"/>
    <dgm:cxn modelId="{2B9898DC-8157-4077-A883-B5B6E497E426}" type="presOf" srcId="{F5E8CAB1-C2C3-BB4B-8DA3-96B4E8DF572A}" destId="{8450E9C1-0257-8A41-AD06-6FE529EB41B4}" srcOrd="0" destOrd="0" presId="urn:microsoft.com/office/officeart/2005/8/layout/default#1"/>
    <dgm:cxn modelId="{76203217-371D-8642-BE4E-3685D2248C02}" srcId="{73BD882F-36C0-BF44-A410-880FAAE1BAC0}" destId="{64E1DF5B-0A5C-A444-87EC-D0430ACA9048}" srcOrd="8" destOrd="0" parTransId="{1C90ADCE-F3A1-B04F-8EAD-D2E8FE989A9C}" sibTransId="{A3D4AF39-A3E1-2E44-8A76-398D0C0F80A1}"/>
    <dgm:cxn modelId="{2EE343A5-1C08-1142-B220-46AD400F27B9}" srcId="{73BD882F-36C0-BF44-A410-880FAAE1BAC0}" destId="{22D81E05-966F-1446-95B0-5DD43985E94B}" srcOrd="0" destOrd="0" parTransId="{F58253D4-A258-CC41-98CA-3628A8D9FB99}" sibTransId="{294F0BAA-45AA-CE46-9C12-7BB8B35AB80E}"/>
    <dgm:cxn modelId="{9E0648ED-60D4-7D4D-9F00-9BE26B84085A}" srcId="{73BD882F-36C0-BF44-A410-880FAAE1BAC0}" destId="{F5E8CAB1-C2C3-BB4B-8DA3-96B4E8DF572A}" srcOrd="5" destOrd="0" parTransId="{148BA836-B301-6A43-99E9-95666C8A7DBB}" sibTransId="{23B1F9F7-B45C-BE41-9B96-8CE3261D53C0}"/>
    <dgm:cxn modelId="{F3CA22E6-30B4-4B6A-AE35-488016DB8111}" type="presOf" srcId="{03082E34-C79B-414D-BBB9-485865B2FC6F}" destId="{258472E7-2B19-5C4B-ADE1-BB6814CB2AF3}" srcOrd="0" destOrd="0" presId="urn:microsoft.com/office/officeart/2005/8/layout/default#1"/>
    <dgm:cxn modelId="{0C2551D4-FF17-40C9-B06C-5D3FF31B6EC4}" type="presOf" srcId="{64E1DF5B-0A5C-A444-87EC-D0430ACA9048}" destId="{D382917D-B2F7-2848-A345-7599726722E9}" srcOrd="0" destOrd="0" presId="urn:microsoft.com/office/officeart/2005/8/layout/default#1"/>
    <dgm:cxn modelId="{9E7E57DD-1D61-7C47-9ACF-5F3FDFD12149}" srcId="{73BD882F-36C0-BF44-A410-880FAAE1BAC0}" destId="{03082E34-C79B-414D-BBB9-485865B2FC6F}" srcOrd="2" destOrd="0" parTransId="{10BE54CB-82C5-9A40-9644-3A95C38C6399}" sibTransId="{02DEDFAA-27FB-8447-9047-A49A3C5FBDB7}"/>
    <dgm:cxn modelId="{E4055AF2-1ED9-2947-850D-1912378A65A3}" srcId="{73BD882F-36C0-BF44-A410-880FAAE1BAC0}" destId="{CB9A1322-466E-CB4A-9D3B-15C408BA1FA2}" srcOrd="4" destOrd="0" parTransId="{B1FE4840-4E94-D642-8194-B3B58CEBAE50}" sibTransId="{A410BBC9-941A-494E-B787-0B8191044375}"/>
    <dgm:cxn modelId="{715DE543-C231-4F8E-A71C-F0AEA7128333}" type="presOf" srcId="{73BD882F-36C0-BF44-A410-880FAAE1BAC0}" destId="{28073FB9-A195-444C-8867-E92854AC33A7}" srcOrd="0" destOrd="0" presId="urn:microsoft.com/office/officeart/2005/8/layout/default#1"/>
    <dgm:cxn modelId="{F14844A6-E359-AC44-8492-AB45BD15216D}" srcId="{73BD882F-36C0-BF44-A410-880FAAE1BAC0}" destId="{CD6129B6-8DED-DC47-8285-1C65A76D17A8}" srcOrd="7" destOrd="0" parTransId="{196FED0D-085E-4041-93BA-2E6D548ADEBC}" sibTransId="{43FF1B66-48A2-8447-A82B-1A02A43DD461}"/>
    <dgm:cxn modelId="{D3F1563D-25EA-47FE-8DF5-17CCF0FC1C22}" type="presOf" srcId="{A0E46282-46A0-8041-BB10-A9F9563FDA4E}" destId="{9DEDB510-C2EA-8645-831C-BAA83EA807AA}" srcOrd="0" destOrd="0" presId="urn:microsoft.com/office/officeart/2005/8/layout/default#1"/>
    <dgm:cxn modelId="{F74334FA-618A-4BBD-9D8D-9CB87577B9E0}" type="presOf" srcId="{CB9A1322-466E-CB4A-9D3B-15C408BA1FA2}" destId="{FDC2B93E-1066-6848-8A79-ED34FCB8576E}" srcOrd="0" destOrd="0" presId="urn:microsoft.com/office/officeart/2005/8/layout/default#1"/>
    <dgm:cxn modelId="{5625316D-72A7-4234-933A-739CD74AED51}" type="presOf" srcId="{22D81E05-966F-1446-95B0-5DD43985E94B}" destId="{D688C1DE-4EBA-AE4F-BD0E-1EE7F97C1692}" srcOrd="0" destOrd="0" presId="urn:microsoft.com/office/officeart/2005/8/layout/default#1"/>
    <dgm:cxn modelId="{84565D70-8E62-3C40-92F1-36D43F378AE8}" srcId="{73BD882F-36C0-BF44-A410-880FAAE1BAC0}" destId="{A0E46282-46A0-8041-BB10-A9F9563FDA4E}" srcOrd="6" destOrd="0" parTransId="{B12A8A1E-1878-BD40-91B2-386C9422DE76}" sibTransId="{7ADA09D5-0E56-FE40-86D5-5D593E2C1BF6}"/>
    <dgm:cxn modelId="{9CA5836B-50EB-4657-BD4E-8479158A3F3F}" type="presOf" srcId="{BD04E7C6-1682-CF42-880A-ACCBD6C70D29}" destId="{BB301C44-D994-9C46-AA67-465D60FBF541}" srcOrd="0" destOrd="0" presId="urn:microsoft.com/office/officeart/2005/8/layout/default#1"/>
    <dgm:cxn modelId="{F92C2219-DD94-BA47-A475-118742121E04}" srcId="{73BD882F-36C0-BF44-A410-880FAAE1BAC0}" destId="{C2A6F01E-F691-9C4D-9550-ED08F3A5444B}" srcOrd="1" destOrd="0" parTransId="{CCC999FD-5CD5-5D45-BD1D-E511A8885DBF}" sibTransId="{BD8A008C-9320-0647-B48F-39180B9A64F5}"/>
    <dgm:cxn modelId="{8663245E-631A-4DD9-9AFA-E96B622B09D6}" type="presOf" srcId="{C2A6F01E-F691-9C4D-9550-ED08F3A5444B}" destId="{3F37B454-5514-9F40-8821-E57066011256}" srcOrd="0" destOrd="0" presId="urn:microsoft.com/office/officeart/2005/8/layout/default#1"/>
    <dgm:cxn modelId="{7B16DCC2-C338-4198-9B1B-BD81544F1D52}" type="presParOf" srcId="{28073FB9-A195-444C-8867-E92854AC33A7}" destId="{D688C1DE-4EBA-AE4F-BD0E-1EE7F97C1692}" srcOrd="0" destOrd="0" presId="urn:microsoft.com/office/officeart/2005/8/layout/default#1"/>
    <dgm:cxn modelId="{A197922D-C5AA-4D45-9CBC-40437F53B7CE}" type="presParOf" srcId="{28073FB9-A195-444C-8867-E92854AC33A7}" destId="{7C9612A7-3461-8D47-A263-8F9F7E468FD5}" srcOrd="1" destOrd="0" presId="urn:microsoft.com/office/officeart/2005/8/layout/default#1"/>
    <dgm:cxn modelId="{F0384689-2BD6-4B04-9C0B-8D802683B62F}" type="presParOf" srcId="{28073FB9-A195-444C-8867-E92854AC33A7}" destId="{3F37B454-5514-9F40-8821-E57066011256}" srcOrd="2" destOrd="0" presId="urn:microsoft.com/office/officeart/2005/8/layout/default#1"/>
    <dgm:cxn modelId="{ED5778F0-49A5-4A30-81AB-F93D6E25255D}" type="presParOf" srcId="{28073FB9-A195-444C-8867-E92854AC33A7}" destId="{3748B2E9-96E8-184F-A08C-B583CEBC4A07}" srcOrd="3" destOrd="0" presId="urn:microsoft.com/office/officeart/2005/8/layout/default#1"/>
    <dgm:cxn modelId="{5A46CF8C-5C9B-408D-8436-03A54A596847}" type="presParOf" srcId="{28073FB9-A195-444C-8867-E92854AC33A7}" destId="{258472E7-2B19-5C4B-ADE1-BB6814CB2AF3}" srcOrd="4" destOrd="0" presId="urn:microsoft.com/office/officeart/2005/8/layout/default#1"/>
    <dgm:cxn modelId="{48040517-C82E-45CA-B456-6BB2689FA531}" type="presParOf" srcId="{28073FB9-A195-444C-8867-E92854AC33A7}" destId="{12009697-F94F-1E49-99D8-9AA951F78E7D}" srcOrd="5" destOrd="0" presId="urn:microsoft.com/office/officeart/2005/8/layout/default#1"/>
    <dgm:cxn modelId="{2B0B7D4E-E365-43BE-8D9E-4AA3F5F736AA}" type="presParOf" srcId="{28073FB9-A195-444C-8867-E92854AC33A7}" destId="{BB301C44-D994-9C46-AA67-465D60FBF541}" srcOrd="6" destOrd="0" presId="urn:microsoft.com/office/officeart/2005/8/layout/default#1"/>
    <dgm:cxn modelId="{3A2CB944-8689-4BC7-AA04-74CE81C54DDD}" type="presParOf" srcId="{28073FB9-A195-444C-8867-E92854AC33A7}" destId="{8832FE5A-4D0C-F643-8FB6-E93A9482574C}" srcOrd="7" destOrd="0" presId="urn:microsoft.com/office/officeart/2005/8/layout/default#1"/>
    <dgm:cxn modelId="{3B43B0B9-5FD9-4409-8738-19D883FE7E2D}" type="presParOf" srcId="{28073FB9-A195-444C-8867-E92854AC33A7}" destId="{FDC2B93E-1066-6848-8A79-ED34FCB8576E}" srcOrd="8" destOrd="0" presId="urn:microsoft.com/office/officeart/2005/8/layout/default#1"/>
    <dgm:cxn modelId="{AB486A21-1A41-4090-9031-0894EC1B58DD}" type="presParOf" srcId="{28073FB9-A195-444C-8867-E92854AC33A7}" destId="{5F2D878B-4A56-5443-9C53-8F0BC06CDD5C}" srcOrd="9" destOrd="0" presId="urn:microsoft.com/office/officeart/2005/8/layout/default#1"/>
    <dgm:cxn modelId="{41CAD049-1A5B-4FA0-BD95-D436F0CA9BEC}" type="presParOf" srcId="{28073FB9-A195-444C-8867-E92854AC33A7}" destId="{8450E9C1-0257-8A41-AD06-6FE529EB41B4}" srcOrd="10" destOrd="0" presId="urn:microsoft.com/office/officeart/2005/8/layout/default#1"/>
    <dgm:cxn modelId="{BA60BCCE-8259-421D-83F9-0821B6F43EEA}" type="presParOf" srcId="{28073FB9-A195-444C-8867-E92854AC33A7}" destId="{00E8BD90-F96D-CA48-8EAA-3301651EEFE5}" srcOrd="11" destOrd="0" presId="urn:microsoft.com/office/officeart/2005/8/layout/default#1"/>
    <dgm:cxn modelId="{DF2A4AE9-0113-4C94-903F-B7A6634FBBB1}" type="presParOf" srcId="{28073FB9-A195-444C-8867-E92854AC33A7}" destId="{9DEDB510-C2EA-8645-831C-BAA83EA807AA}" srcOrd="12" destOrd="0" presId="urn:microsoft.com/office/officeart/2005/8/layout/default#1"/>
    <dgm:cxn modelId="{3FE09714-6369-4C4E-8F3A-8575843DA868}" type="presParOf" srcId="{28073FB9-A195-444C-8867-E92854AC33A7}" destId="{29065AA7-C16B-7546-8006-9674853FA2CB}" srcOrd="13" destOrd="0" presId="urn:microsoft.com/office/officeart/2005/8/layout/default#1"/>
    <dgm:cxn modelId="{2BF2E6CA-9076-4249-A1EC-89CB56FAC71D}" type="presParOf" srcId="{28073FB9-A195-444C-8867-E92854AC33A7}" destId="{79376FE5-6308-F949-95B4-05A0705360CB}" srcOrd="14" destOrd="0" presId="urn:microsoft.com/office/officeart/2005/8/layout/default#1"/>
    <dgm:cxn modelId="{2C3F6B19-9AA8-40E3-92F6-C07B2D717595}" type="presParOf" srcId="{28073FB9-A195-444C-8867-E92854AC33A7}" destId="{430039F5-FD7A-6744-8012-3B1CC321B0CE}" srcOrd="15" destOrd="0" presId="urn:microsoft.com/office/officeart/2005/8/layout/default#1"/>
    <dgm:cxn modelId="{87B62D22-1B1A-4D9C-9DD6-40ECEA6CD3FE}" type="presParOf" srcId="{28073FB9-A195-444C-8867-E92854AC33A7}" destId="{D382917D-B2F7-2848-A345-7599726722E9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8C1DE-4EBA-AE4F-BD0E-1EE7F97C1692}">
      <dsp:nvSpPr>
        <dsp:cNvPr id="0" name=""/>
        <dsp:cNvSpPr/>
      </dsp:nvSpPr>
      <dsp:spPr>
        <a:xfrm>
          <a:off x="0" y="126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Security Policy</a:t>
          </a:r>
          <a:endParaRPr lang="en-US" sz="1600" kern="1200" dirty="0"/>
        </a:p>
      </dsp:txBody>
      <dsp:txXfrm>
        <a:off x="0" y="126999"/>
        <a:ext cx="1904999" cy="1143000"/>
      </dsp:txXfrm>
    </dsp:sp>
    <dsp:sp modelId="{3F37B454-5514-9F40-8821-E57066011256}">
      <dsp:nvSpPr>
        <dsp:cNvPr id="0" name=""/>
        <dsp:cNvSpPr/>
      </dsp:nvSpPr>
      <dsp:spPr>
        <a:xfrm>
          <a:off x="2095500" y="126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Asset Management</a:t>
          </a:r>
          <a:endParaRPr lang="en-US" sz="1600" kern="1200" dirty="0"/>
        </a:p>
      </dsp:txBody>
      <dsp:txXfrm>
        <a:off x="2095500" y="126999"/>
        <a:ext cx="1904999" cy="1143000"/>
      </dsp:txXfrm>
    </dsp:sp>
    <dsp:sp modelId="{258472E7-2B19-5C4B-ADE1-BB6814CB2AF3}">
      <dsp:nvSpPr>
        <dsp:cNvPr id="0" name=""/>
        <dsp:cNvSpPr/>
      </dsp:nvSpPr>
      <dsp:spPr>
        <a:xfrm>
          <a:off x="4191000" y="126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Human Resources Security</a:t>
          </a:r>
          <a:endParaRPr lang="en-US" sz="1600" kern="1200" dirty="0"/>
        </a:p>
      </dsp:txBody>
      <dsp:txXfrm>
        <a:off x="4191000" y="126999"/>
        <a:ext cx="1904999" cy="1143000"/>
      </dsp:txXfrm>
    </dsp:sp>
    <dsp:sp modelId="{BB301C44-D994-9C46-AA67-465D60FBF541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Physical and Environment Security</a:t>
          </a:r>
          <a:endParaRPr lang="en-US" sz="1600" kern="1200" dirty="0"/>
        </a:p>
      </dsp:txBody>
      <dsp:txXfrm>
        <a:off x="0" y="1460500"/>
        <a:ext cx="1904999" cy="1143000"/>
      </dsp:txXfrm>
    </dsp:sp>
    <dsp:sp modelId="{FDC2B93E-1066-6848-8A79-ED34FCB8576E}">
      <dsp:nvSpPr>
        <dsp:cNvPr id="0" name=""/>
        <dsp:cNvSpPr/>
      </dsp:nvSpPr>
      <dsp:spPr>
        <a:xfrm>
          <a:off x="2095500" y="14604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Communications and Operations Management</a:t>
          </a:r>
          <a:endParaRPr lang="en-US" sz="1600" kern="1200" dirty="0"/>
        </a:p>
      </dsp:txBody>
      <dsp:txXfrm>
        <a:off x="2095500" y="1460499"/>
        <a:ext cx="1904999" cy="1143000"/>
      </dsp:txXfrm>
    </dsp:sp>
    <dsp:sp modelId="{8450E9C1-0257-8A41-AD06-6FE529EB41B4}">
      <dsp:nvSpPr>
        <dsp:cNvPr id="0" name=""/>
        <dsp:cNvSpPr/>
      </dsp:nvSpPr>
      <dsp:spPr>
        <a:xfrm>
          <a:off x="4191000" y="14604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Access Control</a:t>
          </a:r>
          <a:endParaRPr lang="en-US" sz="1600" kern="1200" dirty="0"/>
        </a:p>
      </dsp:txBody>
      <dsp:txXfrm>
        <a:off x="4191000" y="1460499"/>
        <a:ext cx="1904999" cy="1143000"/>
      </dsp:txXfrm>
    </dsp:sp>
    <dsp:sp modelId="{9DEDB510-C2EA-8645-831C-BAA83EA807AA}">
      <dsp:nvSpPr>
        <dsp:cNvPr id="0" name=""/>
        <dsp:cNvSpPr/>
      </dsp:nvSpPr>
      <dsp:spPr>
        <a:xfrm>
          <a:off x="0" y="2793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Systems Acquisition, Development and Maintenance</a:t>
          </a:r>
          <a:endParaRPr lang="en-US" sz="1600" kern="1200" dirty="0"/>
        </a:p>
      </dsp:txBody>
      <dsp:txXfrm>
        <a:off x="0" y="2793999"/>
        <a:ext cx="1904999" cy="1143000"/>
      </dsp:txXfrm>
    </dsp:sp>
    <dsp:sp modelId="{79376FE5-6308-F949-95B4-05A0705360CB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Information Incident Management</a:t>
          </a:r>
          <a:endParaRPr lang="en-US" sz="1600" kern="1200" dirty="0"/>
        </a:p>
      </dsp:txBody>
      <dsp:txXfrm>
        <a:off x="2095500" y="2793999"/>
        <a:ext cx="1904999" cy="1143000"/>
      </dsp:txXfrm>
    </dsp:sp>
    <dsp:sp modelId="{D382917D-B2F7-2848-A345-7599726722E9}">
      <dsp:nvSpPr>
        <dsp:cNvPr id="0" name=""/>
        <dsp:cNvSpPr/>
      </dsp:nvSpPr>
      <dsp:spPr>
        <a:xfrm>
          <a:off x="4191000" y="2794000"/>
          <a:ext cx="1904999" cy="1143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Business Continuity Management</a:t>
          </a:r>
          <a:endParaRPr lang="en-US" sz="1600" kern="1200" dirty="0"/>
        </a:p>
      </dsp:txBody>
      <dsp:txXfrm>
        <a:off x="4191000" y="2794000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697C56D-0554-4F94-8274-F289C9BA442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429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312AD-58D2-48BD-99BF-3E29223EB4AF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9F63E0-FE0C-4E37-BB5B-06487C9C330E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BF77-73E0-4885-A87E-C849C6EEEB17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FAEAE-6EB2-4BF8-9C10-3536EED2F645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829E6-FCD0-4763-92F6-7D4360EEF005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7ABB0-D213-4E9C-8808-7B5C3CC4CA09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FA7CE5-4078-4B08-8CB0-AA50880E88B3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</p:grp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6BA15-21EA-4FD2-8104-48CE19D0DA1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FCC14-B073-4B05-95D5-5F38A7C34DC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8288" y="1200150"/>
            <a:ext cx="2068512" cy="493077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0" y="1200150"/>
            <a:ext cx="6053138" cy="493077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09FD0-6F37-40EA-B2F7-1B1B0223B2C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D9E0D-D7B8-4F94-A50A-3FDE206FD19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F9865-3ADC-4BD5-BFF1-2C6D970DD1C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8188"/>
            <a:ext cx="4038600" cy="4122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CB3F-C31D-4A7F-967E-E04DEF75CC3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3CB26-5EFE-4B42-80B6-6FD34F1A06E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D2C0-4518-4C9F-85D1-BE5375B96B7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7B280-D28E-4DAF-9F84-86E380D3976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8FB56-8C16-4A6E-92ED-FAA1E2A636F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78B1-3D5C-4C6B-AFDC-8ADC6531784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08188"/>
            <a:ext cx="8229600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fr-FR"/>
              <a:t>test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6BE05D1-62D2-4DED-A91A-40EE7B018EE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PT" sz="2400">
              <a:latin typeface="Times New Roman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PT" sz="2400">
              <a:latin typeface="Times New Roman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PT" sz="2400">
              <a:latin typeface="Times New Roman" charset="0"/>
            </a:endParaRPr>
          </a:p>
        </p:txBody>
      </p:sp>
      <p:pic>
        <p:nvPicPr>
          <p:cNvPr id="1033" name="Picture 9" descr="CIRED_2011_logo_sans_da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66738" y="327025"/>
            <a:ext cx="13128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78" name="Group 10"/>
          <p:cNvGraphicFramePr>
            <a:graphicFrameLocks noGrp="1"/>
          </p:cNvGraphicFramePr>
          <p:nvPr/>
        </p:nvGraphicFramePr>
        <p:xfrm>
          <a:off x="495300" y="979488"/>
          <a:ext cx="8196263" cy="182879"/>
        </p:xfrm>
        <a:graphic>
          <a:graphicData uri="http://schemas.openxmlformats.org/drawingml/2006/table">
            <a:tbl>
              <a:tblPr/>
              <a:tblGrid>
                <a:gridCol w="81962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pt-PT" sz="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0E31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2209800" y="508000"/>
            <a:ext cx="6018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fr-FR" sz="2400">
                <a:solidFill>
                  <a:srgbClr val="0E318D"/>
                </a:solidFill>
              </a:rPr>
              <a:t>Frankfurt (Germany), 6-9 June 2011</a:t>
            </a:r>
          </a:p>
        </p:txBody>
      </p:sp>
      <p:sp>
        <p:nvSpPr>
          <p:cNvPr id="103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12750" y="1200150"/>
            <a:ext cx="822960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E318D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p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248150"/>
          </a:xfrm>
        </p:spPr>
        <p:txBody>
          <a:bodyPr/>
          <a:lstStyle/>
          <a:p>
            <a:pPr eaLnBrk="1" hangingPunct="1"/>
            <a:endParaRPr lang="fr-BE" smtClean="0">
              <a:latin typeface="Arial" charset="0"/>
            </a:endParaRPr>
          </a:p>
          <a:p>
            <a:pPr eaLnBrk="1" hangingPunct="1"/>
            <a:endParaRPr lang="fr-FR" sz="1600" smtClean="0">
              <a:latin typeface="Arial" charset="0"/>
            </a:endParaRPr>
          </a:p>
          <a:p>
            <a:pPr eaLnBrk="1" hangingPunct="1"/>
            <a:endParaRPr lang="fr-FR" sz="1600" smtClean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468313" y="6308725"/>
            <a:ext cx="7200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BE" sz="1600">
                <a:latin typeface="Arial" charset="0"/>
              </a:rPr>
              <a:t>Miguel Areias – Portugal – RT S3c – Paper ID: 0625</a:t>
            </a:r>
            <a:endParaRPr lang="fr-FR" sz="1600">
              <a:latin typeface="Arial" charset="0"/>
            </a:endParaRP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539750" y="2108200"/>
            <a:ext cx="8208963" cy="320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endParaRPr lang="fr-BE" sz="4400" b="1">
              <a:solidFill>
                <a:schemeClr val="bg2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en-US" sz="4400" b="1">
                <a:solidFill>
                  <a:schemeClr val="bg2"/>
                </a:solidFill>
                <a:latin typeface="Arial" charset="0"/>
              </a:rPr>
              <a:t>Cyber Security Challenges and Risk Analysis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endParaRPr lang="fr-BE" sz="3200" b="1">
              <a:solidFill>
                <a:schemeClr val="bg2"/>
              </a:solidFill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fr-BE">
                <a:latin typeface="Arial" charset="0"/>
              </a:rPr>
              <a:t>Miguel Areias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fr-BE">
                <a:latin typeface="Arial" charset="0"/>
              </a:rPr>
              <a:t>EDP Distribuição</a:t>
            </a:r>
            <a:endParaRPr lang="fr-FR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>
            <a:spLocks noChangeArrowheads="1"/>
          </p:cNvSpPr>
          <p:nvPr/>
        </p:nvSpPr>
        <p:spPr bwMode="auto">
          <a:xfrm>
            <a:off x="6429375" y="1814513"/>
            <a:ext cx="2071688" cy="3509962"/>
          </a:xfrm>
          <a:prstGeom prst="roundRect">
            <a:avLst>
              <a:gd name="adj" fmla="val 16667"/>
            </a:avLst>
          </a:prstGeom>
          <a:solidFill>
            <a:srgbClr val="E4EBFC"/>
          </a:solidFill>
          <a:ln w="9525">
            <a:noFill/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 algn="ctr">
              <a:defRPr/>
            </a:pPr>
            <a:endParaRPr lang="pt-PT" sz="1400" dirty="0">
              <a:solidFill>
                <a:srgbClr val="7F7F7F"/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pt-PT" sz="1400" dirty="0" err="1">
                <a:solidFill>
                  <a:srgbClr val="7F7F7F"/>
                </a:solidFill>
                <a:latin typeface="+mn-lt"/>
                <a:cs typeface="+mn-cs"/>
              </a:rPr>
              <a:t>Operational</a:t>
            </a:r>
            <a:r>
              <a:rPr lang="pt-PT" sz="1400" dirty="0">
                <a:solidFill>
                  <a:srgbClr val="7F7F7F"/>
                </a:solidFill>
                <a:latin typeface="+mn-lt"/>
                <a:cs typeface="+mn-cs"/>
              </a:rPr>
              <a:t> </a:t>
            </a:r>
          </a:p>
          <a:p>
            <a:pPr algn="ctr">
              <a:defRPr/>
            </a:pPr>
            <a:r>
              <a:rPr lang="pt-PT" sz="1400" dirty="0" err="1">
                <a:solidFill>
                  <a:srgbClr val="7F7F7F"/>
                </a:solidFill>
                <a:latin typeface="+mn-lt"/>
                <a:cs typeface="+mn-cs"/>
              </a:rPr>
              <a:t>or</a:t>
            </a:r>
            <a:r>
              <a:rPr lang="pt-PT" sz="1400" dirty="0">
                <a:solidFill>
                  <a:srgbClr val="7F7F7F"/>
                </a:solidFill>
                <a:latin typeface="+mn-lt"/>
                <a:cs typeface="+mn-cs"/>
              </a:rPr>
              <a:t> </a:t>
            </a:r>
          </a:p>
          <a:p>
            <a:pPr algn="ctr">
              <a:defRPr/>
            </a:pPr>
            <a:r>
              <a:rPr lang="pt-PT" sz="1400" dirty="0" err="1">
                <a:solidFill>
                  <a:srgbClr val="7F7F7F"/>
                </a:solidFill>
                <a:latin typeface="+mn-lt"/>
                <a:cs typeface="+mn-cs"/>
              </a:rPr>
              <a:t>Economic</a:t>
            </a:r>
            <a:endParaRPr lang="pt-PT" sz="1400" dirty="0">
              <a:solidFill>
                <a:srgbClr val="7F7F7F"/>
              </a:solidFill>
              <a:latin typeface="+mn-lt"/>
              <a:cs typeface="+mn-cs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3500438" y="1814513"/>
            <a:ext cx="2071687" cy="3509962"/>
          </a:xfrm>
          <a:prstGeom prst="roundRect">
            <a:avLst>
              <a:gd name="adj" fmla="val 16667"/>
            </a:avLst>
          </a:prstGeom>
          <a:solidFill>
            <a:srgbClr val="E4EBFC"/>
          </a:solidFill>
          <a:ln w="9525">
            <a:solidFill>
              <a:srgbClr val="F9F9F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>
              <a:defRPr/>
            </a:pPr>
            <a:endParaRPr lang="pt-PT" sz="1400" dirty="0">
              <a:solidFill>
                <a:srgbClr val="7F7F7F"/>
              </a:solidFill>
              <a:latin typeface="+mn-lt"/>
              <a:cs typeface="+mn-cs"/>
            </a:endParaRPr>
          </a:p>
          <a:p>
            <a:pPr algn="ctr">
              <a:defRPr/>
            </a:pPr>
            <a:endParaRPr lang="pt-PT" sz="1400" dirty="0">
              <a:solidFill>
                <a:srgbClr val="7F7F7F"/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pt-PT" sz="1400" dirty="0" err="1">
                <a:solidFill>
                  <a:srgbClr val="7F7F7F"/>
                </a:solidFill>
                <a:latin typeface="+mn-lt"/>
                <a:cs typeface="+mn-cs"/>
              </a:rPr>
              <a:t>Weakness</a:t>
            </a:r>
            <a:endParaRPr lang="pt-PT" sz="1400" dirty="0">
              <a:solidFill>
                <a:srgbClr val="7F7F7F"/>
              </a:solidFill>
              <a:latin typeface="+mn-lt"/>
              <a:cs typeface="+mn-cs"/>
            </a:endParaRPr>
          </a:p>
        </p:txBody>
      </p:sp>
      <p:sp>
        <p:nvSpPr>
          <p:cNvPr id="14" name="Rounded Rectangle 13"/>
          <p:cNvSpPr>
            <a:spLocks noChangeArrowheads="1"/>
          </p:cNvSpPr>
          <p:nvPr/>
        </p:nvSpPr>
        <p:spPr bwMode="auto">
          <a:xfrm>
            <a:off x="571500" y="1814513"/>
            <a:ext cx="2071688" cy="3509962"/>
          </a:xfrm>
          <a:prstGeom prst="roundRect">
            <a:avLst>
              <a:gd name="adj" fmla="val 16667"/>
            </a:avLst>
          </a:prstGeom>
          <a:solidFill>
            <a:srgbClr val="E4EBFC"/>
          </a:solidFill>
          <a:ln w="9525">
            <a:solidFill>
              <a:srgbClr val="F9F9F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pt-PT" sz="1400" dirty="0" err="1">
                <a:solidFill>
                  <a:srgbClr val="7F7F7F"/>
                </a:solidFill>
              </a:rPr>
              <a:t>Event</a:t>
            </a:r>
            <a:r>
              <a:rPr lang="pt-PT" sz="1400" dirty="0">
                <a:solidFill>
                  <a:srgbClr val="7F7F7F"/>
                </a:solidFill>
              </a:rPr>
              <a:t>, actor, </a:t>
            </a:r>
            <a:r>
              <a:rPr lang="pt-PT" sz="1400" dirty="0" err="1">
                <a:solidFill>
                  <a:srgbClr val="7F7F7F"/>
                </a:solidFill>
              </a:rPr>
              <a:t>or</a:t>
            </a:r>
            <a:r>
              <a:rPr lang="pt-PT" sz="1400" dirty="0">
                <a:solidFill>
                  <a:srgbClr val="7F7F7F"/>
                </a:solidFill>
              </a:rPr>
              <a:t> </a:t>
            </a:r>
            <a:r>
              <a:rPr lang="pt-PT" sz="1400" dirty="0" err="1">
                <a:solidFill>
                  <a:srgbClr val="7F7F7F"/>
                </a:solidFill>
              </a:rPr>
              <a:t>action</a:t>
            </a:r>
            <a:r>
              <a:rPr lang="pt-PT" sz="1400" dirty="0">
                <a:solidFill>
                  <a:srgbClr val="7F7F7F"/>
                </a:solidFill>
              </a:rPr>
              <a:t> </a:t>
            </a:r>
            <a:r>
              <a:rPr lang="pt-PT" sz="1400" dirty="0" err="1">
                <a:solidFill>
                  <a:srgbClr val="7F7F7F"/>
                </a:solidFill>
              </a:rPr>
              <a:t>with</a:t>
            </a:r>
            <a:r>
              <a:rPr lang="pt-PT" sz="1400" dirty="0">
                <a:solidFill>
                  <a:srgbClr val="7F7F7F"/>
                </a:solidFill>
              </a:rPr>
              <a:t> </a:t>
            </a:r>
            <a:r>
              <a:rPr lang="pt-PT" sz="1400" dirty="0" err="1">
                <a:solidFill>
                  <a:srgbClr val="7F7F7F"/>
                </a:solidFill>
              </a:rPr>
              <a:t>potential</a:t>
            </a:r>
            <a:r>
              <a:rPr lang="pt-PT" sz="1400" dirty="0">
                <a:solidFill>
                  <a:srgbClr val="7F7F7F"/>
                </a:solidFill>
              </a:rPr>
              <a:t> to </a:t>
            </a:r>
            <a:r>
              <a:rPr lang="pt-PT" sz="1400" dirty="0" err="1">
                <a:solidFill>
                  <a:srgbClr val="7F7F7F"/>
                </a:solidFill>
              </a:rPr>
              <a:t>harm</a:t>
            </a:r>
            <a:endParaRPr lang="pt-PT" sz="1400" dirty="0">
              <a:solidFill>
                <a:srgbClr val="7F7F7F"/>
              </a:solidFill>
            </a:endParaRPr>
          </a:p>
        </p:txBody>
      </p:sp>
      <p:sp>
        <p:nvSpPr>
          <p:cNvPr id="9" name="Equal 8"/>
          <p:cNvSpPr>
            <a:spLocks noChangeArrowheads="1"/>
          </p:cNvSpPr>
          <p:nvPr/>
        </p:nvSpPr>
        <p:spPr bwMode="auto">
          <a:xfrm>
            <a:off x="5715000" y="3167063"/>
            <a:ext cx="500063" cy="371475"/>
          </a:xfrm>
          <a:custGeom>
            <a:avLst/>
            <a:gdLst>
              <a:gd name="T0" fmla="*/ 299458 w 345216"/>
              <a:gd name="T1" fmla="*/ 95985 h 296616"/>
              <a:gd name="T2" fmla="*/ 299458 w 345216"/>
              <a:gd name="T3" fmla="*/ 200631 h 296616"/>
              <a:gd name="T4" fmla="*/ 172608 w 345216"/>
              <a:gd name="T5" fmla="*/ 235513 h 296616"/>
              <a:gd name="T6" fmla="*/ 45758 w 345216"/>
              <a:gd name="T7" fmla="*/ 95985 h 296616"/>
              <a:gd name="T8" fmla="*/ 45758 w 345216"/>
              <a:gd name="T9" fmla="*/ 200631 h 296616"/>
              <a:gd name="T10" fmla="*/ 172608 w 345216"/>
              <a:gd name="T11" fmla="*/ 61103 h 296616"/>
              <a:gd name="T12" fmla="*/ 0 60000 65536"/>
              <a:gd name="T13" fmla="*/ 0 60000 65536"/>
              <a:gd name="T14" fmla="*/ 1 60000 65536"/>
              <a:gd name="T15" fmla="*/ 2 60000 65536"/>
              <a:gd name="T16" fmla="*/ 2 60000 65536"/>
              <a:gd name="T17" fmla="*/ 3 60000 65536"/>
              <a:gd name="T18" fmla="*/ 45758 w 345216"/>
              <a:gd name="T19" fmla="*/ 61103 h 296616"/>
              <a:gd name="T20" fmla="*/ 299458 w 345216"/>
              <a:gd name="T21" fmla="*/ 235513 h 2966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45216" h="296616">
                <a:moveTo>
                  <a:pt x="45758" y="61103"/>
                </a:moveTo>
                <a:lnTo>
                  <a:pt x="299458" y="61103"/>
                </a:lnTo>
                <a:lnTo>
                  <a:pt x="299458" y="130867"/>
                </a:lnTo>
                <a:lnTo>
                  <a:pt x="45758" y="130867"/>
                </a:lnTo>
                <a:close/>
                <a:moveTo>
                  <a:pt x="45758" y="165749"/>
                </a:moveTo>
                <a:lnTo>
                  <a:pt x="299458" y="165749"/>
                </a:lnTo>
                <a:lnTo>
                  <a:pt x="299458" y="235513"/>
                </a:lnTo>
                <a:lnTo>
                  <a:pt x="45758" y="235513"/>
                </a:lnTo>
                <a:close/>
              </a:path>
            </a:pathLst>
          </a:custGeom>
          <a:gradFill rotWithShape="1">
            <a:gsLst>
              <a:gs pos="0">
                <a:srgbClr val="DCE1FF"/>
              </a:gs>
              <a:gs pos="64999">
                <a:srgbClr val="AAB8FF"/>
              </a:gs>
              <a:gs pos="100000">
                <a:srgbClr val="859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539750" y="1268413"/>
            <a:ext cx="8208963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fr-BE" sz="3200" b="1">
                <a:solidFill>
                  <a:schemeClr val="bg2"/>
                </a:solidFill>
                <a:latin typeface="Arial" charset="0"/>
              </a:rPr>
              <a:t>Risk Analysis </a:t>
            </a:r>
            <a:endParaRPr lang="fr-FR" sz="32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85800" y="1447800"/>
            <a:ext cx="1524000" cy="136525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Rectangle 32"/>
          <p:cNvSpPr/>
          <p:nvPr/>
        </p:nvSpPr>
        <p:spPr>
          <a:xfrm>
            <a:off x="2895600" y="1828800"/>
            <a:ext cx="1524000" cy="136525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6" name="Rectangle 35"/>
          <p:cNvSpPr/>
          <p:nvPr/>
        </p:nvSpPr>
        <p:spPr>
          <a:xfrm>
            <a:off x="5181600" y="1587500"/>
            <a:ext cx="1208088" cy="152241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Rectangle 38"/>
          <p:cNvSpPr/>
          <p:nvPr/>
        </p:nvSpPr>
        <p:spPr>
          <a:xfrm>
            <a:off x="7543800" y="1587500"/>
            <a:ext cx="1208088" cy="152241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ectangle 15"/>
          <p:cNvSpPr/>
          <p:nvPr/>
        </p:nvSpPr>
        <p:spPr>
          <a:xfrm>
            <a:off x="214313" y="6000750"/>
            <a:ext cx="8929687" cy="785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There is only a risk when a vulnerability exists and can be exploited. Quantifying the risk represents the magnitude of the damage caused by the materialized threat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14313" y="5929313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43313" y="4071938"/>
            <a:ext cx="1785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A potential security gap in some parts of the infrastructure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14375" y="4071938"/>
            <a:ext cx="17859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Unauthorized access or attempt to a system or resource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72250" y="4333875"/>
            <a:ext cx="1785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Assess and quantify the risk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71500" y="2978150"/>
            <a:ext cx="2082800" cy="901700"/>
            <a:chOff x="6969" y="0"/>
            <a:chExt cx="2083073" cy="900719"/>
          </a:xfrm>
        </p:grpSpPr>
        <p:sp>
          <p:nvSpPr>
            <p:cNvPr id="35" name="Rounded Rectangle 34"/>
            <p:cNvSpPr/>
            <p:nvPr/>
          </p:nvSpPr>
          <p:spPr>
            <a:xfrm>
              <a:off x="6969" y="0"/>
              <a:ext cx="2083073" cy="90071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7" name="Rounded Rectangle 4"/>
            <p:cNvSpPr/>
            <p:nvPr/>
          </p:nvSpPr>
          <p:spPr>
            <a:xfrm>
              <a:off x="33350" y="26381"/>
              <a:ext cx="2030311" cy="8479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Threat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500438" y="2978150"/>
            <a:ext cx="2082800" cy="901700"/>
            <a:chOff x="2923272" y="0"/>
            <a:chExt cx="2083073" cy="900719"/>
          </a:xfrm>
        </p:grpSpPr>
        <p:sp>
          <p:nvSpPr>
            <p:cNvPr id="32" name="Rounded Rectangle 31"/>
            <p:cNvSpPr/>
            <p:nvPr/>
          </p:nvSpPr>
          <p:spPr>
            <a:xfrm>
              <a:off x="2923272" y="0"/>
              <a:ext cx="2083073" cy="90071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4" name="Rounded Rectangle 6"/>
            <p:cNvSpPr/>
            <p:nvPr/>
          </p:nvSpPr>
          <p:spPr>
            <a:xfrm>
              <a:off x="2949653" y="26381"/>
              <a:ext cx="2030311" cy="8479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Vulnerability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429375" y="2978150"/>
            <a:ext cx="2082800" cy="901700"/>
            <a:chOff x="5839575" y="0"/>
            <a:chExt cx="2083073" cy="900719"/>
          </a:xfrm>
        </p:grpSpPr>
        <p:sp>
          <p:nvSpPr>
            <p:cNvPr id="29" name="Rounded Rectangle 28"/>
            <p:cNvSpPr/>
            <p:nvPr/>
          </p:nvSpPr>
          <p:spPr>
            <a:xfrm>
              <a:off x="5839575" y="0"/>
              <a:ext cx="2083073" cy="900719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31" name="Rounded Rectangle 8"/>
            <p:cNvSpPr/>
            <p:nvPr/>
          </p:nvSpPr>
          <p:spPr>
            <a:xfrm>
              <a:off x="5865956" y="26381"/>
              <a:ext cx="2030311" cy="8479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Risk</a:t>
              </a:r>
            </a:p>
          </p:txBody>
        </p:sp>
      </p:grpSp>
      <p:sp>
        <p:nvSpPr>
          <p:cNvPr id="40" name="Striped Right Arrow 39"/>
          <p:cNvSpPr/>
          <p:nvPr/>
        </p:nvSpPr>
        <p:spPr bwMode="auto">
          <a:xfrm>
            <a:off x="2285984" y="3429000"/>
            <a:ext cx="1571636" cy="785818"/>
          </a:xfrm>
          <a:prstGeom prst="striped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14" grpId="0" animBg="1"/>
      <p:bldP spid="16" grpId="0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mtClean="0"/>
              <a:t>Threats, Vulnerability and Risk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313" y="5929313"/>
            <a:ext cx="8929687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Not all vulnerabilities need to be addressed. Risk analysis must be done in order to identify the quantity of threats that each vulnerability is exposed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14313" y="5857875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79475" y="2101850"/>
            <a:ext cx="1671638" cy="935038"/>
            <a:chOff x="3676" y="612708"/>
            <a:chExt cx="1671510" cy="934720"/>
          </a:xfrm>
        </p:grpSpPr>
        <p:sp>
          <p:nvSpPr>
            <p:cNvPr id="30" name="Rounded Rectangle 29"/>
            <p:cNvSpPr/>
            <p:nvPr/>
          </p:nvSpPr>
          <p:spPr>
            <a:xfrm>
              <a:off x="3676" y="612708"/>
              <a:ext cx="1671510" cy="93472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676" y="612708"/>
              <a:ext cx="1671510" cy="6236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3792" tIns="113792" rIns="113792" bIns="60960" spcCol="1270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Threat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222375" y="2724150"/>
            <a:ext cx="1671638" cy="2032000"/>
            <a:chOff x="346033" y="1235855"/>
            <a:chExt cx="1671510" cy="2031300"/>
          </a:xfrm>
        </p:grpSpPr>
        <p:sp>
          <p:nvSpPr>
            <p:cNvPr id="28" name="Rounded Rectangle 27"/>
            <p:cNvSpPr/>
            <p:nvPr/>
          </p:nvSpPr>
          <p:spPr>
            <a:xfrm>
              <a:off x="346033" y="1235855"/>
              <a:ext cx="1671510" cy="203130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ounded Rectangle 6"/>
            <p:cNvSpPr/>
            <p:nvPr/>
          </p:nvSpPr>
          <p:spPr>
            <a:xfrm>
              <a:off x="395242" y="1285051"/>
              <a:ext cx="1573092" cy="19329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 spcCol="1270"/>
            <a:lstStyle/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Virus Attack</a:t>
              </a:r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2805113" y="2205038"/>
            <a:ext cx="536575" cy="415925"/>
            <a:chOff x="1928581" y="716203"/>
            <a:chExt cx="537197" cy="416157"/>
          </a:xfrm>
        </p:grpSpPr>
        <p:sp>
          <p:nvSpPr>
            <p:cNvPr id="26" name="Right Arrow 25"/>
            <p:cNvSpPr/>
            <p:nvPr/>
          </p:nvSpPr>
          <p:spPr>
            <a:xfrm>
              <a:off x="1928581" y="716203"/>
              <a:ext cx="537197" cy="41615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ight Arrow 8"/>
            <p:cNvSpPr/>
            <p:nvPr/>
          </p:nvSpPr>
          <p:spPr>
            <a:xfrm>
              <a:off x="1928581" y="798799"/>
              <a:ext cx="411639" cy="2509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300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3565525" y="2101850"/>
            <a:ext cx="1671638" cy="935038"/>
            <a:chOff x="2688766" y="612708"/>
            <a:chExt cx="1671510" cy="934720"/>
          </a:xfrm>
        </p:grpSpPr>
        <p:sp>
          <p:nvSpPr>
            <p:cNvPr id="24" name="Rounded Rectangle 23"/>
            <p:cNvSpPr/>
            <p:nvPr/>
          </p:nvSpPr>
          <p:spPr>
            <a:xfrm>
              <a:off x="2688766" y="612708"/>
              <a:ext cx="1671510" cy="93472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10"/>
            <p:cNvSpPr/>
            <p:nvPr/>
          </p:nvSpPr>
          <p:spPr>
            <a:xfrm>
              <a:off x="2688766" y="612708"/>
              <a:ext cx="1671510" cy="6236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3792" tIns="113792" rIns="113792" bIns="60960" spcCol="1270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Vulnerability</a:t>
              </a: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3906838" y="2724150"/>
            <a:ext cx="1671637" cy="2032000"/>
            <a:chOff x="3031123" y="1235855"/>
            <a:chExt cx="1671510" cy="2031300"/>
          </a:xfrm>
        </p:grpSpPr>
        <p:sp>
          <p:nvSpPr>
            <p:cNvPr id="22" name="Rounded Rectangle 21"/>
            <p:cNvSpPr/>
            <p:nvPr/>
          </p:nvSpPr>
          <p:spPr>
            <a:xfrm>
              <a:off x="3031123" y="1235855"/>
              <a:ext cx="1671510" cy="203130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ounded Rectangle 12"/>
            <p:cNvSpPr/>
            <p:nvPr/>
          </p:nvSpPr>
          <p:spPr>
            <a:xfrm>
              <a:off x="3080331" y="1285051"/>
              <a:ext cx="1573093" cy="19329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 spcCol="1270"/>
            <a:lstStyle/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Virus not Updated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Tools not Adequate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People Awareness</a:t>
              </a:r>
            </a:p>
          </p:txBody>
        </p:sp>
      </p:grpSp>
      <p:grpSp>
        <p:nvGrpSpPr>
          <p:cNvPr id="9" name="Group 12"/>
          <p:cNvGrpSpPr>
            <a:grpSpLocks/>
          </p:cNvGrpSpPr>
          <p:nvPr/>
        </p:nvGrpSpPr>
        <p:grpSpPr bwMode="auto">
          <a:xfrm>
            <a:off x="5486400" y="2212975"/>
            <a:ext cx="528638" cy="415925"/>
            <a:chOff x="4609894" y="723178"/>
            <a:chExt cx="529204" cy="416157"/>
          </a:xfrm>
        </p:grpSpPr>
        <p:sp>
          <p:nvSpPr>
            <p:cNvPr id="20" name="Right Arrow 19"/>
            <p:cNvSpPr/>
            <p:nvPr/>
          </p:nvSpPr>
          <p:spPr>
            <a:xfrm rot="17763">
              <a:off x="4609894" y="723178"/>
              <a:ext cx="529204" cy="41615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ight Arrow 14"/>
            <p:cNvSpPr/>
            <p:nvPr/>
          </p:nvSpPr>
          <p:spPr>
            <a:xfrm rot="17763">
              <a:off x="4609894" y="805774"/>
              <a:ext cx="403657" cy="2493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300"/>
            </a:p>
          </p:txBody>
        </p:sp>
      </p:grpSp>
      <p:grpSp>
        <p:nvGrpSpPr>
          <p:cNvPr id="10" name="Group 13"/>
          <p:cNvGrpSpPr/>
          <p:nvPr/>
        </p:nvGrpSpPr>
        <p:grpSpPr>
          <a:xfrm>
            <a:off x="6235062" y="2115572"/>
            <a:ext cx="1671510" cy="934720"/>
            <a:chOff x="5358762" y="626504"/>
            <a:chExt cx="1671510" cy="934720"/>
          </a:xfrm>
          <a:solidFill>
            <a:srgbClr val="FF0000"/>
          </a:solidFill>
        </p:grpSpPr>
        <p:sp>
          <p:nvSpPr>
            <p:cNvPr id="18" name="Rounded Rectangle 17"/>
            <p:cNvSpPr/>
            <p:nvPr/>
          </p:nvSpPr>
          <p:spPr>
            <a:xfrm>
              <a:off x="5358762" y="626504"/>
              <a:ext cx="1671510" cy="93472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16"/>
            <p:cNvSpPr/>
            <p:nvPr/>
          </p:nvSpPr>
          <p:spPr>
            <a:xfrm>
              <a:off x="5358762" y="626504"/>
              <a:ext cx="1671510" cy="62314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13792" tIns="113792" rIns="113792" bIns="60960" spcCol="1270"/>
            <a:lstStyle/>
            <a:p>
              <a:pPr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/>
                <a:t>Intrusion (Risk of)</a:t>
              </a:r>
            </a:p>
          </p:txBody>
        </p:sp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6592888" y="2724150"/>
            <a:ext cx="1671637" cy="2032000"/>
            <a:chOff x="5716213" y="1235855"/>
            <a:chExt cx="1671510" cy="2031300"/>
          </a:xfrm>
        </p:grpSpPr>
        <p:sp>
          <p:nvSpPr>
            <p:cNvPr id="16" name="Rounded Rectangle 15"/>
            <p:cNvSpPr/>
            <p:nvPr/>
          </p:nvSpPr>
          <p:spPr>
            <a:xfrm>
              <a:off x="5716213" y="1235855"/>
              <a:ext cx="1671510" cy="2031300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18"/>
            <p:cNvSpPr/>
            <p:nvPr/>
          </p:nvSpPr>
          <p:spPr>
            <a:xfrm>
              <a:off x="5765421" y="1285051"/>
              <a:ext cx="1573093" cy="19329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13792" tIns="113792" rIns="113792" bIns="113792" spcCol="1270"/>
            <a:lstStyle/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Loss of Reputation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Loss of Data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Rework</a:t>
              </a:r>
            </a:p>
            <a:p>
              <a:pPr marL="171450" lvl="1" indent="-171450" defTabSz="71120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600" dirty="0"/>
                <a:t>Stress on People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pt-PT" smtClean="0"/>
              <a:t>Quantitative Risk Measurement</a:t>
            </a:r>
          </a:p>
        </p:txBody>
      </p:sp>
      <p:grpSp>
        <p:nvGrpSpPr>
          <p:cNvPr id="6147" name="Group 18"/>
          <p:cNvGrpSpPr>
            <a:grpSpLocks/>
          </p:cNvGrpSpPr>
          <p:nvPr/>
        </p:nvGrpSpPr>
        <p:grpSpPr bwMode="auto">
          <a:xfrm>
            <a:off x="990600" y="2817813"/>
            <a:ext cx="1219200" cy="457200"/>
            <a:chOff x="793998" y="496"/>
            <a:chExt cx="1934765" cy="1160859"/>
          </a:xfrm>
        </p:grpSpPr>
        <p:sp>
          <p:nvSpPr>
            <p:cNvPr id="20" name="Rounded Rectangle 19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Rounded Rectangle 4"/>
            <p:cNvSpPr/>
            <p:nvPr/>
          </p:nvSpPr>
          <p:spPr>
            <a:xfrm>
              <a:off x="826749" y="32742"/>
              <a:ext cx="1869265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>
                  <a:solidFill>
                    <a:srgbClr val="FFFFFF"/>
                  </a:solidFill>
                </a:rPr>
                <a:t>Almost Certain</a:t>
              </a:r>
            </a:p>
          </p:txBody>
        </p:sp>
      </p:grpSp>
      <p:grpSp>
        <p:nvGrpSpPr>
          <p:cNvPr id="6148" name="Group 21"/>
          <p:cNvGrpSpPr>
            <a:grpSpLocks/>
          </p:cNvGrpSpPr>
          <p:nvPr/>
        </p:nvGrpSpPr>
        <p:grpSpPr bwMode="auto">
          <a:xfrm>
            <a:off x="2286000" y="2284413"/>
            <a:ext cx="1295400" cy="457200"/>
            <a:chOff x="793998" y="496"/>
            <a:chExt cx="1934765" cy="1160859"/>
          </a:xfrm>
        </p:grpSpPr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Rounded Rectangle 4"/>
            <p:cNvSpPr/>
            <p:nvPr/>
          </p:nvSpPr>
          <p:spPr>
            <a:xfrm>
              <a:off x="827192" y="32742"/>
              <a:ext cx="1868376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>
                  <a:solidFill>
                    <a:srgbClr val="FFFFFF"/>
                  </a:solidFill>
                </a:rPr>
                <a:t>Insignificant</a:t>
              </a:r>
            </a:p>
          </p:txBody>
        </p:sp>
      </p:grpSp>
      <p:grpSp>
        <p:nvGrpSpPr>
          <p:cNvPr id="4" name="Group 27"/>
          <p:cNvGrpSpPr/>
          <p:nvPr/>
        </p:nvGrpSpPr>
        <p:grpSpPr>
          <a:xfrm rot="16200000">
            <a:off x="-700385" y="3823697"/>
            <a:ext cx="2590800" cy="580430"/>
            <a:chOff x="793998" y="496"/>
            <a:chExt cx="1934765" cy="1160859"/>
          </a:xfrm>
          <a:solidFill>
            <a:srgbClr val="0E318D"/>
          </a:solidFill>
        </p:grpSpPr>
        <p:sp>
          <p:nvSpPr>
            <p:cNvPr id="29" name="Rounded Rectangle 28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Probability</a:t>
              </a:r>
            </a:p>
          </p:txBody>
        </p:sp>
      </p:grpSp>
      <p:grpSp>
        <p:nvGrpSpPr>
          <p:cNvPr id="6150" name="Group 123"/>
          <p:cNvGrpSpPr>
            <a:grpSpLocks/>
          </p:cNvGrpSpPr>
          <p:nvPr/>
        </p:nvGrpSpPr>
        <p:grpSpPr bwMode="auto">
          <a:xfrm>
            <a:off x="3657600" y="2284413"/>
            <a:ext cx="1295400" cy="457200"/>
            <a:chOff x="793998" y="496"/>
            <a:chExt cx="1934765" cy="1160859"/>
          </a:xfrm>
        </p:grpSpPr>
        <p:sp>
          <p:nvSpPr>
            <p:cNvPr id="125" name="Rounded Rectangle 124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Rounded Rectangle 4"/>
            <p:cNvSpPr/>
            <p:nvPr/>
          </p:nvSpPr>
          <p:spPr>
            <a:xfrm>
              <a:off x="827192" y="32742"/>
              <a:ext cx="1868376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>
                  <a:solidFill>
                    <a:srgbClr val="FFFFFF"/>
                  </a:solidFill>
                </a:rPr>
                <a:t>Minor</a:t>
              </a:r>
            </a:p>
          </p:txBody>
        </p:sp>
      </p:grpSp>
      <p:grpSp>
        <p:nvGrpSpPr>
          <p:cNvPr id="6151" name="Group 126"/>
          <p:cNvGrpSpPr>
            <a:grpSpLocks/>
          </p:cNvGrpSpPr>
          <p:nvPr/>
        </p:nvGrpSpPr>
        <p:grpSpPr bwMode="auto">
          <a:xfrm>
            <a:off x="5029200" y="2284413"/>
            <a:ext cx="1295400" cy="457200"/>
            <a:chOff x="793998" y="496"/>
            <a:chExt cx="1934765" cy="1160859"/>
          </a:xfrm>
        </p:grpSpPr>
        <p:sp>
          <p:nvSpPr>
            <p:cNvPr id="128" name="Rounded Rectangle 127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Rounded Rectangle 4"/>
            <p:cNvSpPr/>
            <p:nvPr/>
          </p:nvSpPr>
          <p:spPr>
            <a:xfrm>
              <a:off x="827192" y="32742"/>
              <a:ext cx="1868376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>
                  <a:solidFill>
                    <a:srgbClr val="FFFFFF"/>
                  </a:solidFill>
                </a:rPr>
                <a:t>Moderate</a:t>
              </a:r>
            </a:p>
          </p:txBody>
        </p:sp>
      </p:grpSp>
      <p:grpSp>
        <p:nvGrpSpPr>
          <p:cNvPr id="6152" name="Group 129"/>
          <p:cNvGrpSpPr>
            <a:grpSpLocks/>
          </p:cNvGrpSpPr>
          <p:nvPr/>
        </p:nvGrpSpPr>
        <p:grpSpPr bwMode="auto">
          <a:xfrm>
            <a:off x="6400800" y="2284413"/>
            <a:ext cx="1295400" cy="457200"/>
            <a:chOff x="793998" y="496"/>
            <a:chExt cx="1934765" cy="1160859"/>
          </a:xfrm>
        </p:grpSpPr>
        <p:sp>
          <p:nvSpPr>
            <p:cNvPr id="131" name="Rounded Rectangle 130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Rounded Rectangle 4"/>
            <p:cNvSpPr/>
            <p:nvPr/>
          </p:nvSpPr>
          <p:spPr>
            <a:xfrm>
              <a:off x="827192" y="32742"/>
              <a:ext cx="1868376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>
                  <a:solidFill>
                    <a:srgbClr val="FFFFFF"/>
                  </a:solidFill>
                </a:rPr>
                <a:t>Major</a:t>
              </a:r>
            </a:p>
          </p:txBody>
        </p:sp>
      </p:grpSp>
      <p:grpSp>
        <p:nvGrpSpPr>
          <p:cNvPr id="6153" name="Group 132"/>
          <p:cNvGrpSpPr>
            <a:grpSpLocks/>
          </p:cNvGrpSpPr>
          <p:nvPr/>
        </p:nvGrpSpPr>
        <p:grpSpPr bwMode="auto">
          <a:xfrm>
            <a:off x="7772400" y="2284413"/>
            <a:ext cx="1295400" cy="457200"/>
            <a:chOff x="793998" y="496"/>
            <a:chExt cx="1934765" cy="1160859"/>
          </a:xfrm>
        </p:grpSpPr>
        <p:sp>
          <p:nvSpPr>
            <p:cNvPr id="134" name="Rounded Rectangle 133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Rounded Rectangle 4"/>
            <p:cNvSpPr/>
            <p:nvPr/>
          </p:nvSpPr>
          <p:spPr>
            <a:xfrm>
              <a:off x="827192" y="32742"/>
              <a:ext cx="1868376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>
                  <a:solidFill>
                    <a:srgbClr val="FFFFFF"/>
                  </a:solidFill>
                </a:rPr>
                <a:t>Catastrophic</a:t>
              </a:r>
            </a:p>
          </p:txBody>
        </p:sp>
      </p:grpSp>
      <p:grpSp>
        <p:nvGrpSpPr>
          <p:cNvPr id="9" name="Group 135"/>
          <p:cNvGrpSpPr/>
          <p:nvPr/>
        </p:nvGrpSpPr>
        <p:grpSpPr>
          <a:xfrm>
            <a:off x="2362200" y="1751712"/>
            <a:ext cx="6705601" cy="457200"/>
            <a:chOff x="772501" y="496"/>
            <a:chExt cx="1934765" cy="1160859"/>
          </a:xfrm>
          <a:solidFill>
            <a:srgbClr val="0E318D"/>
          </a:solidFill>
        </p:grpSpPr>
        <p:sp>
          <p:nvSpPr>
            <p:cNvPr id="137" name="Rounded Rectangle 136"/>
            <p:cNvSpPr/>
            <p:nvPr/>
          </p:nvSpPr>
          <p:spPr>
            <a:xfrm>
              <a:off x="772501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8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dirty="0"/>
                <a:t>Impact</a:t>
              </a:r>
            </a:p>
          </p:txBody>
        </p:sp>
      </p:grpSp>
      <p:grpSp>
        <p:nvGrpSpPr>
          <p:cNvPr id="6155" name="Group 141"/>
          <p:cNvGrpSpPr>
            <a:grpSpLocks/>
          </p:cNvGrpSpPr>
          <p:nvPr/>
        </p:nvGrpSpPr>
        <p:grpSpPr bwMode="auto">
          <a:xfrm>
            <a:off x="990600" y="3351213"/>
            <a:ext cx="1219200" cy="457200"/>
            <a:chOff x="793998" y="496"/>
            <a:chExt cx="1934765" cy="1160859"/>
          </a:xfrm>
        </p:grpSpPr>
        <p:sp>
          <p:nvSpPr>
            <p:cNvPr id="143" name="Rounded Rectangle 142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Rounded Rectangle 4"/>
            <p:cNvSpPr/>
            <p:nvPr/>
          </p:nvSpPr>
          <p:spPr>
            <a:xfrm>
              <a:off x="826749" y="32742"/>
              <a:ext cx="1869265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>
                  <a:solidFill>
                    <a:srgbClr val="FFFFFF"/>
                  </a:solidFill>
                </a:rPr>
                <a:t>Likely</a:t>
              </a:r>
            </a:p>
          </p:txBody>
        </p:sp>
      </p:grpSp>
      <p:grpSp>
        <p:nvGrpSpPr>
          <p:cNvPr id="6156" name="Group 144"/>
          <p:cNvGrpSpPr>
            <a:grpSpLocks/>
          </p:cNvGrpSpPr>
          <p:nvPr/>
        </p:nvGrpSpPr>
        <p:grpSpPr bwMode="auto">
          <a:xfrm>
            <a:off x="990600" y="3884613"/>
            <a:ext cx="1219200" cy="457200"/>
            <a:chOff x="793998" y="496"/>
            <a:chExt cx="1934765" cy="1160859"/>
          </a:xfrm>
        </p:grpSpPr>
        <p:sp>
          <p:nvSpPr>
            <p:cNvPr id="146" name="Rounded Rectangle 145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Rounded Rectangle 4"/>
            <p:cNvSpPr/>
            <p:nvPr/>
          </p:nvSpPr>
          <p:spPr>
            <a:xfrm>
              <a:off x="826749" y="32742"/>
              <a:ext cx="1869265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>
                  <a:solidFill>
                    <a:srgbClr val="FFFFFF"/>
                  </a:solidFill>
                </a:rPr>
                <a:t>Possible</a:t>
              </a:r>
            </a:p>
          </p:txBody>
        </p:sp>
      </p:grpSp>
      <p:grpSp>
        <p:nvGrpSpPr>
          <p:cNvPr id="6157" name="Group 150"/>
          <p:cNvGrpSpPr>
            <a:grpSpLocks/>
          </p:cNvGrpSpPr>
          <p:nvPr/>
        </p:nvGrpSpPr>
        <p:grpSpPr bwMode="auto">
          <a:xfrm>
            <a:off x="990600" y="4418013"/>
            <a:ext cx="1219200" cy="457200"/>
            <a:chOff x="793998" y="496"/>
            <a:chExt cx="1934765" cy="1160859"/>
          </a:xfrm>
        </p:grpSpPr>
        <p:sp>
          <p:nvSpPr>
            <p:cNvPr id="152" name="Rounded Rectangle 151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Rounded Rectangle 4"/>
            <p:cNvSpPr/>
            <p:nvPr/>
          </p:nvSpPr>
          <p:spPr>
            <a:xfrm>
              <a:off x="826749" y="32742"/>
              <a:ext cx="1869265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>
                  <a:solidFill>
                    <a:srgbClr val="FFFFFF"/>
                  </a:solidFill>
                </a:rPr>
                <a:t>Unlikely</a:t>
              </a:r>
            </a:p>
          </p:txBody>
        </p:sp>
      </p:grpSp>
      <p:grpSp>
        <p:nvGrpSpPr>
          <p:cNvPr id="6158" name="Group 153"/>
          <p:cNvGrpSpPr>
            <a:grpSpLocks/>
          </p:cNvGrpSpPr>
          <p:nvPr/>
        </p:nvGrpSpPr>
        <p:grpSpPr bwMode="auto">
          <a:xfrm>
            <a:off x="990600" y="4951413"/>
            <a:ext cx="1219200" cy="457200"/>
            <a:chOff x="793998" y="496"/>
            <a:chExt cx="1934765" cy="1160859"/>
          </a:xfrm>
        </p:grpSpPr>
        <p:sp>
          <p:nvSpPr>
            <p:cNvPr id="155" name="Rounded Rectangle 154"/>
            <p:cNvSpPr>
              <a:spLocks noChangeArrowheads="1"/>
            </p:cNvSpPr>
            <p:nvPr/>
          </p:nvSpPr>
          <p:spPr bwMode="auto"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396FF"/>
                </a:gs>
                <a:gs pos="100000">
                  <a:srgbClr val="003FED"/>
                </a:gs>
              </a:gsLst>
              <a:lin ang="5400000"/>
            </a:gradFill>
            <a:ln w="9525">
              <a:noFill/>
              <a:round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Rounded Rectangle 4"/>
            <p:cNvSpPr/>
            <p:nvPr/>
          </p:nvSpPr>
          <p:spPr>
            <a:xfrm>
              <a:off x="826749" y="32742"/>
              <a:ext cx="1869265" cy="10963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>
                  <a:solidFill>
                    <a:srgbClr val="FFFFFF"/>
                  </a:solidFill>
                </a:rPr>
                <a:t>Rare</a:t>
              </a:r>
            </a:p>
          </p:txBody>
        </p:sp>
      </p:grpSp>
      <p:grpSp>
        <p:nvGrpSpPr>
          <p:cNvPr id="14" name="Group 165"/>
          <p:cNvGrpSpPr/>
          <p:nvPr/>
        </p:nvGrpSpPr>
        <p:grpSpPr>
          <a:xfrm>
            <a:off x="2286000" y="49521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167" name="Rounded Rectangle 166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8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008000"/>
                  </a:solidFill>
                </a:rPr>
                <a:t>Low</a:t>
              </a:r>
              <a:r>
                <a:rPr lang="en-US" sz="1300" dirty="0">
                  <a:solidFill>
                    <a:srgbClr val="008000"/>
                  </a:solidFill>
                </a:rPr>
                <a:t> </a:t>
              </a:r>
              <a:r>
                <a:rPr lang="en-US" sz="1300" b="1" dirty="0">
                  <a:solidFill>
                    <a:srgbClr val="008000"/>
                  </a:solidFill>
                </a:rPr>
                <a:t>Risk</a:t>
              </a:r>
            </a:p>
          </p:txBody>
        </p:sp>
      </p:grpSp>
      <p:grpSp>
        <p:nvGrpSpPr>
          <p:cNvPr id="15" name="Group 229"/>
          <p:cNvGrpSpPr/>
          <p:nvPr/>
        </p:nvGrpSpPr>
        <p:grpSpPr>
          <a:xfrm>
            <a:off x="2286000" y="44187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31" name="Rounded Rectangle 230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2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008000"/>
                  </a:solidFill>
                </a:rPr>
                <a:t>Low</a:t>
              </a:r>
              <a:r>
                <a:rPr lang="en-US" sz="1300" dirty="0">
                  <a:solidFill>
                    <a:srgbClr val="008000"/>
                  </a:solidFill>
                </a:rPr>
                <a:t> </a:t>
              </a:r>
              <a:r>
                <a:rPr lang="en-US" sz="1300" b="1" dirty="0">
                  <a:solidFill>
                    <a:srgbClr val="008000"/>
                  </a:solidFill>
                </a:rPr>
                <a:t>Risk</a:t>
              </a:r>
            </a:p>
          </p:txBody>
        </p:sp>
      </p:grpSp>
      <p:grpSp>
        <p:nvGrpSpPr>
          <p:cNvPr id="16" name="Group 232"/>
          <p:cNvGrpSpPr/>
          <p:nvPr/>
        </p:nvGrpSpPr>
        <p:grpSpPr>
          <a:xfrm>
            <a:off x="2286000" y="38853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34" name="Rounded Rectangle 233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5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008000"/>
                  </a:solidFill>
                </a:rPr>
                <a:t>Low</a:t>
              </a:r>
              <a:r>
                <a:rPr lang="en-US" sz="1300" dirty="0">
                  <a:solidFill>
                    <a:srgbClr val="008000"/>
                  </a:solidFill>
                </a:rPr>
                <a:t> </a:t>
              </a:r>
              <a:r>
                <a:rPr lang="en-US" sz="1300" b="1" dirty="0">
                  <a:solidFill>
                    <a:srgbClr val="008000"/>
                  </a:solidFill>
                </a:rPr>
                <a:t>Risk</a:t>
              </a:r>
            </a:p>
          </p:txBody>
        </p:sp>
      </p:grpSp>
      <p:grpSp>
        <p:nvGrpSpPr>
          <p:cNvPr id="17" name="Group 235"/>
          <p:cNvGrpSpPr/>
          <p:nvPr/>
        </p:nvGrpSpPr>
        <p:grpSpPr>
          <a:xfrm>
            <a:off x="3657600" y="49521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37" name="Rounded Rectangle 236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8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008000"/>
                  </a:solidFill>
                </a:rPr>
                <a:t>Low</a:t>
              </a:r>
              <a:r>
                <a:rPr lang="en-US" sz="1300" dirty="0">
                  <a:solidFill>
                    <a:srgbClr val="008000"/>
                  </a:solidFill>
                </a:rPr>
                <a:t> </a:t>
              </a:r>
              <a:r>
                <a:rPr lang="en-US" sz="1300" b="1" dirty="0">
                  <a:solidFill>
                    <a:srgbClr val="008000"/>
                  </a:solidFill>
                </a:rPr>
                <a:t>Risk</a:t>
              </a:r>
            </a:p>
          </p:txBody>
        </p:sp>
      </p:grpSp>
      <p:grpSp>
        <p:nvGrpSpPr>
          <p:cNvPr id="18" name="Group 238"/>
          <p:cNvGrpSpPr/>
          <p:nvPr/>
        </p:nvGrpSpPr>
        <p:grpSpPr>
          <a:xfrm>
            <a:off x="3657600" y="44187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40" name="Rounded Rectangle 239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1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008000"/>
                  </a:solidFill>
                </a:rPr>
                <a:t>Low</a:t>
              </a:r>
              <a:r>
                <a:rPr lang="en-US" sz="1300" dirty="0">
                  <a:solidFill>
                    <a:srgbClr val="008000"/>
                  </a:solidFill>
                </a:rPr>
                <a:t> </a:t>
              </a:r>
              <a:r>
                <a:rPr lang="en-US" sz="1300" b="1" dirty="0">
                  <a:solidFill>
                    <a:srgbClr val="008000"/>
                  </a:solidFill>
                </a:rPr>
                <a:t>Risk</a:t>
              </a:r>
            </a:p>
          </p:txBody>
        </p:sp>
      </p:grpSp>
      <p:grpSp>
        <p:nvGrpSpPr>
          <p:cNvPr id="19" name="Group 241"/>
          <p:cNvGrpSpPr/>
          <p:nvPr/>
        </p:nvGrpSpPr>
        <p:grpSpPr>
          <a:xfrm>
            <a:off x="2286000" y="33519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43" name="Rounded Rectangle 242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4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22" name="Group 244"/>
          <p:cNvGrpSpPr/>
          <p:nvPr/>
        </p:nvGrpSpPr>
        <p:grpSpPr>
          <a:xfrm>
            <a:off x="2286000" y="28185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46" name="Rounded Rectangle 245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7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25" name="Group 247"/>
          <p:cNvGrpSpPr/>
          <p:nvPr/>
        </p:nvGrpSpPr>
        <p:grpSpPr>
          <a:xfrm>
            <a:off x="3657600" y="38853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49" name="Rounded Rectangle 248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0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26" name="Group 250"/>
          <p:cNvGrpSpPr/>
          <p:nvPr/>
        </p:nvGrpSpPr>
        <p:grpSpPr>
          <a:xfrm>
            <a:off x="5029200" y="44187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52" name="Rounded Rectangle 251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3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27" name="Group 253"/>
          <p:cNvGrpSpPr/>
          <p:nvPr/>
        </p:nvGrpSpPr>
        <p:grpSpPr>
          <a:xfrm>
            <a:off x="5029200" y="49521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55" name="Rounded Rectangle 254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6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28" name="Group 256"/>
          <p:cNvGrpSpPr/>
          <p:nvPr/>
        </p:nvGrpSpPr>
        <p:grpSpPr>
          <a:xfrm>
            <a:off x="6400800" y="49521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58" name="Rounded Rectangle 257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9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chemeClr val="bg2"/>
                  </a:solidFill>
                </a:rPr>
                <a:t>Moderate</a:t>
              </a:r>
            </a:p>
          </p:txBody>
        </p:sp>
      </p:grpSp>
      <p:grpSp>
        <p:nvGrpSpPr>
          <p:cNvPr id="31" name="Group 259"/>
          <p:cNvGrpSpPr/>
          <p:nvPr/>
        </p:nvGrpSpPr>
        <p:grpSpPr>
          <a:xfrm>
            <a:off x="3657600" y="33519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61" name="Rounded Rectangle 260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2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4" name="Group 262"/>
          <p:cNvGrpSpPr/>
          <p:nvPr/>
        </p:nvGrpSpPr>
        <p:grpSpPr>
          <a:xfrm>
            <a:off x="3657600" y="28185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64" name="Rounded Rectangle 263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5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5" name="Group 265"/>
          <p:cNvGrpSpPr/>
          <p:nvPr/>
        </p:nvGrpSpPr>
        <p:grpSpPr>
          <a:xfrm>
            <a:off x="5029200" y="33519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67" name="Rounded Rectangle 266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8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6" name="Group 268"/>
          <p:cNvGrpSpPr/>
          <p:nvPr/>
        </p:nvGrpSpPr>
        <p:grpSpPr>
          <a:xfrm>
            <a:off x="5029200" y="38853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70" name="Rounded Rectangle 269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1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7" name="Group 271"/>
          <p:cNvGrpSpPr/>
          <p:nvPr/>
        </p:nvGrpSpPr>
        <p:grpSpPr>
          <a:xfrm>
            <a:off x="6400800" y="44187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73" name="Rounded Rectangle 272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4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8" name="Group 274"/>
          <p:cNvGrpSpPr/>
          <p:nvPr/>
        </p:nvGrpSpPr>
        <p:grpSpPr>
          <a:xfrm>
            <a:off x="7772400" y="49521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76" name="Rounded Rectangle 275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7" name="Rounded Rectangle 4"/>
            <p:cNvSpPr/>
            <p:nvPr/>
          </p:nvSpPr>
          <p:spPr>
            <a:xfrm>
              <a:off x="827998" y="34496"/>
              <a:ext cx="1866765" cy="109285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9815"/>
                  </a:solidFill>
                </a:rPr>
                <a:t>High Risk</a:t>
              </a:r>
            </a:p>
          </p:txBody>
        </p:sp>
      </p:grpSp>
      <p:grpSp>
        <p:nvGrpSpPr>
          <p:cNvPr id="229" name="Group 277"/>
          <p:cNvGrpSpPr/>
          <p:nvPr/>
        </p:nvGrpSpPr>
        <p:grpSpPr>
          <a:xfrm>
            <a:off x="5029200" y="28185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79" name="Rounded Rectangle 278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0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30" name="Group 280"/>
          <p:cNvGrpSpPr/>
          <p:nvPr/>
        </p:nvGrpSpPr>
        <p:grpSpPr>
          <a:xfrm>
            <a:off x="6400800" y="28185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82" name="Rounded Rectangle 281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3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33" name="Group 283"/>
          <p:cNvGrpSpPr/>
          <p:nvPr/>
        </p:nvGrpSpPr>
        <p:grpSpPr>
          <a:xfrm>
            <a:off x="6400800" y="33519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85" name="Rounded Rectangle 284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6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36" name="Group 286"/>
          <p:cNvGrpSpPr/>
          <p:nvPr/>
        </p:nvGrpSpPr>
        <p:grpSpPr>
          <a:xfrm>
            <a:off x="6400800" y="38853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88" name="Rounded Rectangle 287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9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39" name="Group 289"/>
          <p:cNvGrpSpPr/>
          <p:nvPr/>
        </p:nvGrpSpPr>
        <p:grpSpPr>
          <a:xfrm>
            <a:off x="7772400" y="28185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91" name="Rounded Rectangle 290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2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42" name="Group 292"/>
          <p:cNvGrpSpPr/>
          <p:nvPr/>
        </p:nvGrpSpPr>
        <p:grpSpPr>
          <a:xfrm>
            <a:off x="7772400" y="33519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94" name="Rounded Rectangle 293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5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45" name="Group 295"/>
          <p:cNvGrpSpPr/>
          <p:nvPr/>
        </p:nvGrpSpPr>
        <p:grpSpPr>
          <a:xfrm>
            <a:off x="7772400" y="38853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297" name="Rounded Rectangle 296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8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grpSp>
        <p:nvGrpSpPr>
          <p:cNvPr id="248" name="Group 299"/>
          <p:cNvGrpSpPr/>
          <p:nvPr/>
        </p:nvGrpSpPr>
        <p:grpSpPr>
          <a:xfrm>
            <a:off x="7772400" y="4418712"/>
            <a:ext cx="1295400" cy="457200"/>
            <a:chOff x="793998" y="496"/>
            <a:chExt cx="1934765" cy="1160859"/>
          </a:xfrm>
          <a:solidFill>
            <a:schemeClr val="bg1">
              <a:lumMod val="85000"/>
            </a:schemeClr>
          </a:solidFill>
        </p:grpSpPr>
        <p:sp>
          <p:nvSpPr>
            <p:cNvPr id="301" name="Rounded Rectangle 300"/>
            <p:cNvSpPr/>
            <p:nvPr/>
          </p:nvSpPr>
          <p:spPr>
            <a:xfrm>
              <a:off x="793998" y="496"/>
              <a:ext cx="1934765" cy="11608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2" name="Rounded Rectangle 4"/>
            <p:cNvSpPr/>
            <p:nvPr/>
          </p:nvSpPr>
          <p:spPr>
            <a:xfrm>
              <a:off x="827997" y="34497"/>
              <a:ext cx="1866765" cy="1092858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300" b="1" dirty="0">
                  <a:solidFill>
                    <a:srgbClr val="FF0000"/>
                  </a:solidFill>
                </a:rPr>
                <a:t>Extreme</a:t>
              </a:r>
            </a:p>
          </p:txBody>
        </p:sp>
      </p:grpSp>
      <p:sp>
        <p:nvSpPr>
          <p:cNvPr id="209" name="Rectangle 208"/>
          <p:cNvSpPr/>
          <p:nvPr/>
        </p:nvSpPr>
        <p:spPr>
          <a:xfrm>
            <a:off x="214313" y="6000750"/>
            <a:ext cx="8929687" cy="785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Risk analysis is based on the probability to exploit one vulnerability and its effects (exploitation Impact)</a:t>
            </a:r>
            <a:r>
              <a:rPr lang="pt-PT" dirty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</a:rPr>
              <a:t>The same vulnerability could be different in different contexts.</a:t>
            </a:r>
          </a:p>
        </p:txBody>
      </p:sp>
      <p:cxnSp>
        <p:nvCxnSpPr>
          <p:cNvPr id="210" name="Straight Connector 209"/>
          <p:cNvCxnSpPr/>
          <p:nvPr/>
        </p:nvCxnSpPr>
        <p:spPr>
          <a:xfrm>
            <a:off x="214313" y="5857875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System Performance Requirements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72318"/>
          <a:ext cx="8329642" cy="37712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140241"/>
                <a:gridCol w="3036870"/>
                <a:gridCol w="3152531"/>
              </a:tblGrid>
              <a:tr h="388296">
                <a:tc>
                  <a:txBody>
                    <a:bodyPr/>
                    <a:lstStyle/>
                    <a:p>
                      <a:pPr algn="ctr"/>
                      <a:endParaRPr lang="en-US" sz="1400" b="0" noProof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/>
                        <a:t>Office Network</a:t>
                      </a:r>
                      <a:endParaRPr lang="en-US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smtClean="0"/>
                        <a:t>Critical Infrastructure</a:t>
                      </a:r>
                      <a:endParaRPr lang="en-US" sz="1400" b="0" noProof="0"/>
                    </a:p>
                  </a:txBody>
                  <a:tcPr/>
                </a:tc>
              </a:tr>
              <a:tr h="765954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/>
                        <a:t>Data Lost</a:t>
                      </a:r>
                      <a:endParaRPr lang="en-US" sz="1400" b="1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Data lost</a:t>
                      </a:r>
                      <a:r>
                        <a:rPr lang="en-US" sz="1400" b="0" baseline="0" noProof="0" dirty="0" smtClean="0"/>
                        <a:t> and interruptions </a:t>
                      </a:r>
                      <a:r>
                        <a:rPr lang="en-US" sz="1400" b="1" baseline="0" noProof="0" dirty="0" smtClean="0"/>
                        <a:t>can be tolerated </a:t>
                      </a:r>
                      <a:r>
                        <a:rPr lang="en-US" sz="1400" b="0" baseline="0" noProof="0" dirty="0" smtClean="0"/>
                        <a:t>through restoration from backups;</a:t>
                      </a:r>
                      <a:endParaRPr lang="en-US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Data lost and interruptions </a:t>
                      </a:r>
                      <a:r>
                        <a:rPr lang="en-US" sz="1400" b="1" noProof="0" dirty="0" smtClean="0"/>
                        <a:t>cannot be tolerated </a:t>
                      </a:r>
                      <a:r>
                        <a:rPr lang="en-US" sz="1400" b="0" noProof="0" dirty="0" smtClean="0"/>
                        <a:t>and might result in serious consequences;</a:t>
                      </a:r>
                      <a:endParaRPr lang="en-US" sz="1400" b="0" noProof="0" dirty="0"/>
                    </a:p>
                  </a:txBody>
                  <a:tcPr/>
                </a:tc>
              </a:tr>
              <a:tr h="765954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/>
                        <a:t>Data Rates</a:t>
                      </a:r>
                      <a:endParaRPr lang="en-US" sz="1400" b="1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High</a:t>
                      </a:r>
                      <a:r>
                        <a:rPr lang="en-US" sz="1400" b="0" baseline="0" noProof="0" dirty="0" smtClean="0"/>
                        <a:t> data rates needed, </a:t>
                      </a:r>
                      <a:r>
                        <a:rPr lang="en-US" sz="1400" b="1" baseline="0" noProof="0" dirty="0" smtClean="0"/>
                        <a:t>delays can be tolerated</a:t>
                      </a:r>
                      <a:r>
                        <a:rPr lang="en-US" sz="1400" b="0" baseline="0" noProof="0" dirty="0" smtClean="0"/>
                        <a:t>;</a:t>
                      </a:r>
                      <a:endParaRPr lang="en-US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noProof="0" dirty="0" smtClean="0"/>
                        <a:t>Real-time</a:t>
                      </a:r>
                      <a:r>
                        <a:rPr lang="en-US" sz="1400" b="1" baseline="0" noProof="0" dirty="0" smtClean="0"/>
                        <a:t> responses needed </a:t>
                      </a:r>
                      <a:r>
                        <a:rPr lang="en-US" sz="1400" b="0" baseline="0" noProof="0" dirty="0" smtClean="0"/>
                        <a:t>without large delays or down-times;</a:t>
                      </a:r>
                      <a:endParaRPr lang="en-US" sz="1400" b="0" noProof="0" dirty="0"/>
                    </a:p>
                  </a:txBody>
                  <a:tcPr/>
                </a:tc>
              </a:tr>
              <a:tr h="542551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/>
                        <a:t>Antivirus Software</a:t>
                      </a:r>
                      <a:endParaRPr lang="en-US" sz="1400" b="1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Antivirus software </a:t>
                      </a:r>
                      <a:r>
                        <a:rPr lang="en-US" sz="1400" b="1" noProof="0" dirty="0" smtClean="0"/>
                        <a:t>widely employed;</a:t>
                      </a: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Antivirus software </a:t>
                      </a:r>
                      <a:r>
                        <a:rPr lang="en-US" sz="1400" b="1" noProof="0" dirty="0" smtClean="0"/>
                        <a:t>difficult to employ</a:t>
                      </a:r>
                      <a:r>
                        <a:rPr lang="en-US" sz="1400" b="0" noProof="0" dirty="0" smtClean="0"/>
                        <a:t>;</a:t>
                      </a:r>
                      <a:endParaRPr lang="en-US" sz="1400" b="0" noProof="0" dirty="0"/>
                    </a:p>
                  </a:txBody>
                  <a:tcPr/>
                </a:tc>
              </a:tr>
              <a:tr h="765954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/>
                        <a:t>Software Patches</a:t>
                      </a:r>
                      <a:endParaRPr lang="en-US" sz="1400" b="1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Implementation of software patches </a:t>
                      </a:r>
                      <a:r>
                        <a:rPr lang="en-US" sz="1400" b="1" noProof="0" dirty="0" smtClean="0"/>
                        <a:t>performed routinely</a:t>
                      </a:r>
                      <a:r>
                        <a:rPr lang="en-US" sz="1400" b="0" noProof="0" dirty="0" smtClean="0"/>
                        <a:t>;</a:t>
                      </a:r>
                      <a:endParaRPr lang="en-US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Implementation</a:t>
                      </a:r>
                      <a:r>
                        <a:rPr lang="en-US" sz="1400" b="0" baseline="0" noProof="0" dirty="0" smtClean="0"/>
                        <a:t> of software patches </a:t>
                      </a:r>
                      <a:r>
                        <a:rPr lang="en-US" sz="1400" b="1" baseline="0" noProof="0" dirty="0" smtClean="0"/>
                        <a:t>must be carefully considered</a:t>
                      </a:r>
                      <a:r>
                        <a:rPr lang="en-US" sz="1400" b="0" baseline="0" noProof="0" dirty="0" smtClean="0"/>
                        <a:t>;</a:t>
                      </a:r>
                      <a:endParaRPr lang="en-US" sz="1400" b="0" noProof="0" dirty="0"/>
                    </a:p>
                  </a:txBody>
                  <a:tcPr/>
                </a:tc>
              </a:tr>
              <a:tr h="542551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/>
                        <a:t>Equipment Replacement </a:t>
                      </a:r>
                      <a:endParaRPr lang="en-US" sz="14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noProof="0" smtClean="0"/>
                        <a:t>Equipment replaced or upgraded every 3 or 5 years.</a:t>
                      </a:r>
                      <a:endParaRPr lang="en-US" sz="1400" b="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noProof="0" dirty="0" smtClean="0"/>
                        <a:t>Equipment used for long periods of time without replacement.</a:t>
                      </a:r>
                      <a:endParaRPr lang="en-US" sz="1400" b="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4313" y="5929313"/>
            <a:ext cx="8929687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 many situations, Critical Infrastructures are considered isolated and the security is based on </a:t>
            </a:r>
            <a:r>
              <a:rPr lang="en-US" b="1" dirty="0">
                <a:solidFill>
                  <a:schemeClr val="tx1"/>
                </a:solidFill>
              </a:rPr>
              <a:t>obscurity.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14313" y="5857875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1162050"/>
            <a:ext cx="8915400" cy="590550"/>
          </a:xfrm>
        </p:spPr>
        <p:txBody>
          <a:bodyPr/>
          <a:lstStyle/>
          <a:p>
            <a:pPr eaLnBrk="1" hangingPunct="1"/>
            <a:r>
              <a:rPr lang="pt-PT" smtClean="0"/>
              <a:t>Cyber Security Risk Management Framework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676400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214313" y="5929313"/>
            <a:ext cx="8929687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14313" y="5857875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14313" y="5857875"/>
            <a:ext cx="8929687" cy="785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Supported on standards, this approach allows us to assess and implement security issues on a Critical infrastructure. Taking into account the criticality, vulnerability and risk to which they are exposed.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"/>
          <p:cNvGrpSpPr/>
          <p:nvPr/>
        </p:nvGrpSpPr>
        <p:grpSpPr>
          <a:xfrm>
            <a:off x="2857488" y="1643050"/>
            <a:ext cx="3927320" cy="3912400"/>
            <a:chOff x="3011626" y="1797362"/>
            <a:chExt cx="3927320" cy="3912400"/>
          </a:xfrm>
          <a:solidFill>
            <a:schemeClr val="bg1">
              <a:lumMod val="50000"/>
            </a:schemeClr>
          </a:solidFill>
        </p:grpSpPr>
        <p:sp>
          <p:nvSpPr>
            <p:cNvPr id="35" name="Pie 34"/>
            <p:cNvSpPr/>
            <p:nvPr/>
          </p:nvSpPr>
          <p:spPr>
            <a:xfrm>
              <a:off x="3167563" y="1797362"/>
              <a:ext cx="3698240" cy="3698240"/>
            </a:xfrm>
            <a:prstGeom prst="pie">
              <a:avLst>
                <a:gd name="adj1" fmla="val 16200000"/>
                <a:gd name="adj2" fmla="val 2052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Pie 37"/>
            <p:cNvSpPr/>
            <p:nvPr/>
          </p:nvSpPr>
          <p:spPr>
            <a:xfrm>
              <a:off x="3240706" y="1925613"/>
              <a:ext cx="3698240" cy="3698240"/>
            </a:xfrm>
            <a:prstGeom prst="pie">
              <a:avLst>
                <a:gd name="adj1" fmla="val 20520000"/>
                <a:gd name="adj2" fmla="val 324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Pie 40"/>
            <p:cNvSpPr/>
            <p:nvPr/>
          </p:nvSpPr>
          <p:spPr>
            <a:xfrm>
              <a:off x="3167388" y="2011522"/>
              <a:ext cx="3698240" cy="3698240"/>
            </a:xfrm>
            <a:prstGeom prst="pie">
              <a:avLst>
                <a:gd name="adj1" fmla="val 3240000"/>
                <a:gd name="adj2" fmla="val 756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Pie 43"/>
            <p:cNvSpPr/>
            <p:nvPr/>
          </p:nvSpPr>
          <p:spPr>
            <a:xfrm>
              <a:off x="3024769" y="1940270"/>
              <a:ext cx="3698240" cy="3698240"/>
            </a:xfrm>
            <a:prstGeom prst="pie">
              <a:avLst>
                <a:gd name="adj1" fmla="val 7560000"/>
                <a:gd name="adj2" fmla="val 1188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Pie 46"/>
            <p:cNvSpPr/>
            <p:nvPr/>
          </p:nvSpPr>
          <p:spPr>
            <a:xfrm>
              <a:off x="3011626" y="1810075"/>
              <a:ext cx="3698240" cy="3698240"/>
            </a:xfrm>
            <a:prstGeom prst="pie">
              <a:avLst>
                <a:gd name="adj1" fmla="val 11880000"/>
                <a:gd name="adj2" fmla="val 16200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Life Cycle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4313" y="5929313"/>
            <a:ext cx="8929687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14313" y="5857875"/>
            <a:ext cx="8929687" cy="0"/>
          </a:xfrm>
          <a:prstGeom prst="line">
            <a:avLst/>
          </a:prstGeom>
          <a:ln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14313" y="5929313"/>
            <a:ext cx="8929687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Assess and risk analysis in order to identify measures to reduce or eliminate its impact.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014663" y="1644650"/>
            <a:ext cx="3698875" cy="3698875"/>
            <a:chOff x="750769" y="272525"/>
            <a:chExt cx="3698240" cy="3698240"/>
          </a:xfrm>
        </p:grpSpPr>
        <p:sp>
          <p:nvSpPr>
            <p:cNvPr id="16" name="Pie 15"/>
            <p:cNvSpPr/>
            <p:nvPr/>
          </p:nvSpPr>
          <p:spPr>
            <a:xfrm>
              <a:off x="750769" y="272525"/>
              <a:ext cx="3698240" cy="3698240"/>
            </a:xfrm>
            <a:prstGeom prst="pie">
              <a:avLst>
                <a:gd name="adj1" fmla="val 16200000"/>
                <a:gd name="adj2" fmla="val 20520000"/>
              </a:avLst>
            </a:prstGeom>
            <a:gradFill rotWithShape="0">
              <a:gsLst>
                <a:gs pos="0">
                  <a:schemeClr val="tx2"/>
                </a:gs>
                <a:gs pos="80000">
                  <a:schemeClr val="accent1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ie 4"/>
            <p:cNvSpPr/>
            <p:nvPr/>
          </p:nvSpPr>
          <p:spPr>
            <a:xfrm>
              <a:off x="2679250" y="894718"/>
              <a:ext cx="1188834" cy="7920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/>
            <a:lstStyle/>
            <a:p>
              <a:pPr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pt-PT" sz="1200">
                  <a:solidFill>
                    <a:schemeClr val="bg1"/>
                  </a:solidFill>
                </a:rPr>
                <a:t>Vulnerability Assessment</a:t>
              </a:r>
              <a:endParaRPr lang="en-US" sz="1200">
                <a:solidFill>
                  <a:schemeClr val="bg1"/>
                </a:solidFill>
              </a:endParaRPr>
            </a:p>
            <a:p>
              <a:pPr marL="57150" lvl="1" indent="-57150" defTabSz="533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pt-PT" sz="900">
                  <a:solidFill>
                    <a:schemeClr val="bg1"/>
                  </a:solidFill>
                </a:rPr>
                <a:t> Internal</a:t>
              </a:r>
            </a:p>
            <a:p>
              <a:pPr marL="57150" lvl="1" indent="-57150" defTabSz="533400">
                <a:lnSpc>
                  <a:spcPct val="90000"/>
                </a:lnSpc>
                <a:spcAft>
                  <a:spcPct val="15000"/>
                </a:spcAft>
                <a:buFontTx/>
                <a:buChar char="•"/>
              </a:pPr>
              <a:r>
                <a:rPr lang="pt-PT" sz="900">
                  <a:solidFill>
                    <a:schemeClr val="bg1"/>
                  </a:solidFill>
                </a:rPr>
                <a:t>External</a:t>
              </a:r>
            </a:p>
          </p:txBody>
        </p:sp>
      </p:grpSp>
      <p:sp>
        <p:nvSpPr>
          <p:cNvPr id="15" name="Circular Arrow 14"/>
          <p:cNvSpPr/>
          <p:nvPr/>
        </p:nvSpPr>
        <p:spPr>
          <a:xfrm>
            <a:off x="2786050" y="1416023"/>
            <a:ext cx="4156117" cy="4156117"/>
          </a:xfrm>
          <a:prstGeom prst="circularArrow">
            <a:avLst>
              <a:gd name="adj1" fmla="val 5085"/>
              <a:gd name="adj2" fmla="val 327528"/>
              <a:gd name="adj3" fmla="val 20192361"/>
              <a:gd name="adj4" fmla="val 16200324"/>
              <a:gd name="adj5" fmla="val 5932"/>
            </a:avLst>
          </a:prstGeom>
          <a:gradFill rotWithShape="0">
            <a:gsLst>
              <a:gs pos="0">
                <a:schemeClr val="tx2"/>
              </a:gs>
              <a:gs pos="80000">
                <a:schemeClr val="accent1">
                  <a:tint val="60000"/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tint val="60000"/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87688" y="1773238"/>
            <a:ext cx="3698875" cy="3698875"/>
            <a:chOff x="782468" y="371144"/>
            <a:chExt cx="3698240" cy="3698240"/>
          </a:xfrm>
        </p:grpSpPr>
        <p:sp>
          <p:nvSpPr>
            <p:cNvPr id="20" name="Pie 19"/>
            <p:cNvSpPr/>
            <p:nvPr/>
          </p:nvSpPr>
          <p:spPr>
            <a:xfrm>
              <a:off x="782468" y="371144"/>
              <a:ext cx="3698240" cy="3698240"/>
            </a:xfrm>
            <a:prstGeom prst="pie">
              <a:avLst>
                <a:gd name="adj1" fmla="val 20520000"/>
                <a:gd name="adj2" fmla="val 3240000"/>
              </a:avLst>
            </a:prstGeom>
            <a:gradFill rotWithShape="0">
              <a:gsLst>
                <a:gs pos="0">
                  <a:schemeClr val="tx2"/>
                </a:gs>
                <a:gs pos="80000">
                  <a:schemeClr val="accent1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Pie 4"/>
            <p:cNvSpPr/>
            <p:nvPr/>
          </p:nvSpPr>
          <p:spPr>
            <a:xfrm>
              <a:off x="3164896" y="2061541"/>
              <a:ext cx="1099949" cy="8793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200" dirty="0" err="1">
                  <a:solidFill>
                    <a:schemeClr val="bg1"/>
                  </a:solidFill>
                </a:rPr>
                <a:t>Threat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and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>
                  <a:solidFill>
                    <a:schemeClr val="bg1"/>
                  </a:solidFill>
                </a:rPr>
                <a:t>Attack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Modeling</a:t>
              </a:r>
              <a:endParaRPr lang="pt-PT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Circular Arrow 18"/>
          <p:cNvSpPr/>
          <p:nvPr/>
        </p:nvSpPr>
        <p:spPr>
          <a:xfrm>
            <a:off x="2859623" y="1544242"/>
            <a:ext cx="4156117" cy="4156117"/>
          </a:xfrm>
          <a:prstGeom prst="circularArrow">
            <a:avLst>
              <a:gd name="adj1" fmla="val 5085"/>
              <a:gd name="adj2" fmla="val 327528"/>
              <a:gd name="adj3" fmla="val 2912753"/>
              <a:gd name="adj4" fmla="val 20519953"/>
              <a:gd name="adj5" fmla="val 5932"/>
            </a:avLst>
          </a:prstGeom>
          <a:gradFill rotWithShape="0">
            <a:gsLst>
              <a:gs pos="0">
                <a:schemeClr val="tx2"/>
              </a:gs>
              <a:gs pos="80000">
                <a:schemeClr val="accent1">
                  <a:tint val="60000"/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tint val="60000"/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014663" y="1858963"/>
            <a:ext cx="3698875" cy="3698875"/>
            <a:chOff x="698817" y="402130"/>
            <a:chExt cx="3698240" cy="3698240"/>
          </a:xfrm>
        </p:grpSpPr>
        <p:sp>
          <p:nvSpPr>
            <p:cNvPr id="24" name="Pie 23"/>
            <p:cNvSpPr/>
            <p:nvPr/>
          </p:nvSpPr>
          <p:spPr>
            <a:xfrm>
              <a:off x="698817" y="402130"/>
              <a:ext cx="3698240" cy="3698240"/>
            </a:xfrm>
            <a:prstGeom prst="pie">
              <a:avLst>
                <a:gd name="adj1" fmla="val 3240000"/>
                <a:gd name="adj2" fmla="val 7560000"/>
              </a:avLst>
            </a:prstGeom>
            <a:gradFill rotWithShape="0">
              <a:gsLst>
                <a:gs pos="0">
                  <a:schemeClr val="tx2"/>
                </a:gs>
                <a:gs pos="80000">
                  <a:schemeClr val="accent1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Pie 4"/>
            <p:cNvSpPr/>
            <p:nvPr/>
          </p:nvSpPr>
          <p:spPr>
            <a:xfrm>
              <a:off x="2019390" y="3000421"/>
              <a:ext cx="1057093" cy="968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200" dirty="0" err="1">
                  <a:solidFill>
                    <a:schemeClr val="bg1"/>
                  </a:solidFill>
                </a:rPr>
                <a:t>Rank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Risk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Analysis</a:t>
              </a:r>
              <a:endParaRPr lang="pt-PT" sz="1200" dirty="0">
                <a:solidFill>
                  <a:schemeClr val="bg1"/>
                </a:solidFill>
              </a:endParaRP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200" dirty="0">
                  <a:solidFill>
                    <a:schemeClr val="bg1"/>
                  </a:solidFill>
                </a:rPr>
                <a:t>(</a:t>
              </a:r>
              <a:r>
                <a:rPr lang="pt-PT" sz="1200" dirty="0" err="1">
                  <a:solidFill>
                    <a:schemeClr val="bg1"/>
                  </a:solidFill>
                </a:rPr>
                <a:t>quantify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the</a:t>
              </a:r>
              <a:r>
                <a:rPr lang="pt-PT" sz="1200" dirty="0">
                  <a:solidFill>
                    <a:schemeClr val="bg1"/>
                  </a:solidFill>
                </a:rPr>
                <a:t> </a:t>
              </a:r>
              <a:r>
                <a:rPr lang="pt-PT" sz="1200" dirty="0" err="1">
                  <a:solidFill>
                    <a:schemeClr val="bg1"/>
                  </a:solidFill>
                </a:rPr>
                <a:t>risk</a:t>
              </a:r>
              <a:r>
                <a:rPr lang="pt-PT" sz="1200" dirty="0">
                  <a:solidFill>
                    <a:schemeClr val="bg1"/>
                  </a:solidFill>
                </a:rPr>
                <a:t>)</a:t>
              </a:r>
            </a:p>
          </p:txBody>
        </p:sp>
      </p:grpSp>
      <p:sp>
        <p:nvSpPr>
          <p:cNvPr id="23" name="Circular Arrow 22"/>
          <p:cNvSpPr/>
          <p:nvPr/>
        </p:nvSpPr>
        <p:spPr>
          <a:xfrm>
            <a:off x="2786050" y="1630337"/>
            <a:ext cx="4156117" cy="4156117"/>
          </a:xfrm>
          <a:prstGeom prst="circularArrow">
            <a:avLst>
              <a:gd name="adj1" fmla="val 5085"/>
              <a:gd name="adj2" fmla="val 327528"/>
              <a:gd name="adj3" fmla="val 7232777"/>
              <a:gd name="adj4" fmla="val 3239695"/>
              <a:gd name="adj5" fmla="val 5932"/>
            </a:avLst>
          </a:prstGeom>
          <a:gradFill rotWithShape="0">
            <a:gsLst>
              <a:gs pos="0">
                <a:schemeClr val="tx2"/>
              </a:gs>
              <a:gs pos="80000">
                <a:schemeClr val="accent1">
                  <a:tint val="60000"/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tint val="60000"/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2871788" y="1787525"/>
            <a:ext cx="3698875" cy="3698875"/>
            <a:chOff x="615167" y="371144"/>
            <a:chExt cx="3698240" cy="3698240"/>
          </a:xfrm>
        </p:grpSpPr>
        <p:sp>
          <p:nvSpPr>
            <p:cNvPr id="28" name="Pie 27"/>
            <p:cNvSpPr/>
            <p:nvPr/>
          </p:nvSpPr>
          <p:spPr>
            <a:xfrm>
              <a:off x="615167" y="371144"/>
              <a:ext cx="3698240" cy="3698240"/>
            </a:xfrm>
            <a:prstGeom prst="pie">
              <a:avLst>
                <a:gd name="adj1" fmla="val 7560000"/>
                <a:gd name="adj2" fmla="val 11880000"/>
              </a:avLst>
            </a:prstGeom>
            <a:gradFill rotWithShape="0">
              <a:gsLst>
                <a:gs pos="0">
                  <a:schemeClr val="tx2"/>
                </a:gs>
                <a:gs pos="80000">
                  <a:schemeClr val="accent1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Pie 4"/>
            <p:cNvSpPr/>
            <p:nvPr/>
          </p:nvSpPr>
          <p:spPr>
            <a:xfrm>
              <a:off x="831030" y="2061542"/>
              <a:ext cx="1099948" cy="8793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dirty="0">
                  <a:solidFill>
                    <a:schemeClr val="bg1"/>
                  </a:solidFill>
                </a:rPr>
                <a:t>Prioritize what vulnerabilities must be first addressed</a:t>
              </a:r>
            </a:p>
          </p:txBody>
        </p:sp>
      </p:grpSp>
      <p:sp>
        <p:nvSpPr>
          <p:cNvPr id="27" name="Circular Arrow 26"/>
          <p:cNvSpPr/>
          <p:nvPr/>
        </p:nvSpPr>
        <p:spPr>
          <a:xfrm>
            <a:off x="2643174" y="1558899"/>
            <a:ext cx="4156117" cy="4156117"/>
          </a:xfrm>
          <a:prstGeom prst="circularArrow">
            <a:avLst>
              <a:gd name="adj1" fmla="val 5085"/>
              <a:gd name="adj2" fmla="val 327528"/>
              <a:gd name="adj3" fmla="val 11552519"/>
              <a:gd name="adj4" fmla="val 7559718"/>
              <a:gd name="adj5" fmla="val 5932"/>
            </a:avLst>
          </a:prstGeom>
          <a:gradFill rotWithShape="0">
            <a:gsLst>
              <a:gs pos="0">
                <a:schemeClr val="tx2"/>
              </a:gs>
              <a:gs pos="80000">
                <a:schemeClr val="accent1">
                  <a:tint val="60000"/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tint val="60000"/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2859088" y="1657350"/>
            <a:ext cx="3698875" cy="3698875"/>
            <a:chOff x="646866" y="272525"/>
            <a:chExt cx="3698240" cy="3698240"/>
          </a:xfrm>
        </p:grpSpPr>
        <p:sp>
          <p:nvSpPr>
            <p:cNvPr id="32" name="Pie 31"/>
            <p:cNvSpPr/>
            <p:nvPr/>
          </p:nvSpPr>
          <p:spPr>
            <a:xfrm>
              <a:off x="646866" y="272525"/>
              <a:ext cx="3698240" cy="3698240"/>
            </a:xfrm>
            <a:prstGeom prst="pie">
              <a:avLst>
                <a:gd name="adj1" fmla="val 11880000"/>
                <a:gd name="adj2" fmla="val 16200000"/>
              </a:avLst>
            </a:prstGeom>
            <a:gradFill rotWithShape="0">
              <a:gsLst>
                <a:gs pos="0">
                  <a:schemeClr val="tx2"/>
                </a:gs>
                <a:gs pos="80000">
                  <a:schemeClr val="accent1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Pie 4"/>
            <p:cNvSpPr/>
            <p:nvPr/>
          </p:nvSpPr>
          <p:spPr>
            <a:xfrm>
              <a:off x="1227791" y="894718"/>
              <a:ext cx="1188833" cy="7920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PT" sz="1200" dirty="0" err="1">
                  <a:solidFill>
                    <a:schemeClr val="bg1"/>
                  </a:solidFill>
                </a:rPr>
                <a:t>Mitigation</a:t>
              </a:r>
              <a:endParaRPr lang="pt-PT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Circular Arrow 30"/>
          <p:cNvSpPr/>
          <p:nvPr/>
        </p:nvSpPr>
        <p:spPr>
          <a:xfrm>
            <a:off x="2630461" y="1428736"/>
            <a:ext cx="4156117" cy="4156117"/>
          </a:xfrm>
          <a:prstGeom prst="circularArrow">
            <a:avLst>
              <a:gd name="adj1" fmla="val 5085"/>
              <a:gd name="adj2" fmla="val 327528"/>
              <a:gd name="adj3" fmla="val 15872148"/>
              <a:gd name="adj4" fmla="val 11880111"/>
              <a:gd name="adj5" fmla="val 5932"/>
            </a:avLst>
          </a:prstGeom>
          <a:gradFill rotWithShape="0">
            <a:gsLst>
              <a:gs pos="0">
                <a:schemeClr val="tx2"/>
              </a:gs>
              <a:gs pos="80000">
                <a:schemeClr val="accent1">
                  <a:tint val="60000"/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1">
                  <a:tint val="60000"/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IRED2011">
  <a:themeElements>
    <a:clrScheme name="">
      <a:dk1>
        <a:srgbClr val="000000"/>
      </a:dk1>
      <a:lt1>
        <a:srgbClr val="FFFFFF"/>
      </a:lt1>
      <a:dk2>
        <a:srgbClr val="779AF1"/>
      </a:dk2>
      <a:lt2>
        <a:srgbClr val="0E318D"/>
      </a:lt2>
      <a:accent1>
        <a:srgbClr val="154BD1"/>
      </a:accent1>
      <a:accent2>
        <a:srgbClr val="1F59E9"/>
      </a:accent2>
      <a:accent3>
        <a:srgbClr val="FFFFFF"/>
      </a:accent3>
      <a:accent4>
        <a:srgbClr val="000000"/>
      </a:accent4>
      <a:accent5>
        <a:srgbClr val="AAB1E5"/>
      </a:accent5>
      <a:accent6>
        <a:srgbClr val="1B50D3"/>
      </a:accent6>
      <a:hlink>
        <a:srgbClr val="0E318D"/>
      </a:hlink>
      <a:folHlink>
        <a:srgbClr val="FF9900"/>
      </a:folHlink>
    </a:clrScheme>
    <a:fontScheme name="CIRED2011">
      <a:majorFont>
        <a:latin typeface="Arial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CIRED2011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ED2011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9">
        <a:dk1>
          <a:srgbClr val="000000"/>
        </a:dk1>
        <a:lt1>
          <a:srgbClr val="FFFFFF"/>
        </a:lt1>
        <a:dk2>
          <a:srgbClr val="999900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0">
        <a:dk1>
          <a:srgbClr val="000000"/>
        </a:dk1>
        <a:lt1>
          <a:srgbClr val="FFFFFF"/>
        </a:lt1>
        <a:dk2>
          <a:srgbClr val="F96501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1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2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99CC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6813D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3">
        <a:dk1>
          <a:srgbClr val="000000"/>
        </a:dk1>
        <a:lt1>
          <a:srgbClr val="FFFFFF"/>
        </a:lt1>
        <a:dk2>
          <a:srgbClr val="FEB27E"/>
        </a:dk2>
        <a:lt2>
          <a:srgbClr val="F96501"/>
        </a:lt2>
        <a:accent1>
          <a:srgbClr val="FF6600"/>
        </a:accent1>
        <a:accent2>
          <a:srgbClr val="FE8F44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6813D"/>
        </a:accent6>
        <a:hlink>
          <a:srgbClr val="F96501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4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0E318D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5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0E318D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0C2B7F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ED2011 16">
        <a:dk1>
          <a:srgbClr val="000000"/>
        </a:dk1>
        <a:lt1>
          <a:srgbClr val="FFFFFF"/>
        </a:lt1>
        <a:dk2>
          <a:srgbClr val="0E318D"/>
        </a:dk2>
        <a:lt2>
          <a:srgbClr val="0E318D"/>
        </a:lt2>
        <a:accent1>
          <a:srgbClr val="154BD1"/>
        </a:accent1>
        <a:accent2>
          <a:srgbClr val="1F59E9"/>
        </a:accent2>
        <a:accent3>
          <a:srgbClr val="FFFFFF"/>
        </a:accent3>
        <a:accent4>
          <a:srgbClr val="000000"/>
        </a:accent4>
        <a:accent5>
          <a:srgbClr val="AAB1E5"/>
        </a:accent5>
        <a:accent6>
          <a:srgbClr val="1B50D3"/>
        </a:accent6>
        <a:hlink>
          <a:srgbClr val="0E318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482</Words>
  <Application>Microsoft Macintosh PowerPoint</Application>
  <PresentationFormat>Bildschirmpräsentation (4:3)</PresentationFormat>
  <Paragraphs>123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CIRED2011</vt:lpstr>
      <vt:lpstr>PowerPoint-Präsentation</vt:lpstr>
      <vt:lpstr>PowerPoint-Präsentation</vt:lpstr>
      <vt:lpstr>Threats, Vulnerability and Risk</vt:lpstr>
      <vt:lpstr>Quantitative Risk Measurement</vt:lpstr>
      <vt:lpstr>System Performance Requirements</vt:lpstr>
      <vt:lpstr>Cyber Security Risk Management Framework</vt:lpstr>
      <vt:lpstr>Security Life Cycle</vt:lpstr>
    </vt:vector>
  </TitlesOfParts>
  <Company>AIM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T</cp:lastModifiedBy>
  <cp:revision>23</cp:revision>
  <dcterms:created xsi:type="dcterms:W3CDTF">2011-05-21T12:21:31Z</dcterms:created>
  <dcterms:modified xsi:type="dcterms:W3CDTF">2011-07-14T17:55:04Z</dcterms:modified>
</cp:coreProperties>
</file>