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8FBE8-D612-401D-965A-833D5A87106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FE13B3E-FE11-437D-87DC-DBB2247893EF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Market </a:t>
          </a:r>
          <a:r>
            <a:rPr lang="de-DE" dirty="0" err="1" smtClean="0">
              <a:latin typeface="+mj-lt"/>
            </a:rPr>
            <a:t>analysis</a:t>
          </a:r>
          <a:endParaRPr lang="de-DE" dirty="0">
            <a:latin typeface="+mj-lt"/>
          </a:endParaRPr>
        </a:p>
      </dgm:t>
    </dgm:pt>
    <dgm:pt modelId="{6721145F-52C1-4D4F-A81E-88633E393EB2}" type="parTrans" cxnId="{59A7F22D-DE0E-406C-BB80-5153D9527BC1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58E5C183-3026-4132-881E-DDCCD7471294}" type="sibTrans" cxnId="{59A7F22D-DE0E-406C-BB80-5153D9527BC1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5A442489-7A1A-4CD6-9508-EDD3E8848257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Generation </a:t>
          </a:r>
          <a:r>
            <a:rPr lang="de-DE" dirty="0" err="1" smtClean="0">
              <a:latin typeface="+mj-lt"/>
            </a:rPr>
            <a:t>and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demand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portfolio</a:t>
          </a:r>
          <a:endParaRPr lang="de-DE" dirty="0">
            <a:latin typeface="+mj-lt"/>
          </a:endParaRPr>
        </a:p>
      </dgm:t>
    </dgm:pt>
    <dgm:pt modelId="{E94F75CF-6860-4D81-9847-990F3890E647}" type="parTrans" cxnId="{F25B2678-6F1A-4E0E-AA0F-96918A1FD173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0BA7FBC1-C20C-4079-B5E7-6E4DC72FAD06}" type="sibTrans" cxnId="{F25B2678-6F1A-4E0E-AA0F-96918A1FD173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6C8941EE-5224-4645-84C3-85E8E38CB53A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Time-</a:t>
          </a:r>
          <a:r>
            <a:rPr lang="de-DE" dirty="0" err="1" smtClean="0">
              <a:latin typeface="+mj-lt"/>
            </a:rPr>
            <a:t>series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of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market-based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generation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dispatch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including</a:t>
          </a:r>
          <a:r>
            <a:rPr lang="de-DE" dirty="0" smtClean="0">
              <a:latin typeface="+mj-lt"/>
            </a:rPr>
            <a:t> (non-</a:t>
          </a:r>
          <a:r>
            <a:rPr lang="de-DE" dirty="0" err="1" smtClean="0">
              <a:latin typeface="+mj-lt"/>
            </a:rPr>
            <a:t>dispatchable</a:t>
          </a:r>
          <a:r>
            <a:rPr lang="de-DE" dirty="0" smtClean="0">
              <a:latin typeface="+mj-lt"/>
            </a:rPr>
            <a:t>) </a:t>
          </a:r>
          <a:r>
            <a:rPr lang="de-DE" dirty="0" err="1" smtClean="0">
              <a:latin typeface="+mj-lt"/>
            </a:rPr>
            <a:t>renewable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generation</a:t>
          </a:r>
          <a:endParaRPr lang="de-DE" dirty="0">
            <a:latin typeface="+mj-lt"/>
          </a:endParaRPr>
        </a:p>
      </dgm:t>
    </dgm:pt>
    <dgm:pt modelId="{CC34E733-3AEC-4068-A5E1-DBCA57C3BA04}" type="parTrans" cxnId="{E64AF7F6-C359-4DE8-9C21-4D5AFA14F15B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97A9D0D5-ED5D-4BF4-89C5-0CF782BF0A89}" type="sibTrans" cxnId="{E64AF7F6-C359-4DE8-9C21-4D5AFA14F15B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E71FDC2D-036C-42A7-B650-F489B5145845}">
      <dgm:prSet phldrT="[Text]"/>
      <dgm:spPr/>
      <dgm:t>
        <a:bodyPr/>
        <a:lstStyle/>
        <a:p>
          <a:r>
            <a:rPr lang="de-DE" dirty="0" err="1" smtClean="0">
              <a:latin typeface="+mj-lt"/>
            </a:rPr>
            <a:t>Planning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cases</a:t>
          </a:r>
          <a:endParaRPr lang="de-DE" dirty="0">
            <a:latin typeface="+mj-lt"/>
          </a:endParaRPr>
        </a:p>
      </dgm:t>
    </dgm:pt>
    <dgm:pt modelId="{A86259FB-1474-4489-83A6-968DFEFBC841}" type="parTrans" cxnId="{5D932F38-AD81-41C0-B90F-E382C389BBAD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55647CB3-0CC1-417A-872E-CFAA6973AACC}" type="sibTrans" cxnId="{5D932F38-AD81-41C0-B90F-E382C389BBAD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0600F1B9-90DE-41CD-80DC-B45BDE9F7B77}">
      <dgm:prSet phldrT="[Text]"/>
      <dgm:spPr/>
      <dgm:t>
        <a:bodyPr/>
        <a:lstStyle/>
        <a:p>
          <a:r>
            <a:rPr lang="de-DE" dirty="0" err="1" smtClean="0">
              <a:latin typeface="+mj-lt"/>
            </a:rPr>
            <a:t>Criteria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for</a:t>
          </a:r>
          <a:r>
            <a:rPr lang="de-DE" dirty="0" smtClean="0">
              <a:latin typeface="+mj-lt"/>
            </a:rPr>
            <a:t> relevant </a:t>
          </a:r>
          <a:r>
            <a:rPr lang="de-DE" dirty="0" err="1" smtClean="0">
              <a:latin typeface="+mj-lt"/>
            </a:rPr>
            <a:t>planning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cases</a:t>
          </a:r>
          <a:endParaRPr lang="de-DE" dirty="0">
            <a:latin typeface="+mj-lt"/>
          </a:endParaRPr>
        </a:p>
      </dgm:t>
    </dgm:pt>
    <dgm:pt modelId="{98CA20CA-776F-4470-95FC-B0F5887F0F49}" type="parTrans" cxnId="{D4DE8DA0-0482-4555-AEDA-F5F9F29A983B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0AC94D80-8116-4AD2-AB73-DEB1AF6F4422}" type="sibTrans" cxnId="{D4DE8DA0-0482-4555-AEDA-F5F9F29A983B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53EA6C50-2315-453B-BEBA-8C38FA9EBE98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Transmission </a:t>
          </a:r>
          <a:r>
            <a:rPr lang="de-DE" dirty="0" err="1" smtClean="0">
              <a:latin typeface="+mj-lt"/>
            </a:rPr>
            <a:t>characteristics</a:t>
          </a:r>
          <a:r>
            <a:rPr lang="de-DE" dirty="0" smtClean="0">
              <a:latin typeface="+mj-lt"/>
            </a:rPr>
            <a:t> (</a:t>
          </a:r>
          <a:r>
            <a:rPr lang="de-DE" dirty="0" err="1" smtClean="0">
              <a:latin typeface="+mj-lt"/>
            </a:rPr>
            <a:t>transmission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distances</a:t>
          </a:r>
          <a:r>
            <a:rPr lang="de-DE" dirty="0" smtClean="0">
              <a:latin typeface="+mj-lt"/>
            </a:rPr>
            <a:t>, …)</a:t>
          </a:r>
          <a:endParaRPr lang="de-DE" dirty="0">
            <a:latin typeface="+mj-lt"/>
          </a:endParaRPr>
        </a:p>
      </dgm:t>
    </dgm:pt>
    <dgm:pt modelId="{E88228E7-BC28-499B-81E3-9F8B63B494DE}" type="parTrans" cxnId="{41CDB568-A664-4149-8469-D7CD9C04B7CA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BCC5612C-A96C-4604-99B7-4757E1A0BC44}" type="sibTrans" cxnId="{41CDB568-A664-4149-8469-D7CD9C04B7CA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3FE34885-ABB1-45C3-9836-D5C472CE0B4C}">
      <dgm:prSet phldrT="[Text]"/>
      <dgm:spPr/>
      <dgm:t>
        <a:bodyPr/>
        <a:lstStyle/>
        <a:p>
          <a:r>
            <a:rPr lang="de-DE" dirty="0" err="1" smtClean="0">
              <a:latin typeface="+mj-lt"/>
            </a:rPr>
            <a:t>Grid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analysis</a:t>
          </a:r>
          <a:endParaRPr lang="de-DE" dirty="0">
            <a:latin typeface="+mj-lt"/>
          </a:endParaRPr>
        </a:p>
      </dgm:t>
    </dgm:pt>
    <dgm:pt modelId="{C5292CF9-4513-4E0F-9DFF-077C689DF3ED}" type="parTrans" cxnId="{218AEB29-9F4E-477D-A735-6E34469D152B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1A345A1D-3EFA-48B2-A270-FABCC5CD14DB}" type="sibTrans" cxnId="{218AEB29-9F4E-477D-A735-6E34469D152B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7728CE28-297D-414F-BE34-471640D939E3}">
      <dgm:prSet phldrT="[Text]"/>
      <dgm:spPr/>
      <dgm:t>
        <a:bodyPr/>
        <a:lstStyle/>
        <a:p>
          <a:r>
            <a:rPr lang="de-DE" dirty="0" err="1" smtClean="0">
              <a:latin typeface="+mj-lt"/>
            </a:rPr>
            <a:t>Load-flow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and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short-circuit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calculations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for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base-case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and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contingency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analysis</a:t>
          </a:r>
          <a:endParaRPr lang="de-DE" dirty="0">
            <a:latin typeface="+mj-lt"/>
          </a:endParaRPr>
        </a:p>
      </dgm:t>
    </dgm:pt>
    <dgm:pt modelId="{E68CD941-0443-47B4-AF15-45EFD37133AB}" type="parTrans" cxnId="{8DDE79D2-5EB6-4F62-A86C-2ADA22F43C24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148B71E1-ECF7-4175-A8B3-D6799C549039}" type="sibTrans" cxnId="{8DDE79D2-5EB6-4F62-A86C-2ADA22F43C24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13EA9B75-3570-4686-BE53-0589085AE01B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System </a:t>
          </a:r>
          <a:r>
            <a:rPr lang="de-DE" dirty="0" err="1" smtClean="0">
              <a:latin typeface="+mj-lt"/>
            </a:rPr>
            <a:t>stability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analysis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by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dynamic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studies</a:t>
          </a:r>
          <a:endParaRPr lang="de-DE" dirty="0">
            <a:latin typeface="+mj-lt"/>
          </a:endParaRPr>
        </a:p>
      </dgm:t>
    </dgm:pt>
    <dgm:pt modelId="{281D946C-ABA3-48CD-B87D-148E38C410B8}" type="parTrans" cxnId="{B9FA4A86-A2B1-40AA-B198-96CA99087A5C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4C874228-791B-41CA-AE26-49F80229DF7D}" type="sibTrans" cxnId="{B9FA4A86-A2B1-40AA-B198-96CA99087A5C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B6D527E3-F0C7-400A-BAC0-604C288F8E7C}">
      <dgm:prSet phldrT="[Text]"/>
      <dgm:spPr/>
      <dgm:t>
        <a:bodyPr/>
        <a:lstStyle/>
        <a:p>
          <a:r>
            <a:rPr lang="de-DE" dirty="0" err="1" smtClean="0">
              <a:latin typeface="+mj-lt"/>
            </a:rPr>
            <a:t>Supply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characteristics</a:t>
          </a:r>
          <a:r>
            <a:rPr lang="de-DE" dirty="0" smtClean="0">
              <a:latin typeface="+mj-lt"/>
            </a:rPr>
            <a:t> (</a:t>
          </a:r>
          <a:r>
            <a:rPr lang="de-DE" dirty="0" err="1" smtClean="0">
              <a:latin typeface="+mj-lt"/>
            </a:rPr>
            <a:t>peak-load</a:t>
          </a:r>
          <a:r>
            <a:rPr lang="de-DE" dirty="0" smtClean="0">
              <a:latin typeface="+mj-lt"/>
            </a:rPr>
            <a:t>, …)</a:t>
          </a:r>
          <a:endParaRPr lang="de-DE" dirty="0">
            <a:latin typeface="+mj-lt"/>
          </a:endParaRPr>
        </a:p>
      </dgm:t>
    </dgm:pt>
    <dgm:pt modelId="{FFF967C7-89FF-4C87-BAA8-78CCA4835004}" type="parTrans" cxnId="{A852EA06-CAFD-48C9-81D8-334C21378A99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C4AB4AAE-403C-473B-97BE-603B8B47A7BB}" type="sibTrans" cxnId="{A852EA06-CAFD-48C9-81D8-334C21378A99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C982ACAC-3C04-4EF5-98F2-75588CFF437E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Time-</a:t>
          </a:r>
          <a:r>
            <a:rPr lang="de-DE" dirty="0" err="1" smtClean="0">
              <a:latin typeface="+mj-lt"/>
            </a:rPr>
            <a:t>series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of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demand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including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imports</a:t>
          </a:r>
          <a:r>
            <a:rPr lang="de-DE" dirty="0" smtClean="0">
              <a:latin typeface="+mj-lt"/>
            </a:rPr>
            <a:t>/</a:t>
          </a:r>
          <a:r>
            <a:rPr lang="de-DE" dirty="0" err="1" smtClean="0">
              <a:latin typeface="+mj-lt"/>
            </a:rPr>
            <a:t>exports</a:t>
          </a:r>
          <a:endParaRPr lang="de-DE" dirty="0">
            <a:latin typeface="+mj-lt"/>
          </a:endParaRPr>
        </a:p>
      </dgm:t>
    </dgm:pt>
    <dgm:pt modelId="{42DD4D93-CB3D-45C4-97E5-5AAA60597AB4}" type="parTrans" cxnId="{4B564135-52AB-471E-A5E0-2E592011F446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0621C1DE-16C6-494A-B381-99D204EF1A56}" type="sibTrans" cxnId="{4B564135-52AB-471E-A5E0-2E592011F446}">
      <dgm:prSet/>
      <dgm:spPr/>
      <dgm:t>
        <a:bodyPr/>
        <a:lstStyle/>
        <a:p>
          <a:endParaRPr lang="de-DE">
            <a:latin typeface="+mj-lt"/>
          </a:endParaRPr>
        </a:p>
      </dgm:t>
    </dgm:pt>
    <dgm:pt modelId="{E7968A53-BFAC-46AC-AC2F-03D611D1190D}">
      <dgm:prSet phldrT="[Text]"/>
      <dgm:spPr/>
      <dgm:t>
        <a:bodyPr/>
        <a:lstStyle/>
        <a:p>
          <a:r>
            <a:rPr lang="de-DE" dirty="0" smtClean="0">
              <a:latin typeface="+mj-lt"/>
            </a:rPr>
            <a:t>Determination </a:t>
          </a:r>
          <a:r>
            <a:rPr lang="de-DE" dirty="0" err="1" smtClean="0">
              <a:latin typeface="+mj-lt"/>
            </a:rPr>
            <a:t>of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grid</a:t>
          </a:r>
          <a:r>
            <a:rPr lang="de-DE" dirty="0" smtClean="0">
              <a:latin typeface="+mj-lt"/>
            </a:rPr>
            <a:t> </a:t>
          </a:r>
          <a:r>
            <a:rPr lang="de-DE" dirty="0" err="1" smtClean="0">
              <a:latin typeface="+mj-lt"/>
            </a:rPr>
            <a:t>reinforcements</a:t>
          </a:r>
          <a:endParaRPr lang="de-DE" dirty="0">
            <a:latin typeface="+mj-lt"/>
          </a:endParaRPr>
        </a:p>
      </dgm:t>
    </dgm:pt>
    <dgm:pt modelId="{8661BCA3-4027-4225-8729-D5F63782104E}" type="parTrans" cxnId="{6B2B0D4B-9A60-4FD6-860D-62AF4AFE544D}">
      <dgm:prSet/>
      <dgm:spPr/>
      <dgm:t>
        <a:bodyPr/>
        <a:lstStyle/>
        <a:p>
          <a:endParaRPr lang="de-DE"/>
        </a:p>
      </dgm:t>
    </dgm:pt>
    <dgm:pt modelId="{39C6BFF9-FCEB-4E8A-8921-A2F603BCD6D3}" type="sibTrans" cxnId="{6B2B0D4B-9A60-4FD6-860D-62AF4AFE544D}">
      <dgm:prSet/>
      <dgm:spPr/>
      <dgm:t>
        <a:bodyPr/>
        <a:lstStyle/>
        <a:p>
          <a:endParaRPr lang="de-DE"/>
        </a:p>
      </dgm:t>
    </dgm:pt>
    <dgm:pt modelId="{E12777DA-1760-4DFD-BCA7-9032C4A625D5}" type="pres">
      <dgm:prSet presAssocID="{73E8FBE8-D612-401D-965A-833D5A8710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BB17FC-431E-4288-8B1C-5A2BC828851D}" type="pres">
      <dgm:prSet presAssocID="{EFE13B3E-FE11-437D-87DC-DBB2247893EF}" presName="composite" presStyleCnt="0"/>
      <dgm:spPr/>
    </dgm:pt>
    <dgm:pt modelId="{B25E18D5-BCBA-474B-B4D9-ABD6F012F951}" type="pres">
      <dgm:prSet presAssocID="{EFE13B3E-FE11-437D-87DC-DBB2247893E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54D72A5-FD88-45B6-888C-C10D03990D79}" type="pres">
      <dgm:prSet presAssocID="{EFE13B3E-FE11-437D-87DC-DBB2247893E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53208C1-4250-4339-8A26-B7DA22C43FC0}" type="pres">
      <dgm:prSet presAssocID="{58E5C183-3026-4132-881E-DDCCD7471294}" presName="sp" presStyleCnt="0"/>
      <dgm:spPr/>
    </dgm:pt>
    <dgm:pt modelId="{8BE1473C-6647-43E8-95B2-1C8E5E5B4A78}" type="pres">
      <dgm:prSet presAssocID="{E71FDC2D-036C-42A7-B650-F489B5145845}" presName="composite" presStyleCnt="0"/>
      <dgm:spPr/>
    </dgm:pt>
    <dgm:pt modelId="{0A618FF9-2A81-4BA0-BBB9-D92D59329C26}" type="pres">
      <dgm:prSet presAssocID="{E71FDC2D-036C-42A7-B650-F489B514584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42F3A7-85EA-422B-83FE-48A9FCC005A4}" type="pres">
      <dgm:prSet presAssocID="{E71FDC2D-036C-42A7-B650-F489B514584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B3FEB5-01C6-4A8C-9583-F173FD3A0420}" type="pres">
      <dgm:prSet presAssocID="{55647CB3-0CC1-417A-872E-CFAA6973AACC}" presName="sp" presStyleCnt="0"/>
      <dgm:spPr/>
    </dgm:pt>
    <dgm:pt modelId="{FA341FEB-BA38-43A0-AF65-C6986B229AD9}" type="pres">
      <dgm:prSet presAssocID="{3FE34885-ABB1-45C3-9836-D5C472CE0B4C}" presName="composite" presStyleCnt="0"/>
      <dgm:spPr/>
    </dgm:pt>
    <dgm:pt modelId="{4CA92048-CD89-47B5-B952-3553E015D032}" type="pres">
      <dgm:prSet presAssocID="{3FE34885-ABB1-45C3-9836-D5C472CE0B4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24F9D3A-B0DC-4E20-83CF-8411A3563F4C}" type="pres">
      <dgm:prSet presAssocID="{3FE34885-ABB1-45C3-9836-D5C472CE0B4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2E0B1EA-490E-4C68-90EC-171536D8191F}" type="presOf" srcId="{E71FDC2D-036C-42A7-B650-F489B5145845}" destId="{0A618FF9-2A81-4BA0-BBB9-D92D59329C26}" srcOrd="0" destOrd="0" presId="urn:microsoft.com/office/officeart/2005/8/layout/chevron2"/>
    <dgm:cxn modelId="{3379721A-4F5D-4F45-A42A-BC179072C12C}" type="presOf" srcId="{C982ACAC-3C04-4EF5-98F2-75588CFF437E}" destId="{854D72A5-FD88-45B6-888C-C10D03990D79}" srcOrd="0" destOrd="2" presId="urn:microsoft.com/office/officeart/2005/8/layout/chevron2"/>
    <dgm:cxn modelId="{3D40E865-DB29-445C-9555-6C87E541DA44}" type="presOf" srcId="{EFE13B3E-FE11-437D-87DC-DBB2247893EF}" destId="{B25E18D5-BCBA-474B-B4D9-ABD6F012F951}" srcOrd="0" destOrd="0" presId="urn:microsoft.com/office/officeart/2005/8/layout/chevron2"/>
    <dgm:cxn modelId="{B4DF51F6-B8E4-4295-97B2-C49408CC453E}" type="presOf" srcId="{3FE34885-ABB1-45C3-9836-D5C472CE0B4C}" destId="{4CA92048-CD89-47B5-B952-3553E015D032}" srcOrd="0" destOrd="0" presId="urn:microsoft.com/office/officeart/2005/8/layout/chevron2"/>
    <dgm:cxn modelId="{6B2B0D4B-9A60-4FD6-860D-62AF4AFE544D}" srcId="{3FE34885-ABB1-45C3-9836-D5C472CE0B4C}" destId="{E7968A53-BFAC-46AC-AC2F-03D611D1190D}" srcOrd="2" destOrd="0" parTransId="{8661BCA3-4027-4225-8729-D5F63782104E}" sibTransId="{39C6BFF9-FCEB-4E8A-8921-A2F603BCD6D3}"/>
    <dgm:cxn modelId="{4B564135-52AB-471E-A5E0-2E592011F446}" srcId="{EFE13B3E-FE11-437D-87DC-DBB2247893EF}" destId="{C982ACAC-3C04-4EF5-98F2-75588CFF437E}" srcOrd="2" destOrd="0" parTransId="{42DD4D93-CB3D-45C4-97E5-5AAA60597AB4}" sibTransId="{0621C1DE-16C6-494A-B381-99D204EF1A56}"/>
    <dgm:cxn modelId="{BDAB8E87-7D86-4019-A1AE-7FEA95449E33}" type="presOf" srcId="{53EA6C50-2315-453B-BEBA-8C38FA9EBE98}" destId="{0842F3A7-85EA-422B-83FE-48A9FCC005A4}" srcOrd="0" destOrd="1" presId="urn:microsoft.com/office/officeart/2005/8/layout/chevron2"/>
    <dgm:cxn modelId="{8FEF095A-3C0E-4CC0-866E-FB1E50F7BAF5}" type="presOf" srcId="{7728CE28-297D-414F-BE34-471640D939E3}" destId="{524F9D3A-B0DC-4E20-83CF-8411A3563F4C}" srcOrd="0" destOrd="0" presId="urn:microsoft.com/office/officeart/2005/8/layout/chevron2"/>
    <dgm:cxn modelId="{E64AF7F6-C359-4DE8-9C21-4D5AFA14F15B}" srcId="{EFE13B3E-FE11-437D-87DC-DBB2247893EF}" destId="{6C8941EE-5224-4645-84C3-85E8E38CB53A}" srcOrd="1" destOrd="0" parTransId="{CC34E733-3AEC-4068-A5E1-DBCA57C3BA04}" sibTransId="{97A9D0D5-ED5D-4BF4-89C5-0CF782BF0A89}"/>
    <dgm:cxn modelId="{D4DE8DA0-0482-4555-AEDA-F5F9F29A983B}" srcId="{E71FDC2D-036C-42A7-B650-F489B5145845}" destId="{0600F1B9-90DE-41CD-80DC-B45BDE9F7B77}" srcOrd="0" destOrd="0" parTransId="{98CA20CA-776F-4470-95FC-B0F5887F0F49}" sibTransId="{0AC94D80-8116-4AD2-AB73-DEB1AF6F4422}"/>
    <dgm:cxn modelId="{39BEE557-4F60-445C-A98A-E2FEADA3E23D}" type="presOf" srcId="{5A442489-7A1A-4CD6-9508-EDD3E8848257}" destId="{854D72A5-FD88-45B6-888C-C10D03990D79}" srcOrd="0" destOrd="0" presId="urn:microsoft.com/office/officeart/2005/8/layout/chevron2"/>
    <dgm:cxn modelId="{F25B2678-6F1A-4E0E-AA0F-96918A1FD173}" srcId="{EFE13B3E-FE11-437D-87DC-DBB2247893EF}" destId="{5A442489-7A1A-4CD6-9508-EDD3E8848257}" srcOrd="0" destOrd="0" parTransId="{E94F75CF-6860-4D81-9847-990F3890E647}" sibTransId="{0BA7FBC1-C20C-4079-B5E7-6E4DC72FAD06}"/>
    <dgm:cxn modelId="{5D932F38-AD81-41C0-B90F-E382C389BBAD}" srcId="{73E8FBE8-D612-401D-965A-833D5A871064}" destId="{E71FDC2D-036C-42A7-B650-F489B5145845}" srcOrd="1" destOrd="0" parTransId="{A86259FB-1474-4489-83A6-968DFEFBC841}" sibTransId="{55647CB3-0CC1-417A-872E-CFAA6973AACC}"/>
    <dgm:cxn modelId="{B9FA4A86-A2B1-40AA-B198-96CA99087A5C}" srcId="{3FE34885-ABB1-45C3-9836-D5C472CE0B4C}" destId="{13EA9B75-3570-4686-BE53-0589085AE01B}" srcOrd="1" destOrd="0" parTransId="{281D946C-ABA3-48CD-B87D-148E38C410B8}" sibTransId="{4C874228-791B-41CA-AE26-49F80229DF7D}"/>
    <dgm:cxn modelId="{82FD774C-B9F1-4DA3-ACB7-EBFFFA24D803}" type="presOf" srcId="{6C8941EE-5224-4645-84C3-85E8E38CB53A}" destId="{854D72A5-FD88-45B6-888C-C10D03990D79}" srcOrd="0" destOrd="1" presId="urn:microsoft.com/office/officeart/2005/8/layout/chevron2"/>
    <dgm:cxn modelId="{A852EA06-CAFD-48C9-81D8-334C21378A99}" srcId="{0600F1B9-90DE-41CD-80DC-B45BDE9F7B77}" destId="{B6D527E3-F0C7-400A-BAC0-604C288F8E7C}" srcOrd="1" destOrd="0" parTransId="{FFF967C7-89FF-4C87-BAA8-78CCA4835004}" sibTransId="{C4AB4AAE-403C-473B-97BE-603B8B47A7BB}"/>
    <dgm:cxn modelId="{8DDE79D2-5EB6-4F62-A86C-2ADA22F43C24}" srcId="{3FE34885-ABB1-45C3-9836-D5C472CE0B4C}" destId="{7728CE28-297D-414F-BE34-471640D939E3}" srcOrd="0" destOrd="0" parTransId="{E68CD941-0443-47B4-AF15-45EFD37133AB}" sibTransId="{148B71E1-ECF7-4175-A8B3-D6799C549039}"/>
    <dgm:cxn modelId="{599A9D5F-8CBC-4529-AD1E-3B1B4D090DD5}" type="presOf" srcId="{B6D527E3-F0C7-400A-BAC0-604C288F8E7C}" destId="{0842F3A7-85EA-422B-83FE-48A9FCC005A4}" srcOrd="0" destOrd="2" presId="urn:microsoft.com/office/officeart/2005/8/layout/chevron2"/>
    <dgm:cxn modelId="{745E5CA4-6979-440F-9DA8-BA0CDB69C91A}" type="presOf" srcId="{0600F1B9-90DE-41CD-80DC-B45BDE9F7B77}" destId="{0842F3A7-85EA-422B-83FE-48A9FCC005A4}" srcOrd="0" destOrd="0" presId="urn:microsoft.com/office/officeart/2005/8/layout/chevron2"/>
    <dgm:cxn modelId="{218AEB29-9F4E-477D-A735-6E34469D152B}" srcId="{73E8FBE8-D612-401D-965A-833D5A871064}" destId="{3FE34885-ABB1-45C3-9836-D5C472CE0B4C}" srcOrd="2" destOrd="0" parTransId="{C5292CF9-4513-4E0F-9DFF-077C689DF3ED}" sibTransId="{1A345A1D-3EFA-48B2-A270-FABCC5CD14DB}"/>
    <dgm:cxn modelId="{BBB2E444-422E-4231-A780-425C48A4493E}" type="presOf" srcId="{E7968A53-BFAC-46AC-AC2F-03D611D1190D}" destId="{524F9D3A-B0DC-4E20-83CF-8411A3563F4C}" srcOrd="0" destOrd="2" presId="urn:microsoft.com/office/officeart/2005/8/layout/chevron2"/>
    <dgm:cxn modelId="{59A7F22D-DE0E-406C-BB80-5153D9527BC1}" srcId="{73E8FBE8-D612-401D-965A-833D5A871064}" destId="{EFE13B3E-FE11-437D-87DC-DBB2247893EF}" srcOrd="0" destOrd="0" parTransId="{6721145F-52C1-4D4F-A81E-88633E393EB2}" sibTransId="{58E5C183-3026-4132-881E-DDCCD7471294}"/>
    <dgm:cxn modelId="{2695035F-7424-4B58-94EE-ADCB0F7B34AA}" type="presOf" srcId="{13EA9B75-3570-4686-BE53-0589085AE01B}" destId="{524F9D3A-B0DC-4E20-83CF-8411A3563F4C}" srcOrd="0" destOrd="1" presId="urn:microsoft.com/office/officeart/2005/8/layout/chevron2"/>
    <dgm:cxn modelId="{B5F016BA-2253-4FE0-B227-7BAA3594769A}" type="presOf" srcId="{73E8FBE8-D612-401D-965A-833D5A871064}" destId="{E12777DA-1760-4DFD-BCA7-9032C4A625D5}" srcOrd="0" destOrd="0" presId="urn:microsoft.com/office/officeart/2005/8/layout/chevron2"/>
    <dgm:cxn modelId="{41CDB568-A664-4149-8469-D7CD9C04B7CA}" srcId="{0600F1B9-90DE-41CD-80DC-B45BDE9F7B77}" destId="{53EA6C50-2315-453B-BEBA-8C38FA9EBE98}" srcOrd="0" destOrd="0" parTransId="{E88228E7-BC28-499B-81E3-9F8B63B494DE}" sibTransId="{BCC5612C-A96C-4604-99B7-4757E1A0BC44}"/>
    <dgm:cxn modelId="{F3CBAB55-3D90-4F23-B1FE-3A838F8EBD20}" type="presParOf" srcId="{E12777DA-1760-4DFD-BCA7-9032C4A625D5}" destId="{54BB17FC-431E-4288-8B1C-5A2BC828851D}" srcOrd="0" destOrd="0" presId="urn:microsoft.com/office/officeart/2005/8/layout/chevron2"/>
    <dgm:cxn modelId="{314640E2-C031-4D84-B4CD-E44B77BA2A9B}" type="presParOf" srcId="{54BB17FC-431E-4288-8B1C-5A2BC828851D}" destId="{B25E18D5-BCBA-474B-B4D9-ABD6F012F951}" srcOrd="0" destOrd="0" presId="urn:microsoft.com/office/officeart/2005/8/layout/chevron2"/>
    <dgm:cxn modelId="{77B27E7A-156E-462C-B903-2A3EF11C846F}" type="presParOf" srcId="{54BB17FC-431E-4288-8B1C-5A2BC828851D}" destId="{854D72A5-FD88-45B6-888C-C10D03990D79}" srcOrd="1" destOrd="0" presId="urn:microsoft.com/office/officeart/2005/8/layout/chevron2"/>
    <dgm:cxn modelId="{F18A80AB-BC20-4811-BAFF-5591689563BB}" type="presParOf" srcId="{E12777DA-1760-4DFD-BCA7-9032C4A625D5}" destId="{953208C1-4250-4339-8A26-B7DA22C43FC0}" srcOrd="1" destOrd="0" presId="urn:microsoft.com/office/officeart/2005/8/layout/chevron2"/>
    <dgm:cxn modelId="{3A981BDE-EF02-462C-BD16-3F8EDA6D6645}" type="presParOf" srcId="{E12777DA-1760-4DFD-BCA7-9032C4A625D5}" destId="{8BE1473C-6647-43E8-95B2-1C8E5E5B4A78}" srcOrd="2" destOrd="0" presId="urn:microsoft.com/office/officeart/2005/8/layout/chevron2"/>
    <dgm:cxn modelId="{AED0DF59-C865-4C62-AB2C-050D0F26478E}" type="presParOf" srcId="{8BE1473C-6647-43E8-95B2-1C8E5E5B4A78}" destId="{0A618FF9-2A81-4BA0-BBB9-D92D59329C26}" srcOrd="0" destOrd="0" presId="urn:microsoft.com/office/officeart/2005/8/layout/chevron2"/>
    <dgm:cxn modelId="{8570A244-FEC6-45E4-B156-67A3AFA8B3D5}" type="presParOf" srcId="{8BE1473C-6647-43E8-95B2-1C8E5E5B4A78}" destId="{0842F3A7-85EA-422B-83FE-48A9FCC005A4}" srcOrd="1" destOrd="0" presId="urn:microsoft.com/office/officeart/2005/8/layout/chevron2"/>
    <dgm:cxn modelId="{7730B408-6A85-4CF3-8DFD-955D22648C04}" type="presParOf" srcId="{E12777DA-1760-4DFD-BCA7-9032C4A625D5}" destId="{EAB3FEB5-01C6-4A8C-9583-F173FD3A0420}" srcOrd="3" destOrd="0" presId="urn:microsoft.com/office/officeart/2005/8/layout/chevron2"/>
    <dgm:cxn modelId="{5A40B1D8-D187-4B5D-A936-E8DA00A564AD}" type="presParOf" srcId="{E12777DA-1760-4DFD-BCA7-9032C4A625D5}" destId="{FA341FEB-BA38-43A0-AF65-C6986B229AD9}" srcOrd="4" destOrd="0" presId="urn:microsoft.com/office/officeart/2005/8/layout/chevron2"/>
    <dgm:cxn modelId="{7F878577-60C2-49FA-9B63-0DD7087AB2A3}" type="presParOf" srcId="{FA341FEB-BA38-43A0-AF65-C6986B229AD9}" destId="{4CA92048-CD89-47B5-B952-3553E015D032}" srcOrd="0" destOrd="0" presId="urn:microsoft.com/office/officeart/2005/8/layout/chevron2"/>
    <dgm:cxn modelId="{8ECA6BBD-07E5-4DFB-A7E6-BD49EB1CBBFF}" type="presParOf" srcId="{FA341FEB-BA38-43A0-AF65-C6986B229AD9}" destId="{524F9D3A-B0DC-4E20-83CF-8411A3563F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E18D5-BCBA-474B-B4D9-ABD6F012F951}">
      <dsp:nvSpPr>
        <dsp:cNvPr id="0" name=""/>
        <dsp:cNvSpPr/>
      </dsp:nvSpPr>
      <dsp:spPr>
        <a:xfrm rot="5400000">
          <a:off x="-242626" y="242691"/>
          <a:ext cx="1617507" cy="11322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Market </a:t>
          </a:r>
          <a:r>
            <a:rPr lang="de-DE" sz="1600" kern="1200" dirty="0" err="1" smtClean="0">
              <a:latin typeface="+mj-lt"/>
            </a:rPr>
            <a:t>analysis</a:t>
          </a:r>
          <a:endParaRPr lang="de-DE" sz="1600" kern="1200" dirty="0">
            <a:latin typeface="+mj-lt"/>
          </a:endParaRPr>
        </a:p>
      </dsp:txBody>
      <dsp:txXfrm rot="-5400000">
        <a:off x="1" y="566193"/>
        <a:ext cx="1132255" cy="485252"/>
      </dsp:txXfrm>
    </dsp:sp>
    <dsp:sp modelId="{854D72A5-FD88-45B6-888C-C10D03990D79}">
      <dsp:nvSpPr>
        <dsp:cNvPr id="0" name=""/>
        <dsp:cNvSpPr/>
      </dsp:nvSpPr>
      <dsp:spPr>
        <a:xfrm rot="5400000">
          <a:off x="3460817" y="-2328496"/>
          <a:ext cx="1051380" cy="57085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>
              <a:latin typeface="+mj-lt"/>
            </a:rPr>
            <a:t>Generation </a:t>
          </a:r>
          <a:r>
            <a:rPr lang="de-DE" sz="1500" kern="1200" dirty="0" err="1" smtClean="0">
              <a:latin typeface="+mj-lt"/>
            </a:rPr>
            <a:t>and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demand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portfolio</a:t>
          </a:r>
          <a:endParaRPr lang="de-DE" sz="1500" kern="1200" dirty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>
              <a:latin typeface="+mj-lt"/>
            </a:rPr>
            <a:t>Time-</a:t>
          </a:r>
          <a:r>
            <a:rPr lang="de-DE" sz="1500" kern="1200" dirty="0" err="1" smtClean="0">
              <a:latin typeface="+mj-lt"/>
            </a:rPr>
            <a:t>series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of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market-based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generation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dispatch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including</a:t>
          </a:r>
          <a:r>
            <a:rPr lang="de-DE" sz="1500" kern="1200" dirty="0" smtClean="0">
              <a:latin typeface="+mj-lt"/>
            </a:rPr>
            <a:t> (non-</a:t>
          </a:r>
          <a:r>
            <a:rPr lang="de-DE" sz="1500" kern="1200" dirty="0" err="1" smtClean="0">
              <a:latin typeface="+mj-lt"/>
            </a:rPr>
            <a:t>dispatchable</a:t>
          </a:r>
          <a:r>
            <a:rPr lang="de-DE" sz="1500" kern="1200" dirty="0" smtClean="0">
              <a:latin typeface="+mj-lt"/>
            </a:rPr>
            <a:t>) </a:t>
          </a:r>
          <a:r>
            <a:rPr lang="de-DE" sz="1500" kern="1200" dirty="0" err="1" smtClean="0">
              <a:latin typeface="+mj-lt"/>
            </a:rPr>
            <a:t>renewable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generation</a:t>
          </a:r>
          <a:endParaRPr lang="de-DE" sz="1500" kern="1200" dirty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>
              <a:latin typeface="+mj-lt"/>
            </a:rPr>
            <a:t>Time-</a:t>
          </a:r>
          <a:r>
            <a:rPr lang="de-DE" sz="1500" kern="1200" dirty="0" err="1" smtClean="0">
              <a:latin typeface="+mj-lt"/>
            </a:rPr>
            <a:t>series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of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demand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including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imports</a:t>
          </a:r>
          <a:r>
            <a:rPr lang="de-DE" sz="1500" kern="1200" dirty="0" smtClean="0">
              <a:latin typeface="+mj-lt"/>
            </a:rPr>
            <a:t>/</a:t>
          </a:r>
          <a:r>
            <a:rPr lang="de-DE" sz="1500" kern="1200" dirty="0" err="1" smtClean="0">
              <a:latin typeface="+mj-lt"/>
            </a:rPr>
            <a:t>exports</a:t>
          </a:r>
          <a:endParaRPr lang="de-DE" sz="1500" kern="1200" dirty="0">
            <a:latin typeface="+mj-lt"/>
          </a:endParaRPr>
        </a:p>
      </dsp:txBody>
      <dsp:txXfrm rot="-5400000">
        <a:off x="1132255" y="51390"/>
        <a:ext cx="5657180" cy="948732"/>
      </dsp:txXfrm>
    </dsp:sp>
    <dsp:sp modelId="{0A618FF9-2A81-4BA0-BBB9-D92D59329C26}">
      <dsp:nvSpPr>
        <dsp:cNvPr id="0" name=""/>
        <dsp:cNvSpPr/>
      </dsp:nvSpPr>
      <dsp:spPr>
        <a:xfrm rot="5400000">
          <a:off x="-242626" y="1666120"/>
          <a:ext cx="1617507" cy="11322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>
              <a:latin typeface="+mj-lt"/>
            </a:rPr>
            <a:t>Planning</a:t>
          </a:r>
          <a:r>
            <a:rPr lang="de-DE" sz="1600" kern="1200" dirty="0" smtClean="0">
              <a:latin typeface="+mj-lt"/>
            </a:rPr>
            <a:t> </a:t>
          </a:r>
          <a:r>
            <a:rPr lang="de-DE" sz="1600" kern="1200" dirty="0" err="1" smtClean="0">
              <a:latin typeface="+mj-lt"/>
            </a:rPr>
            <a:t>cases</a:t>
          </a:r>
          <a:endParaRPr lang="de-DE" sz="1600" kern="1200" dirty="0">
            <a:latin typeface="+mj-lt"/>
          </a:endParaRPr>
        </a:p>
      </dsp:txBody>
      <dsp:txXfrm rot="-5400000">
        <a:off x="1" y="1989622"/>
        <a:ext cx="1132255" cy="485252"/>
      </dsp:txXfrm>
    </dsp:sp>
    <dsp:sp modelId="{0842F3A7-85EA-422B-83FE-48A9FCC005A4}">
      <dsp:nvSpPr>
        <dsp:cNvPr id="0" name=""/>
        <dsp:cNvSpPr/>
      </dsp:nvSpPr>
      <dsp:spPr>
        <a:xfrm rot="5400000">
          <a:off x="3460817" y="-905068"/>
          <a:ext cx="1051380" cy="57085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err="1" smtClean="0">
              <a:latin typeface="+mj-lt"/>
            </a:rPr>
            <a:t>Criteria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for</a:t>
          </a:r>
          <a:r>
            <a:rPr lang="de-DE" sz="1500" kern="1200" dirty="0" smtClean="0">
              <a:latin typeface="+mj-lt"/>
            </a:rPr>
            <a:t> relevant </a:t>
          </a:r>
          <a:r>
            <a:rPr lang="de-DE" sz="1500" kern="1200" dirty="0" err="1" smtClean="0">
              <a:latin typeface="+mj-lt"/>
            </a:rPr>
            <a:t>planning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cases</a:t>
          </a:r>
          <a:endParaRPr lang="de-DE" sz="1500" kern="1200" dirty="0">
            <a:latin typeface="+mj-lt"/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>
              <a:latin typeface="+mj-lt"/>
            </a:rPr>
            <a:t>Transmission </a:t>
          </a:r>
          <a:r>
            <a:rPr lang="de-DE" sz="1500" kern="1200" dirty="0" err="1" smtClean="0">
              <a:latin typeface="+mj-lt"/>
            </a:rPr>
            <a:t>characteristics</a:t>
          </a:r>
          <a:r>
            <a:rPr lang="de-DE" sz="1500" kern="1200" dirty="0" smtClean="0">
              <a:latin typeface="+mj-lt"/>
            </a:rPr>
            <a:t> (</a:t>
          </a:r>
          <a:r>
            <a:rPr lang="de-DE" sz="1500" kern="1200" dirty="0" err="1" smtClean="0">
              <a:latin typeface="+mj-lt"/>
            </a:rPr>
            <a:t>transmission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distances</a:t>
          </a:r>
          <a:r>
            <a:rPr lang="de-DE" sz="1500" kern="1200" dirty="0" smtClean="0">
              <a:latin typeface="+mj-lt"/>
            </a:rPr>
            <a:t>, …)</a:t>
          </a:r>
          <a:endParaRPr lang="de-DE" sz="1500" kern="1200" dirty="0">
            <a:latin typeface="+mj-lt"/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err="1" smtClean="0">
              <a:latin typeface="+mj-lt"/>
            </a:rPr>
            <a:t>Supply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characteristics</a:t>
          </a:r>
          <a:r>
            <a:rPr lang="de-DE" sz="1500" kern="1200" dirty="0" smtClean="0">
              <a:latin typeface="+mj-lt"/>
            </a:rPr>
            <a:t> (</a:t>
          </a:r>
          <a:r>
            <a:rPr lang="de-DE" sz="1500" kern="1200" dirty="0" err="1" smtClean="0">
              <a:latin typeface="+mj-lt"/>
            </a:rPr>
            <a:t>peak-load</a:t>
          </a:r>
          <a:r>
            <a:rPr lang="de-DE" sz="1500" kern="1200" dirty="0" smtClean="0">
              <a:latin typeface="+mj-lt"/>
            </a:rPr>
            <a:t>, …)</a:t>
          </a:r>
          <a:endParaRPr lang="de-DE" sz="1500" kern="1200" dirty="0">
            <a:latin typeface="+mj-lt"/>
          </a:endParaRPr>
        </a:p>
      </dsp:txBody>
      <dsp:txXfrm rot="-5400000">
        <a:off x="1132255" y="1474818"/>
        <a:ext cx="5657180" cy="948732"/>
      </dsp:txXfrm>
    </dsp:sp>
    <dsp:sp modelId="{4CA92048-CD89-47B5-B952-3553E015D032}">
      <dsp:nvSpPr>
        <dsp:cNvPr id="0" name=""/>
        <dsp:cNvSpPr/>
      </dsp:nvSpPr>
      <dsp:spPr>
        <a:xfrm rot="5400000">
          <a:off x="-242626" y="3089548"/>
          <a:ext cx="1617507" cy="11322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>
              <a:latin typeface="+mj-lt"/>
            </a:rPr>
            <a:t>Grid</a:t>
          </a:r>
          <a:r>
            <a:rPr lang="de-DE" sz="1600" kern="1200" dirty="0" smtClean="0">
              <a:latin typeface="+mj-lt"/>
            </a:rPr>
            <a:t> </a:t>
          </a:r>
          <a:r>
            <a:rPr lang="de-DE" sz="1600" kern="1200" dirty="0" err="1" smtClean="0">
              <a:latin typeface="+mj-lt"/>
            </a:rPr>
            <a:t>analysis</a:t>
          </a:r>
          <a:endParaRPr lang="de-DE" sz="1600" kern="1200" dirty="0">
            <a:latin typeface="+mj-lt"/>
          </a:endParaRPr>
        </a:p>
      </dsp:txBody>
      <dsp:txXfrm rot="-5400000">
        <a:off x="1" y="3413050"/>
        <a:ext cx="1132255" cy="485252"/>
      </dsp:txXfrm>
    </dsp:sp>
    <dsp:sp modelId="{524F9D3A-B0DC-4E20-83CF-8411A3563F4C}">
      <dsp:nvSpPr>
        <dsp:cNvPr id="0" name=""/>
        <dsp:cNvSpPr/>
      </dsp:nvSpPr>
      <dsp:spPr>
        <a:xfrm rot="5400000">
          <a:off x="3460817" y="518360"/>
          <a:ext cx="1051380" cy="57085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err="1" smtClean="0">
              <a:latin typeface="+mj-lt"/>
            </a:rPr>
            <a:t>Load-flow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and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short-circuit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calculations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for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base-case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and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contingency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analysis</a:t>
          </a:r>
          <a:endParaRPr lang="de-DE" sz="1500" kern="1200" dirty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>
              <a:latin typeface="+mj-lt"/>
            </a:rPr>
            <a:t>System </a:t>
          </a:r>
          <a:r>
            <a:rPr lang="de-DE" sz="1500" kern="1200" dirty="0" err="1" smtClean="0">
              <a:latin typeface="+mj-lt"/>
            </a:rPr>
            <a:t>stability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analysis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by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dynamic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studies</a:t>
          </a:r>
          <a:endParaRPr lang="de-DE" sz="1500" kern="1200" dirty="0">
            <a:latin typeface="+mj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>
              <a:latin typeface="+mj-lt"/>
            </a:rPr>
            <a:t>Determination </a:t>
          </a:r>
          <a:r>
            <a:rPr lang="de-DE" sz="1500" kern="1200" dirty="0" err="1" smtClean="0">
              <a:latin typeface="+mj-lt"/>
            </a:rPr>
            <a:t>of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grid</a:t>
          </a:r>
          <a:r>
            <a:rPr lang="de-DE" sz="1500" kern="1200" dirty="0" smtClean="0">
              <a:latin typeface="+mj-lt"/>
            </a:rPr>
            <a:t> </a:t>
          </a:r>
          <a:r>
            <a:rPr lang="de-DE" sz="1500" kern="1200" dirty="0" err="1" smtClean="0">
              <a:latin typeface="+mj-lt"/>
            </a:rPr>
            <a:t>reinforcements</a:t>
          </a:r>
          <a:endParaRPr lang="de-DE" sz="1500" kern="1200" dirty="0">
            <a:latin typeface="+mj-lt"/>
          </a:endParaRPr>
        </a:p>
      </dsp:txBody>
      <dsp:txXfrm rot="-5400000">
        <a:off x="1132255" y="2898246"/>
        <a:ext cx="5657180" cy="948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CA9E0A9-2435-4FD1-9940-27A39065089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643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9E0A9-2435-4FD1-9940-27A390650897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017260-3CB9-40C3-9593-2C4992BD924B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929B94-FF2B-4E0C-88D7-D8E6937C9253}" type="slidenum">
              <a:rPr lang="fr-FR" smtClean="0"/>
              <a:pPr/>
              <a:t>17</a:t>
            </a:fld>
            <a:endParaRPr lang="fr-F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D9E88-0BF9-43F3-90D1-97D81C8B64A3}" type="slidenum">
              <a:rPr lang="fr-FR" smtClean="0"/>
              <a:pPr/>
              <a:t>18</a:t>
            </a:fld>
            <a:endParaRPr lang="fr-FR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0548C-6A42-47B1-B1B5-DBFDF88B819E}" type="slidenum">
              <a:rPr lang="fr-FR" smtClean="0"/>
              <a:pPr/>
              <a:t>19</a:t>
            </a:fld>
            <a:endParaRPr lang="fr-FR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4FEEC-9739-4FE5-85AF-813AE7FB1121}" type="slidenum">
              <a:rPr lang="fr-FR" smtClean="0"/>
              <a:pPr/>
              <a:t>20</a:t>
            </a:fld>
            <a:endParaRPr lang="fr-FR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9ED03-6720-4E7C-A159-FAE6D9C273B3}" type="slidenum">
              <a:rPr lang="fr-FR"/>
              <a:pPr/>
              <a:t>3</a:t>
            </a:fld>
            <a:endParaRPr lang="fr-F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9ED03-6720-4E7C-A159-FAE6D9C273B3}" type="slidenum">
              <a:rPr lang="fr-FR"/>
              <a:pPr/>
              <a:t>4</a:t>
            </a:fld>
            <a:endParaRPr lang="fr-F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B51481-FD65-4975-9FF5-34F6620632B3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273-B628-4857-A1D5-9B110D991780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EECC7-46C6-49D5-BD2A-4B05EE7D72B5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7842F-66D7-4909-A96A-68A565FB6AFF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51931-902D-40F0-8519-DA03DDF168F7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9CF8E-D3D4-4E1C-A268-6DECA9D54952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28E99A-7064-40D5-AE49-C90124C9FB6B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43A0D-C420-4A70-9144-E33CCDC3771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8288" y="1200150"/>
            <a:ext cx="2068512" cy="4930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12750" y="1200150"/>
            <a:ext cx="6053138" cy="49307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67C4-27DC-4BE8-8BC1-0ED049045E4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E2235-A58F-4842-9BC9-5235FCA5307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F874-5A51-4830-9ED7-72394C55421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CDBCC-065D-49AE-8BB8-DE6C4262332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0E0B6-2E8C-499D-ADE9-DBBE9C0CEA5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E4330-796F-4D0F-A2B6-6EAA679D502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39DEC-E31D-4CE5-91CF-9C1614179C4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E0AD9-6423-464F-88C3-BC27ED6F187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430DC-6373-4EC0-8969-D3993A9E74D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08188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B7EDECD6-AED2-4EA6-B838-F11A1FF1C14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</a:endParaRPr>
          </a:p>
        </p:txBody>
      </p:sp>
      <p:pic>
        <p:nvPicPr>
          <p:cNvPr id="1033" name="Picture 9" descr="CIRED_2011_logo_sans_da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6738" y="327025"/>
            <a:ext cx="13128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78" name="Group 10"/>
          <p:cNvGraphicFramePr>
            <a:graphicFrameLocks noGrp="1"/>
          </p:cNvGraphicFramePr>
          <p:nvPr/>
        </p:nvGraphicFramePr>
        <p:xfrm>
          <a:off x="495300" y="979488"/>
          <a:ext cx="8196263" cy="182879"/>
        </p:xfrm>
        <a:graphic>
          <a:graphicData uri="http://schemas.openxmlformats.org/drawingml/2006/table">
            <a:tbl>
              <a:tblPr/>
              <a:tblGrid>
                <a:gridCol w="81962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E31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2209800" y="508000"/>
            <a:ext cx="601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2400">
                <a:solidFill>
                  <a:srgbClr val="0E318D"/>
                </a:solidFill>
              </a:rPr>
              <a:t>Frankfurt (Germany), 6-9 June 2011</a:t>
            </a:r>
          </a:p>
        </p:txBody>
      </p:sp>
      <p:sp>
        <p:nvSpPr>
          <p:cNvPr id="1038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1200150"/>
            <a:ext cx="822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2379092"/>
            <a:ext cx="8136904" cy="1553964"/>
          </a:xfrm>
        </p:spPr>
        <p:txBody>
          <a:bodyPr/>
          <a:lstStyle/>
          <a:p>
            <a:r>
              <a:rPr lang="de-DE" sz="3200" cap="none" dirty="0" err="1" smtClean="0"/>
              <a:t>Coordination</a:t>
            </a:r>
            <a:r>
              <a:rPr lang="de-DE" sz="3200" cap="none" dirty="0" smtClean="0"/>
              <a:t> </a:t>
            </a:r>
            <a:r>
              <a:rPr lang="de-DE" sz="3200" cap="none" dirty="0" err="1" smtClean="0"/>
              <a:t>between</a:t>
            </a:r>
            <a:r>
              <a:rPr lang="de-DE" sz="3200" cap="none" dirty="0" smtClean="0"/>
              <a:t> TSOs </a:t>
            </a:r>
            <a:r>
              <a:rPr lang="de-DE" sz="3200" cap="none" dirty="0" err="1" smtClean="0"/>
              <a:t>and</a:t>
            </a:r>
            <a:r>
              <a:rPr lang="de-DE" sz="3200" cap="none" dirty="0" smtClean="0"/>
              <a:t> DSOs – </a:t>
            </a:r>
            <a:br>
              <a:rPr lang="de-DE" sz="3200" cap="none" dirty="0" smtClean="0"/>
            </a:br>
            <a:r>
              <a:rPr lang="de-DE" sz="3200" cap="none" dirty="0" smtClean="0"/>
              <a:t>a </a:t>
            </a:r>
            <a:r>
              <a:rPr lang="de-DE" sz="3200" cap="none" dirty="0" err="1" smtClean="0"/>
              <a:t>necessity</a:t>
            </a:r>
            <a:r>
              <a:rPr lang="de-DE" sz="3200" cap="none" dirty="0" smtClean="0"/>
              <a:t> </a:t>
            </a:r>
            <a:r>
              <a:rPr lang="de-DE" sz="3200" cap="none" dirty="0" err="1" smtClean="0"/>
              <a:t>for</a:t>
            </a:r>
            <a:r>
              <a:rPr lang="de-DE" sz="3200" cap="none" dirty="0" smtClean="0"/>
              <a:t> </a:t>
            </a:r>
            <a:r>
              <a:rPr lang="de-DE" sz="3200" cap="none" dirty="0" err="1" smtClean="0"/>
              <a:t>system</a:t>
            </a:r>
            <a:r>
              <a:rPr lang="de-DE" sz="3200" cap="none" dirty="0" smtClean="0"/>
              <a:t> </a:t>
            </a:r>
            <a:r>
              <a:rPr lang="de-DE" sz="3200" cap="none" dirty="0" err="1" smtClean="0"/>
              <a:t>planning</a:t>
            </a:r>
            <a:r>
              <a:rPr lang="de-DE" sz="3200" cap="none" dirty="0" smtClean="0"/>
              <a:t> </a:t>
            </a:r>
            <a:r>
              <a:rPr lang="de-DE" sz="3200" cap="none" dirty="0" err="1" smtClean="0"/>
              <a:t>and</a:t>
            </a:r>
            <a:r>
              <a:rPr lang="de-DE" sz="3200" cap="none" dirty="0" smtClean="0"/>
              <a:t> </a:t>
            </a:r>
            <a:r>
              <a:rPr lang="de-DE" sz="3200" cap="none" dirty="0" err="1" smtClean="0"/>
              <a:t>operation</a:t>
            </a:r>
            <a:endParaRPr lang="de-DE" sz="3200" cap="non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722313" y="3729013"/>
            <a:ext cx="7772400" cy="1500187"/>
          </a:xfrm>
        </p:spPr>
        <p:txBody>
          <a:bodyPr/>
          <a:lstStyle/>
          <a:p>
            <a:r>
              <a:rPr lang="de-DE" dirty="0" smtClean="0">
                <a:latin typeface="+mj-lt"/>
              </a:rPr>
              <a:t>Dr. Ralph Pfeiffer</a:t>
            </a:r>
          </a:p>
          <a:p>
            <a:r>
              <a:rPr lang="de-DE" dirty="0" smtClean="0">
                <a:latin typeface="+mj-lt"/>
              </a:rPr>
              <a:t>Amprion GmbH</a:t>
            </a:r>
            <a:endParaRPr lang="de-DE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9F874-5A51-4830-9ED7-72394C55421D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BE" sz="1600" dirty="0" smtClean="0">
                <a:latin typeface="Arial" charset="0"/>
              </a:rPr>
              <a:t>PFEIFFER </a:t>
            </a:r>
            <a:r>
              <a:rPr lang="fr-BE" sz="1600" dirty="0">
                <a:latin typeface="Arial" charset="0"/>
              </a:rPr>
              <a:t>– </a:t>
            </a:r>
            <a:r>
              <a:rPr lang="fr-BE" sz="1600" dirty="0" smtClean="0">
                <a:latin typeface="Arial" charset="0"/>
              </a:rPr>
              <a:t>DE </a:t>
            </a:r>
            <a:r>
              <a:rPr lang="fr-BE" sz="1600" dirty="0">
                <a:latin typeface="Arial" charset="0"/>
              </a:rPr>
              <a:t>– </a:t>
            </a:r>
            <a:r>
              <a:rPr lang="fr-BE" sz="1600" dirty="0" smtClean="0">
                <a:latin typeface="Arial" charset="0"/>
              </a:rPr>
              <a:t>RT.5b</a:t>
            </a:r>
            <a:endParaRPr lang="fr-FR" sz="1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7139136" cy="4321175"/>
          </a:xfrm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</a:rPr>
              <a:t>TSOs</a:t>
            </a:r>
            <a:r>
              <a:rPr lang="en-GB" dirty="0" smtClean="0">
                <a:latin typeface="Arial" charset="0"/>
              </a:rPr>
              <a:t> need to expand transmission capacity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Facilitating the internal European electricity market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Integration of renewable energy sources</a:t>
            </a:r>
          </a:p>
          <a:p>
            <a:pPr lvl="1" eaLnBrk="1" hangingPunct="1"/>
            <a:endParaRPr lang="en-GB" sz="2000" dirty="0" smtClean="0">
              <a:latin typeface="Arial" charset="0"/>
            </a:endParaRPr>
          </a:p>
          <a:p>
            <a:pPr eaLnBrk="1" hangingPunct="1"/>
            <a:r>
              <a:rPr lang="en-GB" dirty="0" smtClean="0">
                <a:latin typeface="Arial" charset="0"/>
              </a:rPr>
              <a:t>DSOs need to replace/ refurbish existing lines 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Integration of renewable energy sources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Ageing structure of distribution grids</a:t>
            </a:r>
          </a:p>
          <a:p>
            <a:pPr eaLnBrk="1" hangingPunct="1"/>
            <a:endParaRPr lang="en-GB" sz="1200" dirty="0" smtClean="0">
              <a:latin typeface="Arial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Initial situation for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TSOs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and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DSOs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2" name="Gruppieren 140"/>
          <p:cNvGrpSpPr>
            <a:grpSpLocks/>
          </p:cNvGrpSpPr>
          <p:nvPr/>
        </p:nvGrpSpPr>
        <p:grpSpPr bwMode="auto">
          <a:xfrm>
            <a:off x="7524328" y="2051869"/>
            <a:ext cx="1236663" cy="1881187"/>
            <a:chOff x="8264194" y="1916832"/>
            <a:chExt cx="804359" cy="1224136"/>
          </a:xfrm>
        </p:grpSpPr>
        <p:sp>
          <p:nvSpPr>
            <p:cNvPr id="3078" name="AutoShape 390"/>
            <p:cNvSpPr>
              <a:spLocks noChangeArrowheads="1"/>
            </p:cNvSpPr>
            <p:nvPr/>
          </p:nvSpPr>
          <p:spPr bwMode="auto">
            <a:xfrm>
              <a:off x="8264194" y="1916832"/>
              <a:ext cx="776622" cy="1117132"/>
            </a:xfrm>
            <a:prstGeom prst="roundRect">
              <a:avLst>
                <a:gd name="adj" fmla="val 16667"/>
              </a:avLst>
            </a:prstGeom>
            <a:solidFill>
              <a:srgbClr val="B4DCF0">
                <a:alpha val="58823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3079" name="Line 193"/>
            <p:cNvSpPr>
              <a:spLocks noChangeShapeType="1"/>
            </p:cNvSpPr>
            <p:nvPr/>
          </p:nvSpPr>
          <p:spPr bwMode="auto">
            <a:xfrm>
              <a:off x="8658997" y="2030729"/>
              <a:ext cx="0" cy="7494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3080" name="Line 194"/>
            <p:cNvSpPr>
              <a:spLocks noChangeShapeType="1"/>
            </p:cNvSpPr>
            <p:nvPr/>
          </p:nvSpPr>
          <p:spPr bwMode="auto">
            <a:xfrm flipH="1">
              <a:off x="8356256" y="2273276"/>
              <a:ext cx="60312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3081" name="Line 195"/>
            <p:cNvSpPr>
              <a:spLocks noChangeShapeType="1"/>
            </p:cNvSpPr>
            <p:nvPr/>
          </p:nvSpPr>
          <p:spPr bwMode="auto">
            <a:xfrm flipH="1">
              <a:off x="8442416" y="2100955"/>
              <a:ext cx="43080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grpSp>
          <p:nvGrpSpPr>
            <p:cNvPr id="3" name="Group 196"/>
            <p:cNvGrpSpPr>
              <a:grpSpLocks/>
            </p:cNvGrpSpPr>
            <p:nvPr/>
          </p:nvGrpSpPr>
          <p:grpSpPr bwMode="auto">
            <a:xfrm>
              <a:off x="8827186" y="2152297"/>
              <a:ext cx="41900" cy="44260"/>
              <a:chOff x="612" y="2614"/>
              <a:chExt cx="317" cy="317"/>
            </a:xfrm>
          </p:grpSpPr>
          <p:sp>
            <p:nvSpPr>
              <p:cNvPr id="3132" name="Oval 197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33" name="Oval 198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34" name="Oval 199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35" name="Oval 200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4" name="Group 201"/>
            <p:cNvGrpSpPr>
              <a:grpSpLocks/>
            </p:cNvGrpSpPr>
            <p:nvPr/>
          </p:nvGrpSpPr>
          <p:grpSpPr bwMode="auto">
            <a:xfrm>
              <a:off x="8914527" y="2322847"/>
              <a:ext cx="41900" cy="44261"/>
              <a:chOff x="612" y="2614"/>
              <a:chExt cx="317" cy="317"/>
            </a:xfrm>
          </p:grpSpPr>
          <p:sp>
            <p:nvSpPr>
              <p:cNvPr id="3128" name="Oval 202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9" name="Oval 203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30" name="Oval 204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31" name="Oval 205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5" name="Group 206"/>
            <p:cNvGrpSpPr>
              <a:grpSpLocks/>
            </p:cNvGrpSpPr>
            <p:nvPr/>
          </p:nvGrpSpPr>
          <p:grpSpPr bwMode="auto">
            <a:xfrm>
              <a:off x="8742206" y="2324027"/>
              <a:ext cx="41900" cy="44261"/>
              <a:chOff x="612" y="2614"/>
              <a:chExt cx="317" cy="317"/>
            </a:xfrm>
          </p:grpSpPr>
          <p:sp>
            <p:nvSpPr>
              <p:cNvPr id="3124" name="Oval 207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5" name="Oval 208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6" name="Oval 209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7" name="Oval 210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6" name="Group 211"/>
            <p:cNvGrpSpPr>
              <a:grpSpLocks/>
            </p:cNvGrpSpPr>
            <p:nvPr/>
          </p:nvGrpSpPr>
          <p:grpSpPr bwMode="auto">
            <a:xfrm>
              <a:off x="8440646" y="2152297"/>
              <a:ext cx="41900" cy="44260"/>
              <a:chOff x="612" y="2614"/>
              <a:chExt cx="317" cy="317"/>
            </a:xfrm>
          </p:grpSpPr>
          <p:sp>
            <p:nvSpPr>
              <p:cNvPr id="3120" name="Oval 212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1" name="Oval 213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2" name="Oval 214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23" name="Oval 215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7" name="Group 216"/>
            <p:cNvGrpSpPr>
              <a:grpSpLocks/>
            </p:cNvGrpSpPr>
            <p:nvPr/>
          </p:nvGrpSpPr>
          <p:grpSpPr bwMode="auto">
            <a:xfrm>
              <a:off x="8527986" y="2322847"/>
              <a:ext cx="41900" cy="44261"/>
              <a:chOff x="612" y="2614"/>
              <a:chExt cx="317" cy="317"/>
            </a:xfrm>
          </p:grpSpPr>
          <p:sp>
            <p:nvSpPr>
              <p:cNvPr id="3116" name="Oval 217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7" name="Oval 218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8" name="Oval 219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9" name="Oval 220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8" name="Group 221"/>
            <p:cNvGrpSpPr>
              <a:grpSpLocks/>
            </p:cNvGrpSpPr>
            <p:nvPr/>
          </p:nvGrpSpPr>
          <p:grpSpPr bwMode="auto">
            <a:xfrm>
              <a:off x="8355666" y="2324027"/>
              <a:ext cx="41310" cy="44261"/>
              <a:chOff x="612" y="2614"/>
              <a:chExt cx="317" cy="317"/>
            </a:xfrm>
          </p:grpSpPr>
          <p:sp>
            <p:nvSpPr>
              <p:cNvPr id="3112" name="Oval 222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3" name="Oval 223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4" name="Oval 224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5" name="Oval 225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088" name="Line 360"/>
            <p:cNvSpPr>
              <a:spLocks noChangeShapeType="1"/>
            </p:cNvSpPr>
            <p:nvPr/>
          </p:nvSpPr>
          <p:spPr bwMode="auto">
            <a:xfrm flipH="1">
              <a:off x="8398156" y="2488676"/>
              <a:ext cx="5175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grpSp>
          <p:nvGrpSpPr>
            <p:cNvPr id="9" name="Group 365"/>
            <p:cNvGrpSpPr>
              <a:grpSpLocks/>
            </p:cNvGrpSpPr>
            <p:nvPr/>
          </p:nvGrpSpPr>
          <p:grpSpPr bwMode="auto">
            <a:xfrm>
              <a:off x="8424712" y="2531166"/>
              <a:ext cx="190615" cy="18884"/>
              <a:chOff x="3677" y="1706"/>
              <a:chExt cx="201" cy="20"/>
            </a:xfrm>
          </p:grpSpPr>
          <p:sp>
            <p:nvSpPr>
              <p:cNvPr id="3109" name="Oval 256"/>
              <p:cNvSpPr>
                <a:spLocks noChangeArrowheads="1"/>
              </p:cNvSpPr>
              <p:nvPr/>
            </p:nvSpPr>
            <p:spPr bwMode="auto">
              <a:xfrm>
                <a:off x="3768" y="1706"/>
                <a:ext cx="19" cy="20"/>
              </a:xfrm>
              <a:prstGeom prst="ellipse">
                <a:avLst/>
              </a:prstGeom>
              <a:solidFill>
                <a:srgbClr val="0000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0" name="Oval 363"/>
              <p:cNvSpPr>
                <a:spLocks noChangeArrowheads="1"/>
              </p:cNvSpPr>
              <p:nvPr/>
            </p:nvSpPr>
            <p:spPr bwMode="auto">
              <a:xfrm>
                <a:off x="3859" y="1706"/>
                <a:ext cx="19" cy="20"/>
              </a:xfrm>
              <a:prstGeom prst="ellipse">
                <a:avLst/>
              </a:prstGeom>
              <a:solidFill>
                <a:srgbClr val="0000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11" name="Oval 364"/>
              <p:cNvSpPr>
                <a:spLocks noChangeArrowheads="1"/>
              </p:cNvSpPr>
              <p:nvPr/>
            </p:nvSpPr>
            <p:spPr bwMode="auto">
              <a:xfrm>
                <a:off x="3677" y="1706"/>
                <a:ext cx="19" cy="20"/>
              </a:xfrm>
              <a:prstGeom prst="ellipse">
                <a:avLst/>
              </a:prstGeom>
              <a:solidFill>
                <a:srgbClr val="0000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10" name="Group 366"/>
            <p:cNvGrpSpPr>
              <a:grpSpLocks/>
            </p:cNvGrpSpPr>
            <p:nvPr/>
          </p:nvGrpSpPr>
          <p:grpSpPr bwMode="auto">
            <a:xfrm>
              <a:off x="8701487" y="2531166"/>
              <a:ext cx="190614" cy="18884"/>
              <a:chOff x="3677" y="1706"/>
              <a:chExt cx="201" cy="20"/>
            </a:xfrm>
          </p:grpSpPr>
          <p:sp>
            <p:nvSpPr>
              <p:cNvPr id="3106" name="Oval 367"/>
              <p:cNvSpPr>
                <a:spLocks noChangeArrowheads="1"/>
              </p:cNvSpPr>
              <p:nvPr/>
            </p:nvSpPr>
            <p:spPr bwMode="auto">
              <a:xfrm>
                <a:off x="3768" y="1706"/>
                <a:ext cx="19" cy="20"/>
              </a:xfrm>
              <a:prstGeom prst="ellipse">
                <a:avLst/>
              </a:prstGeom>
              <a:solidFill>
                <a:srgbClr val="0000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7" name="Oval 368"/>
              <p:cNvSpPr>
                <a:spLocks noChangeArrowheads="1"/>
              </p:cNvSpPr>
              <p:nvPr/>
            </p:nvSpPr>
            <p:spPr bwMode="auto">
              <a:xfrm>
                <a:off x="3859" y="1706"/>
                <a:ext cx="19" cy="20"/>
              </a:xfrm>
              <a:prstGeom prst="ellipse">
                <a:avLst/>
              </a:prstGeom>
              <a:solidFill>
                <a:srgbClr val="0000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8" name="Oval 369"/>
              <p:cNvSpPr>
                <a:spLocks noChangeArrowheads="1"/>
              </p:cNvSpPr>
              <p:nvPr/>
            </p:nvSpPr>
            <p:spPr bwMode="auto">
              <a:xfrm>
                <a:off x="3677" y="1706"/>
                <a:ext cx="19" cy="20"/>
              </a:xfrm>
              <a:prstGeom prst="ellipse">
                <a:avLst/>
              </a:prstGeom>
              <a:solidFill>
                <a:srgbClr val="0000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11" name="Group 226"/>
            <p:cNvGrpSpPr>
              <a:grpSpLocks/>
            </p:cNvGrpSpPr>
            <p:nvPr/>
          </p:nvGrpSpPr>
          <p:grpSpPr bwMode="auto">
            <a:xfrm>
              <a:off x="8443596" y="2776664"/>
              <a:ext cx="446145" cy="43080"/>
              <a:chOff x="1792" y="2024"/>
              <a:chExt cx="471" cy="45"/>
            </a:xfrm>
          </p:grpSpPr>
          <p:sp>
            <p:nvSpPr>
              <p:cNvPr id="3095" name="Line 227"/>
              <p:cNvSpPr>
                <a:spLocks noChangeShapeType="1"/>
              </p:cNvSpPr>
              <p:nvPr/>
            </p:nvSpPr>
            <p:spPr bwMode="auto">
              <a:xfrm flipH="1">
                <a:off x="1810" y="2024"/>
                <a:ext cx="45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096" name="Line 228"/>
              <p:cNvSpPr>
                <a:spLocks noChangeShapeType="1"/>
              </p:cNvSpPr>
              <p:nvPr/>
            </p:nvSpPr>
            <p:spPr bwMode="auto">
              <a:xfrm flipV="1">
                <a:off x="2155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097" name="Line 229"/>
              <p:cNvSpPr>
                <a:spLocks noChangeShapeType="1"/>
              </p:cNvSpPr>
              <p:nvPr/>
            </p:nvSpPr>
            <p:spPr bwMode="auto">
              <a:xfrm flipV="1">
                <a:off x="2109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098" name="Line 230"/>
              <p:cNvSpPr>
                <a:spLocks noChangeShapeType="1"/>
              </p:cNvSpPr>
              <p:nvPr/>
            </p:nvSpPr>
            <p:spPr bwMode="auto">
              <a:xfrm flipV="1">
                <a:off x="2064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099" name="Line 231"/>
              <p:cNvSpPr>
                <a:spLocks noChangeShapeType="1"/>
              </p:cNvSpPr>
              <p:nvPr/>
            </p:nvSpPr>
            <p:spPr bwMode="auto">
              <a:xfrm flipV="1">
                <a:off x="2019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0" name="Line 232"/>
              <p:cNvSpPr>
                <a:spLocks noChangeShapeType="1"/>
              </p:cNvSpPr>
              <p:nvPr/>
            </p:nvSpPr>
            <p:spPr bwMode="auto">
              <a:xfrm flipV="1">
                <a:off x="1973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1" name="Line 233"/>
              <p:cNvSpPr>
                <a:spLocks noChangeShapeType="1"/>
              </p:cNvSpPr>
              <p:nvPr/>
            </p:nvSpPr>
            <p:spPr bwMode="auto">
              <a:xfrm flipV="1">
                <a:off x="1928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2" name="Line 234"/>
              <p:cNvSpPr>
                <a:spLocks noChangeShapeType="1"/>
              </p:cNvSpPr>
              <p:nvPr/>
            </p:nvSpPr>
            <p:spPr bwMode="auto">
              <a:xfrm flipV="1">
                <a:off x="1883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3" name="Line 235"/>
              <p:cNvSpPr>
                <a:spLocks noChangeShapeType="1"/>
              </p:cNvSpPr>
              <p:nvPr/>
            </p:nvSpPr>
            <p:spPr bwMode="auto">
              <a:xfrm flipV="1">
                <a:off x="1837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4" name="Line 236"/>
              <p:cNvSpPr>
                <a:spLocks noChangeShapeType="1"/>
              </p:cNvSpPr>
              <p:nvPr/>
            </p:nvSpPr>
            <p:spPr bwMode="auto">
              <a:xfrm flipV="1">
                <a:off x="1792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105" name="Line 237"/>
              <p:cNvSpPr>
                <a:spLocks noChangeShapeType="1"/>
              </p:cNvSpPr>
              <p:nvPr/>
            </p:nvSpPr>
            <p:spPr bwMode="auto">
              <a:xfrm flipV="1">
                <a:off x="2200" y="2024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4116" name="Text Box 372"/>
            <p:cNvSpPr txBox="1">
              <a:spLocks noChangeArrowheads="1"/>
            </p:cNvSpPr>
            <p:nvPr/>
          </p:nvSpPr>
          <p:spPr bwMode="auto">
            <a:xfrm>
              <a:off x="8330277" y="2820730"/>
              <a:ext cx="687680" cy="3202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latin typeface="+mj-lt"/>
              </a:endParaRPr>
            </a:p>
          </p:txBody>
        </p:sp>
        <p:sp>
          <p:nvSpPr>
            <p:cNvPr id="4119" name="Text Box 373"/>
            <p:cNvSpPr txBox="1">
              <a:spLocks noChangeArrowheads="1"/>
            </p:cNvSpPr>
            <p:nvPr/>
          </p:nvSpPr>
          <p:spPr bwMode="auto">
            <a:xfrm>
              <a:off x="8639011" y="2586233"/>
              <a:ext cx="429542" cy="3202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4120" name="Text Box 373"/>
            <p:cNvSpPr txBox="1">
              <a:spLocks noChangeArrowheads="1"/>
            </p:cNvSpPr>
            <p:nvPr/>
          </p:nvSpPr>
          <p:spPr bwMode="auto">
            <a:xfrm>
              <a:off x="8291040" y="1970549"/>
              <a:ext cx="429542" cy="2799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400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64" name="Foliennummernplatzhalt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6923112" cy="4321175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Arial" charset="0"/>
              </a:rPr>
              <a:t>New lines are cost-intense</a:t>
            </a:r>
          </a:p>
          <a:p>
            <a:pPr eaLnBrk="1" hangingPunct="1"/>
            <a:endParaRPr lang="en-GB" sz="24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Public opposition is strong</a:t>
            </a:r>
          </a:p>
          <a:p>
            <a:pPr eaLnBrk="1" hangingPunct="1"/>
            <a:endParaRPr lang="en-GB" sz="24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Permission procedures are time consuming</a:t>
            </a:r>
          </a:p>
          <a:p>
            <a:pPr eaLnBrk="1" hangingPunct="1"/>
            <a:endParaRPr lang="en-GB" sz="24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New routes are demanding to find due to</a:t>
            </a:r>
          </a:p>
          <a:p>
            <a:pPr lvl="1" eaLnBrk="1" hangingPunct="1"/>
            <a:r>
              <a:rPr lang="en-GB" sz="1800" dirty="0" smtClean="0">
                <a:latin typeface="Arial" charset="0"/>
              </a:rPr>
              <a:t>Visual impact</a:t>
            </a:r>
          </a:p>
          <a:p>
            <a:pPr lvl="1" eaLnBrk="1" hangingPunct="1"/>
            <a:r>
              <a:rPr lang="en-GB" sz="1800" dirty="0" smtClean="0">
                <a:latin typeface="Arial" charset="0"/>
              </a:rPr>
              <a:t>Protected areas</a:t>
            </a:r>
          </a:p>
          <a:p>
            <a:pPr lvl="1" eaLnBrk="1" hangingPunct="1"/>
            <a:r>
              <a:rPr lang="en-GB" sz="1800" dirty="0" smtClean="0">
                <a:latin typeface="Arial" charset="0"/>
              </a:rPr>
              <a:t>Existing buildings</a:t>
            </a:r>
          </a:p>
          <a:p>
            <a:pPr eaLnBrk="1" hangingPunct="1"/>
            <a:endParaRPr lang="en-GB" sz="1200" dirty="0" smtClean="0">
              <a:latin typeface="Arial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3200" b="1" dirty="0" err="1" smtClean="0">
                <a:solidFill>
                  <a:schemeClr val="bg2"/>
                </a:solidFill>
                <a:latin typeface="Arial" charset="0"/>
              </a:rPr>
              <a:t>Restrictions</a:t>
            </a:r>
            <a:r>
              <a:rPr lang="de-D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de-DE" sz="3200" b="1" dirty="0" err="1" smtClean="0">
                <a:solidFill>
                  <a:schemeClr val="bg2"/>
                </a:solidFill>
                <a:latin typeface="Arial" charset="0"/>
              </a:rPr>
              <a:t>for</a:t>
            </a:r>
            <a:r>
              <a:rPr lang="de-D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de-DE" sz="3200" b="1" dirty="0" err="1">
                <a:solidFill>
                  <a:schemeClr val="bg2"/>
                </a:solidFill>
                <a:latin typeface="Arial" charset="0"/>
              </a:rPr>
              <a:t>new</a:t>
            </a:r>
            <a:r>
              <a:rPr lang="de-DE" sz="32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de-DE" sz="3200" b="1" dirty="0" err="1">
                <a:solidFill>
                  <a:schemeClr val="bg2"/>
                </a:solidFill>
                <a:latin typeface="Arial" charset="0"/>
              </a:rPr>
              <a:t>lines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5" name="AutoShape 390"/>
          <p:cNvSpPr>
            <a:spLocks noChangeArrowheads="1"/>
          </p:cNvSpPr>
          <p:nvPr/>
        </p:nvSpPr>
        <p:spPr bwMode="auto">
          <a:xfrm>
            <a:off x="7524328" y="2051869"/>
            <a:ext cx="1194019" cy="1716749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66" name="Line 193"/>
          <p:cNvSpPr>
            <a:spLocks noChangeShapeType="1"/>
          </p:cNvSpPr>
          <p:nvPr/>
        </p:nvSpPr>
        <p:spPr bwMode="auto">
          <a:xfrm>
            <a:off x="8131318" y="2226900"/>
            <a:ext cx="0" cy="115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67" name="Line 194"/>
          <p:cNvSpPr>
            <a:spLocks noChangeShapeType="1"/>
          </p:cNvSpPr>
          <p:nvPr/>
        </p:nvSpPr>
        <p:spPr bwMode="auto">
          <a:xfrm flipH="1">
            <a:off x="7665869" y="2599633"/>
            <a:ext cx="92726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68" name="Line 195"/>
          <p:cNvSpPr>
            <a:spLocks noChangeShapeType="1"/>
          </p:cNvSpPr>
          <p:nvPr/>
        </p:nvSpPr>
        <p:spPr bwMode="auto">
          <a:xfrm flipH="1">
            <a:off x="7798336" y="2334819"/>
            <a:ext cx="6623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grpSp>
        <p:nvGrpSpPr>
          <p:cNvPr id="69" name="Group 196"/>
          <p:cNvGrpSpPr>
            <a:grpSpLocks/>
          </p:cNvGrpSpPr>
          <p:nvPr/>
        </p:nvGrpSpPr>
        <p:grpSpPr bwMode="auto">
          <a:xfrm>
            <a:off x="8389901" y="2413731"/>
            <a:ext cx="64419" cy="68018"/>
            <a:chOff x="612" y="2614"/>
            <a:chExt cx="317" cy="317"/>
          </a:xfrm>
        </p:grpSpPr>
        <p:sp>
          <p:nvSpPr>
            <p:cNvPr id="119" name="Oval 19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20" name="Oval 19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21" name="Oval 19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22" name="Oval 20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0" name="Group 201"/>
          <p:cNvGrpSpPr>
            <a:grpSpLocks/>
          </p:cNvGrpSpPr>
          <p:nvPr/>
        </p:nvGrpSpPr>
        <p:grpSpPr bwMode="auto">
          <a:xfrm>
            <a:off x="8524183" y="2675811"/>
            <a:ext cx="64419" cy="68018"/>
            <a:chOff x="612" y="2614"/>
            <a:chExt cx="317" cy="317"/>
          </a:xfrm>
        </p:grpSpPr>
        <p:sp>
          <p:nvSpPr>
            <p:cNvPr id="115" name="Oval 20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6" name="Oval 20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7" name="Oval 20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8" name="Oval 20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1" name="Group 206"/>
          <p:cNvGrpSpPr>
            <a:grpSpLocks/>
          </p:cNvGrpSpPr>
          <p:nvPr/>
        </p:nvGrpSpPr>
        <p:grpSpPr bwMode="auto">
          <a:xfrm>
            <a:off x="8259248" y="2677625"/>
            <a:ext cx="64419" cy="68018"/>
            <a:chOff x="612" y="2614"/>
            <a:chExt cx="317" cy="317"/>
          </a:xfrm>
        </p:grpSpPr>
        <p:sp>
          <p:nvSpPr>
            <p:cNvPr id="111" name="Oval 20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2" name="Oval 20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3" name="Oval 20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4" name="Oval 21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2" name="Group 211"/>
          <p:cNvGrpSpPr>
            <a:grpSpLocks/>
          </p:cNvGrpSpPr>
          <p:nvPr/>
        </p:nvGrpSpPr>
        <p:grpSpPr bwMode="auto">
          <a:xfrm>
            <a:off x="7795614" y="2413731"/>
            <a:ext cx="64419" cy="68018"/>
            <a:chOff x="612" y="2614"/>
            <a:chExt cx="317" cy="317"/>
          </a:xfrm>
        </p:grpSpPr>
        <p:sp>
          <p:nvSpPr>
            <p:cNvPr id="107" name="Oval 21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8" name="Oval 21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9" name="Oval 21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0" name="Oval 21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3" name="Group 216"/>
          <p:cNvGrpSpPr>
            <a:grpSpLocks/>
          </p:cNvGrpSpPr>
          <p:nvPr/>
        </p:nvGrpSpPr>
        <p:grpSpPr bwMode="auto">
          <a:xfrm>
            <a:off x="7929895" y="2675811"/>
            <a:ext cx="64419" cy="68018"/>
            <a:chOff x="612" y="2614"/>
            <a:chExt cx="317" cy="317"/>
          </a:xfrm>
        </p:grpSpPr>
        <p:sp>
          <p:nvSpPr>
            <p:cNvPr id="103" name="Oval 21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4" name="Oval 21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5" name="Oval 21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6" name="Oval 22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4" name="Group 221"/>
          <p:cNvGrpSpPr>
            <a:grpSpLocks/>
          </p:cNvGrpSpPr>
          <p:nvPr/>
        </p:nvGrpSpPr>
        <p:grpSpPr bwMode="auto">
          <a:xfrm>
            <a:off x="7664962" y="2677625"/>
            <a:ext cx="63512" cy="68018"/>
            <a:chOff x="612" y="2614"/>
            <a:chExt cx="317" cy="317"/>
          </a:xfrm>
        </p:grpSpPr>
        <p:sp>
          <p:nvSpPr>
            <p:cNvPr id="99" name="Oval 22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0" name="Oval 22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1" name="Oval 22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2" name="Oval 22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75" name="Line 360"/>
          <p:cNvSpPr>
            <a:spLocks noChangeShapeType="1"/>
          </p:cNvSpPr>
          <p:nvPr/>
        </p:nvSpPr>
        <p:spPr bwMode="auto">
          <a:xfrm flipH="1">
            <a:off x="7730288" y="2930648"/>
            <a:ext cx="79571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grpSp>
        <p:nvGrpSpPr>
          <p:cNvPr id="76" name="Group 365"/>
          <p:cNvGrpSpPr>
            <a:grpSpLocks/>
          </p:cNvGrpSpPr>
          <p:nvPr/>
        </p:nvGrpSpPr>
        <p:grpSpPr bwMode="auto">
          <a:xfrm>
            <a:off x="7771032" y="2995945"/>
            <a:ext cx="293057" cy="29020"/>
            <a:chOff x="3677" y="1706"/>
            <a:chExt cx="201" cy="20"/>
          </a:xfrm>
        </p:grpSpPr>
        <p:sp>
          <p:nvSpPr>
            <p:cNvPr id="96" name="Oval 256"/>
            <p:cNvSpPr>
              <a:spLocks noChangeArrowheads="1"/>
            </p:cNvSpPr>
            <p:nvPr/>
          </p:nvSpPr>
          <p:spPr bwMode="auto">
            <a:xfrm>
              <a:off x="3768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7" name="Oval 363"/>
            <p:cNvSpPr>
              <a:spLocks noChangeArrowheads="1"/>
            </p:cNvSpPr>
            <p:nvPr/>
          </p:nvSpPr>
          <p:spPr bwMode="auto">
            <a:xfrm>
              <a:off x="3859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8" name="Oval 364"/>
            <p:cNvSpPr>
              <a:spLocks noChangeArrowheads="1"/>
            </p:cNvSpPr>
            <p:nvPr/>
          </p:nvSpPr>
          <p:spPr bwMode="auto">
            <a:xfrm>
              <a:off x="3677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7" name="Group 366"/>
          <p:cNvGrpSpPr>
            <a:grpSpLocks/>
          </p:cNvGrpSpPr>
          <p:nvPr/>
        </p:nvGrpSpPr>
        <p:grpSpPr bwMode="auto">
          <a:xfrm>
            <a:off x="8196589" y="2995945"/>
            <a:ext cx="293057" cy="29020"/>
            <a:chOff x="3677" y="1706"/>
            <a:chExt cx="201" cy="20"/>
          </a:xfrm>
        </p:grpSpPr>
        <p:sp>
          <p:nvSpPr>
            <p:cNvPr id="93" name="Oval 367"/>
            <p:cNvSpPr>
              <a:spLocks noChangeArrowheads="1"/>
            </p:cNvSpPr>
            <p:nvPr/>
          </p:nvSpPr>
          <p:spPr bwMode="auto">
            <a:xfrm>
              <a:off x="3768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4" name="Oval 368"/>
            <p:cNvSpPr>
              <a:spLocks noChangeArrowheads="1"/>
            </p:cNvSpPr>
            <p:nvPr/>
          </p:nvSpPr>
          <p:spPr bwMode="auto">
            <a:xfrm>
              <a:off x="3859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5" name="Oval 369"/>
            <p:cNvSpPr>
              <a:spLocks noChangeArrowheads="1"/>
            </p:cNvSpPr>
            <p:nvPr/>
          </p:nvSpPr>
          <p:spPr bwMode="auto">
            <a:xfrm>
              <a:off x="3677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79" name="Text Box 372"/>
          <p:cNvSpPr txBox="1">
            <a:spLocks noChangeArrowheads="1"/>
          </p:cNvSpPr>
          <p:nvPr/>
        </p:nvSpPr>
        <p:spPr bwMode="auto">
          <a:xfrm>
            <a:off x="7625927" y="3440931"/>
            <a:ext cx="10572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endParaRPr lang="en-GB" sz="1600" dirty="0">
              <a:latin typeface="+mj-lt"/>
            </a:endParaRPr>
          </a:p>
        </p:txBody>
      </p:sp>
      <p:sp>
        <p:nvSpPr>
          <p:cNvPr id="80" name="Text Box 373"/>
          <p:cNvSpPr txBox="1">
            <a:spLocks noChangeArrowheads="1"/>
          </p:cNvSpPr>
          <p:nvPr/>
        </p:nvSpPr>
        <p:spPr bwMode="auto">
          <a:xfrm>
            <a:off x="8100591" y="3080569"/>
            <a:ext cx="660400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endParaRPr lang="en-GB" sz="16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1" name="Text Box 373"/>
          <p:cNvSpPr txBox="1">
            <a:spLocks noChangeArrowheads="1"/>
          </p:cNvSpPr>
          <p:nvPr/>
        </p:nvSpPr>
        <p:spPr bwMode="auto">
          <a:xfrm>
            <a:off x="7565602" y="2134418"/>
            <a:ext cx="660400" cy="430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endParaRPr lang="en-GB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3" name="Foliennummernplatzhalter 1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Solution: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combining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new routes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2" name="Gruppieren 149"/>
          <p:cNvGrpSpPr>
            <a:grpSpLocks/>
          </p:cNvGrpSpPr>
          <p:nvPr/>
        </p:nvGrpSpPr>
        <p:grpSpPr bwMode="auto">
          <a:xfrm>
            <a:off x="1112838" y="2492375"/>
            <a:ext cx="3816350" cy="3005138"/>
            <a:chOff x="1691680" y="4005064"/>
            <a:chExt cx="2376488" cy="1871662"/>
          </a:xfrm>
        </p:grpSpPr>
        <p:sp>
          <p:nvSpPr>
            <p:cNvPr id="5187" name="AutoShape 391"/>
            <p:cNvSpPr>
              <a:spLocks noChangeArrowheads="1"/>
            </p:cNvSpPr>
            <p:nvPr/>
          </p:nvSpPr>
          <p:spPr bwMode="auto">
            <a:xfrm>
              <a:off x="1691680" y="4005064"/>
              <a:ext cx="2376488" cy="1871662"/>
            </a:xfrm>
            <a:prstGeom prst="roundRect">
              <a:avLst>
                <a:gd name="adj" fmla="val 16667"/>
              </a:avLst>
            </a:prstGeom>
            <a:solidFill>
              <a:srgbClr val="B4DCF0">
                <a:alpha val="58823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8" name="Line 70"/>
            <p:cNvSpPr>
              <a:spLocks noChangeShapeType="1"/>
            </p:cNvSpPr>
            <p:nvPr/>
          </p:nvSpPr>
          <p:spPr bwMode="auto">
            <a:xfrm>
              <a:off x="2383830" y="4292401"/>
              <a:ext cx="1588" cy="1152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9" name="Line 71"/>
            <p:cNvSpPr>
              <a:spLocks noChangeShapeType="1"/>
            </p:cNvSpPr>
            <p:nvPr/>
          </p:nvSpPr>
          <p:spPr bwMode="auto">
            <a:xfrm flipH="1">
              <a:off x="2023468" y="4725789"/>
              <a:ext cx="7207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90" name="Line 72"/>
            <p:cNvSpPr>
              <a:spLocks noChangeShapeType="1"/>
            </p:cNvSpPr>
            <p:nvPr/>
          </p:nvSpPr>
          <p:spPr bwMode="auto">
            <a:xfrm flipH="1">
              <a:off x="2094905" y="4436864"/>
              <a:ext cx="5778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grpSp>
          <p:nvGrpSpPr>
            <p:cNvPr id="3" name="Group 73"/>
            <p:cNvGrpSpPr>
              <a:grpSpLocks/>
            </p:cNvGrpSpPr>
            <p:nvPr/>
          </p:nvGrpSpPr>
          <p:grpSpPr bwMode="auto">
            <a:xfrm>
              <a:off x="2599730" y="4509889"/>
              <a:ext cx="71438" cy="73025"/>
              <a:chOff x="612" y="2614"/>
              <a:chExt cx="317" cy="317"/>
            </a:xfrm>
          </p:grpSpPr>
          <p:sp>
            <p:nvSpPr>
              <p:cNvPr id="5256" name="Oval 74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7" name="Oval 75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8" name="Oval 76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9" name="Oval 77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4" name="Group 78"/>
            <p:cNvGrpSpPr>
              <a:grpSpLocks/>
            </p:cNvGrpSpPr>
            <p:nvPr/>
          </p:nvGrpSpPr>
          <p:grpSpPr bwMode="auto">
            <a:xfrm>
              <a:off x="2671168" y="4795639"/>
              <a:ext cx="71437" cy="73025"/>
              <a:chOff x="612" y="2614"/>
              <a:chExt cx="317" cy="317"/>
            </a:xfrm>
          </p:grpSpPr>
          <p:sp>
            <p:nvSpPr>
              <p:cNvPr id="5252" name="Oval 79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3" name="Oval 80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4" name="Oval 81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5" name="Oval 82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5" name="Group 88"/>
            <p:cNvGrpSpPr>
              <a:grpSpLocks/>
            </p:cNvGrpSpPr>
            <p:nvPr/>
          </p:nvGrpSpPr>
          <p:grpSpPr bwMode="auto">
            <a:xfrm>
              <a:off x="2096493" y="4509889"/>
              <a:ext cx="71437" cy="73025"/>
              <a:chOff x="612" y="2614"/>
              <a:chExt cx="317" cy="317"/>
            </a:xfrm>
          </p:grpSpPr>
          <p:sp>
            <p:nvSpPr>
              <p:cNvPr id="5248" name="Oval 89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9" name="Oval 90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0" name="Oval 91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51" name="Oval 92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6" name="Group 98"/>
            <p:cNvGrpSpPr>
              <a:grpSpLocks/>
            </p:cNvGrpSpPr>
            <p:nvPr/>
          </p:nvGrpSpPr>
          <p:grpSpPr bwMode="auto">
            <a:xfrm>
              <a:off x="2023468" y="4797226"/>
              <a:ext cx="71437" cy="73025"/>
              <a:chOff x="612" y="2614"/>
              <a:chExt cx="317" cy="317"/>
            </a:xfrm>
          </p:grpSpPr>
          <p:sp>
            <p:nvSpPr>
              <p:cNvPr id="5244" name="Oval 99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5" name="Oval 100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6" name="Oval 101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7" name="Oval 102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5195" name="Line 172"/>
            <p:cNvSpPr>
              <a:spLocks noChangeShapeType="1"/>
            </p:cNvSpPr>
            <p:nvPr/>
          </p:nvSpPr>
          <p:spPr bwMode="auto">
            <a:xfrm>
              <a:off x="3464918" y="4581326"/>
              <a:ext cx="0" cy="86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96" name="Line 173"/>
            <p:cNvSpPr>
              <a:spLocks noChangeShapeType="1"/>
            </p:cNvSpPr>
            <p:nvPr/>
          </p:nvSpPr>
          <p:spPr bwMode="auto">
            <a:xfrm flipH="1">
              <a:off x="3104555" y="4940101"/>
              <a:ext cx="7175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97" name="Line 174"/>
            <p:cNvSpPr>
              <a:spLocks noChangeShapeType="1"/>
            </p:cNvSpPr>
            <p:nvPr/>
          </p:nvSpPr>
          <p:spPr bwMode="auto">
            <a:xfrm flipH="1">
              <a:off x="3249018" y="4674989"/>
              <a:ext cx="4286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98" name="Oval 187"/>
            <p:cNvSpPr>
              <a:spLocks noChangeArrowheads="1"/>
            </p:cNvSpPr>
            <p:nvPr/>
          </p:nvSpPr>
          <p:spPr bwMode="auto">
            <a:xfrm>
              <a:off x="3650655" y="4749601"/>
              <a:ext cx="30163" cy="3175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99" name="Oval 188"/>
            <p:cNvSpPr>
              <a:spLocks noChangeArrowheads="1"/>
            </p:cNvSpPr>
            <p:nvPr/>
          </p:nvSpPr>
          <p:spPr bwMode="auto">
            <a:xfrm>
              <a:off x="3795118" y="5005189"/>
              <a:ext cx="30162" cy="3175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200" name="Oval 189"/>
            <p:cNvSpPr>
              <a:spLocks noChangeArrowheads="1"/>
            </p:cNvSpPr>
            <p:nvPr/>
          </p:nvSpPr>
          <p:spPr bwMode="auto">
            <a:xfrm>
              <a:off x="3536355" y="5005189"/>
              <a:ext cx="30163" cy="3175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201" name="Oval 190"/>
            <p:cNvSpPr>
              <a:spLocks noChangeArrowheads="1"/>
            </p:cNvSpPr>
            <p:nvPr/>
          </p:nvSpPr>
          <p:spPr bwMode="auto">
            <a:xfrm>
              <a:off x="3249018" y="4749601"/>
              <a:ext cx="30162" cy="3175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202" name="Oval 191"/>
            <p:cNvSpPr>
              <a:spLocks noChangeArrowheads="1"/>
            </p:cNvSpPr>
            <p:nvPr/>
          </p:nvSpPr>
          <p:spPr bwMode="auto">
            <a:xfrm>
              <a:off x="3363318" y="5005189"/>
              <a:ext cx="30162" cy="3175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203" name="Oval 192"/>
            <p:cNvSpPr>
              <a:spLocks noChangeArrowheads="1"/>
            </p:cNvSpPr>
            <p:nvPr/>
          </p:nvSpPr>
          <p:spPr bwMode="auto">
            <a:xfrm>
              <a:off x="3104555" y="5005189"/>
              <a:ext cx="30163" cy="3175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204" name="Line 259"/>
            <p:cNvSpPr>
              <a:spLocks noChangeShapeType="1"/>
            </p:cNvSpPr>
            <p:nvPr/>
          </p:nvSpPr>
          <p:spPr bwMode="auto">
            <a:xfrm flipH="1">
              <a:off x="2094905" y="5011539"/>
              <a:ext cx="5778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grpSp>
          <p:nvGrpSpPr>
            <p:cNvPr id="7" name="Group 260"/>
            <p:cNvGrpSpPr>
              <a:grpSpLocks/>
            </p:cNvGrpSpPr>
            <p:nvPr/>
          </p:nvGrpSpPr>
          <p:grpSpPr bwMode="auto">
            <a:xfrm>
              <a:off x="2599730" y="5084564"/>
              <a:ext cx="71438" cy="73025"/>
              <a:chOff x="612" y="2614"/>
              <a:chExt cx="317" cy="317"/>
            </a:xfrm>
          </p:grpSpPr>
          <p:sp>
            <p:nvSpPr>
              <p:cNvPr id="5240" name="Oval 261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1" name="Oval 262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2" name="Oval 263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43" name="Oval 264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8" name="Group 265"/>
            <p:cNvGrpSpPr>
              <a:grpSpLocks/>
            </p:cNvGrpSpPr>
            <p:nvPr/>
          </p:nvGrpSpPr>
          <p:grpSpPr bwMode="auto">
            <a:xfrm>
              <a:off x="2096493" y="5084564"/>
              <a:ext cx="71437" cy="73025"/>
              <a:chOff x="612" y="2614"/>
              <a:chExt cx="317" cy="317"/>
            </a:xfrm>
          </p:grpSpPr>
          <p:sp>
            <p:nvSpPr>
              <p:cNvPr id="5236" name="Oval 266"/>
              <p:cNvSpPr>
                <a:spLocks noChangeArrowheads="1"/>
              </p:cNvSpPr>
              <p:nvPr/>
            </p:nvSpPr>
            <p:spPr bwMode="auto">
              <a:xfrm>
                <a:off x="612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7" name="Oval 267"/>
              <p:cNvSpPr>
                <a:spLocks noChangeArrowheads="1"/>
              </p:cNvSpPr>
              <p:nvPr/>
            </p:nvSpPr>
            <p:spPr bwMode="auto">
              <a:xfrm>
                <a:off x="793" y="26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8" name="Oval 268"/>
              <p:cNvSpPr>
                <a:spLocks noChangeArrowheads="1"/>
              </p:cNvSpPr>
              <p:nvPr/>
            </p:nvSpPr>
            <p:spPr bwMode="auto">
              <a:xfrm>
                <a:off x="612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9" name="Oval 269"/>
              <p:cNvSpPr>
                <a:spLocks noChangeArrowheads="1"/>
              </p:cNvSpPr>
              <p:nvPr/>
            </p:nvSpPr>
            <p:spPr bwMode="auto">
              <a:xfrm>
                <a:off x="793" y="2795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4183" name="Text Box 372"/>
            <p:cNvSpPr txBox="1">
              <a:spLocks noChangeArrowheads="1"/>
            </p:cNvSpPr>
            <p:nvPr/>
          </p:nvSpPr>
          <p:spPr bwMode="auto">
            <a:xfrm>
              <a:off x="2013949" y="5519795"/>
              <a:ext cx="718680" cy="1532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latin typeface="+mj-lt"/>
                </a:rPr>
                <a:t>TSO</a:t>
              </a:r>
            </a:p>
          </p:txBody>
        </p:sp>
        <p:sp>
          <p:nvSpPr>
            <p:cNvPr id="4184" name="Text Box 373"/>
            <p:cNvSpPr txBox="1">
              <a:spLocks noChangeArrowheads="1"/>
            </p:cNvSpPr>
            <p:nvPr/>
          </p:nvSpPr>
          <p:spPr bwMode="auto">
            <a:xfrm>
              <a:off x="3103338" y="5516829"/>
              <a:ext cx="718680" cy="153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600" dirty="0">
                  <a:latin typeface="+mj-lt"/>
                </a:rPr>
                <a:t>DSO</a:t>
              </a:r>
            </a:p>
          </p:txBody>
        </p:sp>
        <p:grpSp>
          <p:nvGrpSpPr>
            <p:cNvPr id="9" name="Group 483"/>
            <p:cNvGrpSpPr>
              <a:grpSpLocks/>
            </p:cNvGrpSpPr>
            <p:nvPr/>
          </p:nvGrpSpPr>
          <p:grpSpPr bwMode="auto">
            <a:xfrm>
              <a:off x="2050455" y="5444926"/>
              <a:ext cx="1728788" cy="73025"/>
              <a:chOff x="929" y="2341"/>
              <a:chExt cx="1089" cy="46"/>
            </a:xfrm>
          </p:grpSpPr>
          <p:sp>
            <p:nvSpPr>
              <p:cNvPr id="5210" name="Line 484"/>
              <p:cNvSpPr>
                <a:spLocks noChangeShapeType="1"/>
              </p:cNvSpPr>
              <p:nvPr/>
            </p:nvSpPr>
            <p:spPr bwMode="auto">
              <a:xfrm flipH="1">
                <a:off x="948" y="2342"/>
                <a:ext cx="107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1" name="Line 485"/>
              <p:cNvSpPr>
                <a:spLocks noChangeShapeType="1"/>
              </p:cNvSpPr>
              <p:nvPr/>
            </p:nvSpPr>
            <p:spPr bwMode="auto">
              <a:xfrm flipV="1">
                <a:off x="1928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2" name="Line 486"/>
              <p:cNvSpPr>
                <a:spLocks noChangeShapeType="1"/>
              </p:cNvSpPr>
              <p:nvPr/>
            </p:nvSpPr>
            <p:spPr bwMode="auto">
              <a:xfrm flipV="1">
                <a:off x="1882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3" name="Line 487"/>
              <p:cNvSpPr>
                <a:spLocks noChangeShapeType="1"/>
              </p:cNvSpPr>
              <p:nvPr/>
            </p:nvSpPr>
            <p:spPr bwMode="auto">
              <a:xfrm flipV="1">
                <a:off x="1837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4" name="Line 488"/>
              <p:cNvSpPr>
                <a:spLocks noChangeShapeType="1"/>
              </p:cNvSpPr>
              <p:nvPr/>
            </p:nvSpPr>
            <p:spPr bwMode="auto">
              <a:xfrm flipV="1">
                <a:off x="1792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5" name="Line 489"/>
              <p:cNvSpPr>
                <a:spLocks noChangeShapeType="1"/>
              </p:cNvSpPr>
              <p:nvPr/>
            </p:nvSpPr>
            <p:spPr bwMode="auto">
              <a:xfrm flipV="1">
                <a:off x="1746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6" name="Line 490"/>
              <p:cNvSpPr>
                <a:spLocks noChangeShapeType="1"/>
              </p:cNvSpPr>
              <p:nvPr/>
            </p:nvSpPr>
            <p:spPr bwMode="auto">
              <a:xfrm flipV="1">
                <a:off x="1701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7" name="Line 491"/>
              <p:cNvSpPr>
                <a:spLocks noChangeShapeType="1"/>
              </p:cNvSpPr>
              <p:nvPr/>
            </p:nvSpPr>
            <p:spPr bwMode="auto">
              <a:xfrm flipV="1">
                <a:off x="1656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8" name="Line 492"/>
              <p:cNvSpPr>
                <a:spLocks noChangeShapeType="1"/>
              </p:cNvSpPr>
              <p:nvPr/>
            </p:nvSpPr>
            <p:spPr bwMode="auto">
              <a:xfrm flipV="1">
                <a:off x="1610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19" name="Line 493"/>
              <p:cNvSpPr>
                <a:spLocks noChangeShapeType="1"/>
              </p:cNvSpPr>
              <p:nvPr/>
            </p:nvSpPr>
            <p:spPr bwMode="auto">
              <a:xfrm flipV="1">
                <a:off x="1565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0" name="Line 494"/>
              <p:cNvSpPr>
                <a:spLocks noChangeShapeType="1"/>
              </p:cNvSpPr>
              <p:nvPr/>
            </p:nvSpPr>
            <p:spPr bwMode="auto">
              <a:xfrm flipV="1">
                <a:off x="1973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1" name="Line 495"/>
              <p:cNvSpPr>
                <a:spLocks noChangeShapeType="1"/>
              </p:cNvSpPr>
              <p:nvPr/>
            </p:nvSpPr>
            <p:spPr bwMode="auto">
              <a:xfrm flipV="1">
                <a:off x="1475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2" name="Line 496"/>
              <p:cNvSpPr>
                <a:spLocks noChangeShapeType="1"/>
              </p:cNvSpPr>
              <p:nvPr/>
            </p:nvSpPr>
            <p:spPr bwMode="auto">
              <a:xfrm flipV="1">
                <a:off x="1429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3" name="Line 497"/>
              <p:cNvSpPr>
                <a:spLocks noChangeShapeType="1"/>
              </p:cNvSpPr>
              <p:nvPr/>
            </p:nvSpPr>
            <p:spPr bwMode="auto">
              <a:xfrm flipV="1">
                <a:off x="1384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4" name="Line 498"/>
              <p:cNvSpPr>
                <a:spLocks noChangeShapeType="1"/>
              </p:cNvSpPr>
              <p:nvPr/>
            </p:nvSpPr>
            <p:spPr bwMode="auto">
              <a:xfrm flipV="1">
                <a:off x="1339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5" name="Line 499"/>
              <p:cNvSpPr>
                <a:spLocks noChangeShapeType="1"/>
              </p:cNvSpPr>
              <p:nvPr/>
            </p:nvSpPr>
            <p:spPr bwMode="auto">
              <a:xfrm flipV="1">
                <a:off x="1293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6" name="Line 500"/>
              <p:cNvSpPr>
                <a:spLocks noChangeShapeType="1"/>
              </p:cNvSpPr>
              <p:nvPr/>
            </p:nvSpPr>
            <p:spPr bwMode="auto">
              <a:xfrm flipV="1">
                <a:off x="1248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7" name="Line 501"/>
              <p:cNvSpPr>
                <a:spLocks noChangeShapeType="1"/>
              </p:cNvSpPr>
              <p:nvPr/>
            </p:nvSpPr>
            <p:spPr bwMode="auto">
              <a:xfrm flipV="1">
                <a:off x="1203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8" name="Line 502"/>
              <p:cNvSpPr>
                <a:spLocks noChangeShapeType="1"/>
              </p:cNvSpPr>
              <p:nvPr/>
            </p:nvSpPr>
            <p:spPr bwMode="auto">
              <a:xfrm flipV="1">
                <a:off x="1157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29" name="Line 503"/>
              <p:cNvSpPr>
                <a:spLocks noChangeShapeType="1"/>
              </p:cNvSpPr>
              <p:nvPr/>
            </p:nvSpPr>
            <p:spPr bwMode="auto">
              <a:xfrm flipV="1">
                <a:off x="1112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0" name="Line 504"/>
              <p:cNvSpPr>
                <a:spLocks noChangeShapeType="1"/>
              </p:cNvSpPr>
              <p:nvPr/>
            </p:nvSpPr>
            <p:spPr bwMode="auto">
              <a:xfrm flipV="1">
                <a:off x="1520" y="2342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1" name="Line 505"/>
              <p:cNvSpPr>
                <a:spLocks noChangeShapeType="1"/>
              </p:cNvSpPr>
              <p:nvPr/>
            </p:nvSpPr>
            <p:spPr bwMode="auto">
              <a:xfrm flipV="1">
                <a:off x="1111" y="234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2" name="Line 506"/>
              <p:cNvSpPr>
                <a:spLocks noChangeShapeType="1"/>
              </p:cNvSpPr>
              <p:nvPr/>
            </p:nvSpPr>
            <p:spPr bwMode="auto">
              <a:xfrm flipV="1">
                <a:off x="1065" y="234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3" name="Line 507"/>
              <p:cNvSpPr>
                <a:spLocks noChangeShapeType="1"/>
              </p:cNvSpPr>
              <p:nvPr/>
            </p:nvSpPr>
            <p:spPr bwMode="auto">
              <a:xfrm flipV="1">
                <a:off x="1020" y="234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4" name="Line 508"/>
              <p:cNvSpPr>
                <a:spLocks noChangeShapeType="1"/>
              </p:cNvSpPr>
              <p:nvPr/>
            </p:nvSpPr>
            <p:spPr bwMode="auto">
              <a:xfrm flipV="1">
                <a:off x="975" y="234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5235" name="Line 509"/>
              <p:cNvSpPr>
                <a:spLocks noChangeShapeType="1"/>
              </p:cNvSpPr>
              <p:nvPr/>
            </p:nvSpPr>
            <p:spPr bwMode="auto">
              <a:xfrm flipV="1">
                <a:off x="929" y="234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>
                <a:spAutoFit/>
              </a:bodyPr>
              <a:lstStyle/>
              <a:p>
                <a:endParaRPr lang="de-DE"/>
              </a:p>
            </p:txBody>
          </p:sp>
        </p:grpSp>
      </p:grpSp>
      <p:sp>
        <p:nvSpPr>
          <p:cNvPr id="5125" name="AutoShape 390"/>
          <p:cNvSpPr>
            <a:spLocks noChangeArrowheads="1"/>
          </p:cNvSpPr>
          <p:nvPr/>
        </p:nvSpPr>
        <p:spPr bwMode="auto">
          <a:xfrm>
            <a:off x="6008688" y="2276475"/>
            <a:ext cx="2089150" cy="3221038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5126" name="Line 193"/>
          <p:cNvSpPr>
            <a:spLocks noChangeShapeType="1"/>
          </p:cNvSpPr>
          <p:nvPr/>
        </p:nvSpPr>
        <p:spPr bwMode="auto">
          <a:xfrm flipH="1">
            <a:off x="7070725" y="2636838"/>
            <a:ext cx="22225" cy="2178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5127" name="Line 194"/>
          <p:cNvSpPr>
            <a:spLocks noChangeShapeType="1"/>
          </p:cNvSpPr>
          <p:nvPr/>
        </p:nvSpPr>
        <p:spPr bwMode="auto">
          <a:xfrm flipH="1">
            <a:off x="6256338" y="3387725"/>
            <a:ext cx="1622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5128" name="Line 195"/>
          <p:cNvSpPr>
            <a:spLocks noChangeShapeType="1"/>
          </p:cNvSpPr>
          <p:nvPr/>
        </p:nvSpPr>
        <p:spPr bwMode="auto">
          <a:xfrm flipH="1">
            <a:off x="6488113" y="2924175"/>
            <a:ext cx="1158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grpSp>
        <p:nvGrpSpPr>
          <p:cNvPr id="10" name="Group 196"/>
          <p:cNvGrpSpPr>
            <a:grpSpLocks/>
          </p:cNvGrpSpPr>
          <p:nvPr/>
        </p:nvGrpSpPr>
        <p:grpSpPr bwMode="auto">
          <a:xfrm>
            <a:off x="7523163" y="3062288"/>
            <a:ext cx="112712" cy="119062"/>
            <a:chOff x="612" y="2614"/>
            <a:chExt cx="317" cy="317"/>
          </a:xfrm>
        </p:grpSpPr>
        <p:sp>
          <p:nvSpPr>
            <p:cNvPr id="5183" name="Oval 19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4" name="Oval 19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5" name="Oval 19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6" name="Oval 20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1" name="Group 201"/>
          <p:cNvGrpSpPr>
            <a:grpSpLocks/>
          </p:cNvGrpSpPr>
          <p:nvPr/>
        </p:nvGrpSpPr>
        <p:grpSpPr bwMode="auto">
          <a:xfrm>
            <a:off x="7758113" y="3521075"/>
            <a:ext cx="112712" cy="119063"/>
            <a:chOff x="612" y="2614"/>
            <a:chExt cx="317" cy="317"/>
          </a:xfrm>
        </p:grpSpPr>
        <p:sp>
          <p:nvSpPr>
            <p:cNvPr id="5179" name="Oval 20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0" name="Oval 20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1" name="Oval 20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82" name="Oval 20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7294563" y="3524250"/>
            <a:ext cx="112712" cy="119063"/>
            <a:chOff x="612" y="2614"/>
            <a:chExt cx="317" cy="317"/>
          </a:xfrm>
        </p:grpSpPr>
        <p:sp>
          <p:nvSpPr>
            <p:cNvPr id="5175" name="Oval 20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6" name="Oval 20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7" name="Oval 20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8" name="Oval 21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3" name="Group 211"/>
          <p:cNvGrpSpPr>
            <a:grpSpLocks/>
          </p:cNvGrpSpPr>
          <p:nvPr/>
        </p:nvGrpSpPr>
        <p:grpSpPr bwMode="auto">
          <a:xfrm>
            <a:off x="6483350" y="3062288"/>
            <a:ext cx="112713" cy="119062"/>
            <a:chOff x="612" y="2614"/>
            <a:chExt cx="317" cy="317"/>
          </a:xfrm>
        </p:grpSpPr>
        <p:sp>
          <p:nvSpPr>
            <p:cNvPr id="5171" name="Oval 21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2" name="Oval 21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3" name="Oval 21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4" name="Oval 21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4" name="Group 216"/>
          <p:cNvGrpSpPr>
            <a:grpSpLocks/>
          </p:cNvGrpSpPr>
          <p:nvPr/>
        </p:nvGrpSpPr>
        <p:grpSpPr bwMode="auto">
          <a:xfrm>
            <a:off x="6718300" y="3521075"/>
            <a:ext cx="112713" cy="119063"/>
            <a:chOff x="612" y="2614"/>
            <a:chExt cx="317" cy="317"/>
          </a:xfrm>
        </p:grpSpPr>
        <p:sp>
          <p:nvSpPr>
            <p:cNvPr id="5167" name="Oval 21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8" name="Oval 21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9" name="Oval 21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70" name="Oval 22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5" name="Group 221"/>
          <p:cNvGrpSpPr>
            <a:grpSpLocks/>
          </p:cNvGrpSpPr>
          <p:nvPr/>
        </p:nvGrpSpPr>
        <p:grpSpPr bwMode="auto">
          <a:xfrm>
            <a:off x="6254750" y="3524250"/>
            <a:ext cx="111125" cy="119063"/>
            <a:chOff x="612" y="2614"/>
            <a:chExt cx="317" cy="317"/>
          </a:xfrm>
        </p:grpSpPr>
        <p:sp>
          <p:nvSpPr>
            <p:cNvPr id="5163" name="Oval 22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4" name="Oval 22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5" name="Oval 22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6" name="Oval 22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5135" name="Line 360"/>
          <p:cNvSpPr>
            <a:spLocks noChangeShapeType="1"/>
          </p:cNvSpPr>
          <p:nvPr/>
        </p:nvSpPr>
        <p:spPr bwMode="auto">
          <a:xfrm flipH="1">
            <a:off x="6369050" y="3967163"/>
            <a:ext cx="1392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grpSp>
        <p:nvGrpSpPr>
          <p:cNvPr id="16" name="Group 365"/>
          <p:cNvGrpSpPr>
            <a:grpSpLocks/>
          </p:cNvGrpSpPr>
          <p:nvPr/>
        </p:nvGrpSpPr>
        <p:grpSpPr bwMode="auto">
          <a:xfrm>
            <a:off x="6440488" y="4081463"/>
            <a:ext cx="512762" cy="50800"/>
            <a:chOff x="3677" y="1706"/>
            <a:chExt cx="201" cy="20"/>
          </a:xfrm>
        </p:grpSpPr>
        <p:sp>
          <p:nvSpPr>
            <p:cNvPr id="5160" name="Oval 256"/>
            <p:cNvSpPr>
              <a:spLocks noChangeArrowheads="1"/>
            </p:cNvSpPr>
            <p:nvPr/>
          </p:nvSpPr>
          <p:spPr bwMode="auto">
            <a:xfrm>
              <a:off x="3768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1" name="Oval 363"/>
            <p:cNvSpPr>
              <a:spLocks noChangeArrowheads="1"/>
            </p:cNvSpPr>
            <p:nvPr/>
          </p:nvSpPr>
          <p:spPr bwMode="auto">
            <a:xfrm>
              <a:off x="3859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62" name="Oval 364"/>
            <p:cNvSpPr>
              <a:spLocks noChangeArrowheads="1"/>
            </p:cNvSpPr>
            <p:nvPr/>
          </p:nvSpPr>
          <p:spPr bwMode="auto">
            <a:xfrm>
              <a:off x="3677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7" name="Group 366"/>
          <p:cNvGrpSpPr>
            <a:grpSpLocks/>
          </p:cNvGrpSpPr>
          <p:nvPr/>
        </p:nvGrpSpPr>
        <p:grpSpPr bwMode="auto">
          <a:xfrm>
            <a:off x="7185025" y="4081463"/>
            <a:ext cx="512763" cy="50800"/>
            <a:chOff x="3677" y="1706"/>
            <a:chExt cx="201" cy="20"/>
          </a:xfrm>
        </p:grpSpPr>
        <p:sp>
          <p:nvSpPr>
            <p:cNvPr id="5157" name="Oval 367"/>
            <p:cNvSpPr>
              <a:spLocks noChangeArrowheads="1"/>
            </p:cNvSpPr>
            <p:nvPr/>
          </p:nvSpPr>
          <p:spPr bwMode="auto">
            <a:xfrm>
              <a:off x="3768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8" name="Oval 368"/>
            <p:cNvSpPr>
              <a:spLocks noChangeArrowheads="1"/>
            </p:cNvSpPr>
            <p:nvPr/>
          </p:nvSpPr>
          <p:spPr bwMode="auto">
            <a:xfrm>
              <a:off x="3859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9" name="Oval 369"/>
            <p:cNvSpPr>
              <a:spLocks noChangeArrowheads="1"/>
            </p:cNvSpPr>
            <p:nvPr/>
          </p:nvSpPr>
          <p:spPr bwMode="auto">
            <a:xfrm>
              <a:off x="3677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18" name="Group 226"/>
          <p:cNvGrpSpPr>
            <a:grpSpLocks/>
          </p:cNvGrpSpPr>
          <p:nvPr/>
        </p:nvGrpSpPr>
        <p:grpSpPr bwMode="auto">
          <a:xfrm>
            <a:off x="6491288" y="4805363"/>
            <a:ext cx="1200150" cy="115887"/>
            <a:chOff x="1792" y="2024"/>
            <a:chExt cx="471" cy="45"/>
          </a:xfrm>
        </p:grpSpPr>
        <p:sp>
          <p:nvSpPr>
            <p:cNvPr id="5146" name="Line 227"/>
            <p:cNvSpPr>
              <a:spLocks noChangeShapeType="1"/>
            </p:cNvSpPr>
            <p:nvPr/>
          </p:nvSpPr>
          <p:spPr bwMode="auto">
            <a:xfrm flipH="1">
              <a:off x="1810" y="2024"/>
              <a:ext cx="4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47" name="Line 228"/>
            <p:cNvSpPr>
              <a:spLocks noChangeShapeType="1"/>
            </p:cNvSpPr>
            <p:nvPr/>
          </p:nvSpPr>
          <p:spPr bwMode="auto">
            <a:xfrm flipV="1">
              <a:off x="2155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48" name="Line 229"/>
            <p:cNvSpPr>
              <a:spLocks noChangeShapeType="1"/>
            </p:cNvSpPr>
            <p:nvPr/>
          </p:nvSpPr>
          <p:spPr bwMode="auto">
            <a:xfrm flipV="1">
              <a:off x="2109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49" name="Line 230"/>
            <p:cNvSpPr>
              <a:spLocks noChangeShapeType="1"/>
            </p:cNvSpPr>
            <p:nvPr/>
          </p:nvSpPr>
          <p:spPr bwMode="auto">
            <a:xfrm flipV="1">
              <a:off x="2064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0" name="Line 231"/>
            <p:cNvSpPr>
              <a:spLocks noChangeShapeType="1"/>
            </p:cNvSpPr>
            <p:nvPr/>
          </p:nvSpPr>
          <p:spPr bwMode="auto">
            <a:xfrm flipV="1">
              <a:off x="2019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1" name="Line 232"/>
            <p:cNvSpPr>
              <a:spLocks noChangeShapeType="1"/>
            </p:cNvSpPr>
            <p:nvPr/>
          </p:nvSpPr>
          <p:spPr bwMode="auto">
            <a:xfrm flipV="1">
              <a:off x="1973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2" name="Line 233"/>
            <p:cNvSpPr>
              <a:spLocks noChangeShapeType="1"/>
            </p:cNvSpPr>
            <p:nvPr/>
          </p:nvSpPr>
          <p:spPr bwMode="auto">
            <a:xfrm flipV="1">
              <a:off x="1928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3" name="Line 234"/>
            <p:cNvSpPr>
              <a:spLocks noChangeShapeType="1"/>
            </p:cNvSpPr>
            <p:nvPr/>
          </p:nvSpPr>
          <p:spPr bwMode="auto">
            <a:xfrm flipV="1">
              <a:off x="1883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4" name="Line 235"/>
            <p:cNvSpPr>
              <a:spLocks noChangeShapeType="1"/>
            </p:cNvSpPr>
            <p:nvPr/>
          </p:nvSpPr>
          <p:spPr bwMode="auto">
            <a:xfrm flipV="1">
              <a:off x="1837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5" name="Line 236"/>
            <p:cNvSpPr>
              <a:spLocks noChangeShapeType="1"/>
            </p:cNvSpPr>
            <p:nvPr/>
          </p:nvSpPr>
          <p:spPr bwMode="auto">
            <a:xfrm flipV="1">
              <a:off x="1792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5156" name="Line 237"/>
            <p:cNvSpPr>
              <a:spLocks noChangeShapeType="1"/>
            </p:cNvSpPr>
            <p:nvPr/>
          </p:nvSpPr>
          <p:spPr bwMode="auto">
            <a:xfrm flipV="1">
              <a:off x="2200" y="2024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4116" name="Text Box 372"/>
          <p:cNvSpPr txBox="1">
            <a:spLocks noChangeArrowheads="1"/>
          </p:cNvSpPr>
          <p:nvPr/>
        </p:nvSpPr>
        <p:spPr bwMode="auto">
          <a:xfrm>
            <a:off x="6186488" y="4924425"/>
            <a:ext cx="1849437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latin typeface="+mj-lt"/>
              </a:rPr>
              <a:t>TSO &amp; DSO</a:t>
            </a:r>
          </a:p>
        </p:txBody>
      </p:sp>
      <p:sp>
        <p:nvSpPr>
          <p:cNvPr id="4117" name="Text Box 373"/>
          <p:cNvSpPr txBox="1">
            <a:spLocks noChangeArrowheads="1"/>
          </p:cNvSpPr>
          <p:nvPr/>
        </p:nvSpPr>
        <p:spPr bwMode="auto">
          <a:xfrm>
            <a:off x="2117725" y="2722563"/>
            <a:ext cx="1155700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FF0000"/>
                </a:solidFill>
                <a:latin typeface="+mj-lt"/>
              </a:rPr>
              <a:t>380kV</a:t>
            </a:r>
          </a:p>
        </p:txBody>
      </p:sp>
      <p:sp>
        <p:nvSpPr>
          <p:cNvPr id="4118" name="Text Box 373"/>
          <p:cNvSpPr txBox="1">
            <a:spLocks noChangeArrowheads="1"/>
          </p:cNvSpPr>
          <p:nvPr/>
        </p:nvSpPr>
        <p:spPr bwMode="auto">
          <a:xfrm>
            <a:off x="3776663" y="3213100"/>
            <a:ext cx="1155700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110kV</a:t>
            </a:r>
          </a:p>
        </p:txBody>
      </p:sp>
      <p:sp>
        <p:nvSpPr>
          <p:cNvPr id="4119" name="Text Box 373"/>
          <p:cNvSpPr txBox="1">
            <a:spLocks noChangeArrowheads="1"/>
          </p:cNvSpPr>
          <p:nvPr/>
        </p:nvSpPr>
        <p:spPr bwMode="auto">
          <a:xfrm>
            <a:off x="7016750" y="4229100"/>
            <a:ext cx="1155700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110kV</a:t>
            </a:r>
          </a:p>
        </p:txBody>
      </p:sp>
      <p:sp>
        <p:nvSpPr>
          <p:cNvPr id="4120" name="Text Box 373"/>
          <p:cNvSpPr txBox="1">
            <a:spLocks noChangeArrowheads="1"/>
          </p:cNvSpPr>
          <p:nvPr/>
        </p:nvSpPr>
        <p:spPr bwMode="auto">
          <a:xfrm>
            <a:off x="6011863" y="2565400"/>
            <a:ext cx="1154112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FF0000"/>
                </a:solidFill>
                <a:latin typeface="+mj-lt"/>
              </a:rPr>
              <a:t>380kV</a:t>
            </a:r>
            <a:endParaRPr lang="en-GB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144" name="Pfeil nach rechts 156"/>
          <p:cNvSpPr>
            <a:spLocks noChangeArrowheads="1"/>
          </p:cNvSpPr>
          <p:nvPr/>
        </p:nvSpPr>
        <p:spPr bwMode="auto">
          <a:xfrm>
            <a:off x="5073650" y="3571875"/>
            <a:ext cx="863600" cy="733425"/>
          </a:xfrm>
          <a:prstGeom prst="rightArrow">
            <a:avLst>
              <a:gd name="adj1" fmla="val 50000"/>
              <a:gd name="adj2" fmla="val 49989"/>
            </a:avLst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0" name="Foliennummernplatzhalter 1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7139136" cy="4321175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Arial" charset="0"/>
              </a:rPr>
              <a:t>Regions with limited availability for new routes</a:t>
            </a:r>
          </a:p>
          <a:p>
            <a:pPr lvl="1" eaLnBrk="1" hangingPunct="1"/>
            <a:r>
              <a:rPr lang="en-GB" sz="1800" dirty="0" smtClean="0">
                <a:latin typeface="Arial" charset="0"/>
              </a:rPr>
              <a:t>Only common TSO+DSO-routes may be feasible</a:t>
            </a:r>
          </a:p>
          <a:p>
            <a:pPr lvl="1" eaLnBrk="1" hangingPunct="1"/>
            <a:r>
              <a:rPr lang="en-GB" sz="1800" dirty="0" smtClean="0">
                <a:latin typeface="Arial" charset="0"/>
              </a:rPr>
              <a:t>Permissions under public and private law may be easier to achieve</a:t>
            </a:r>
          </a:p>
          <a:p>
            <a:pPr eaLnBrk="1" hangingPunct="1"/>
            <a:endParaRPr lang="en-GB" sz="24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Less environmental impact</a:t>
            </a:r>
          </a:p>
          <a:p>
            <a:pPr eaLnBrk="1" hangingPunct="1"/>
            <a:endParaRPr lang="en-GB" sz="24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Distances to buildings etc. can be kept</a:t>
            </a:r>
          </a:p>
          <a:p>
            <a:pPr eaLnBrk="1" hangingPunct="1"/>
            <a:endParaRPr lang="en-GB" sz="24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Lower costs for maintenance of lines and routes</a:t>
            </a:r>
          </a:p>
          <a:p>
            <a:pPr eaLnBrk="1" hangingPunct="1"/>
            <a:endParaRPr lang="en-GB" sz="1200" dirty="0" smtClean="0">
              <a:latin typeface="Arial" charset="0"/>
            </a:endParaRP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Solution: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combining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new routes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5" name="AutoShape 390"/>
          <p:cNvSpPr>
            <a:spLocks noChangeArrowheads="1"/>
          </p:cNvSpPr>
          <p:nvPr/>
        </p:nvSpPr>
        <p:spPr bwMode="auto">
          <a:xfrm>
            <a:off x="7524328" y="2051869"/>
            <a:ext cx="1194019" cy="1716749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66" name="Line 193"/>
          <p:cNvSpPr>
            <a:spLocks noChangeShapeType="1"/>
          </p:cNvSpPr>
          <p:nvPr/>
        </p:nvSpPr>
        <p:spPr bwMode="auto">
          <a:xfrm>
            <a:off x="8131318" y="2226900"/>
            <a:ext cx="0" cy="11517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67" name="Line 194"/>
          <p:cNvSpPr>
            <a:spLocks noChangeShapeType="1"/>
          </p:cNvSpPr>
          <p:nvPr/>
        </p:nvSpPr>
        <p:spPr bwMode="auto">
          <a:xfrm flipH="1">
            <a:off x="7665869" y="2599633"/>
            <a:ext cx="92726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68" name="Line 195"/>
          <p:cNvSpPr>
            <a:spLocks noChangeShapeType="1"/>
          </p:cNvSpPr>
          <p:nvPr/>
        </p:nvSpPr>
        <p:spPr bwMode="auto">
          <a:xfrm flipH="1">
            <a:off x="7798336" y="2334819"/>
            <a:ext cx="6623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grpSp>
        <p:nvGrpSpPr>
          <p:cNvPr id="69" name="Group 196"/>
          <p:cNvGrpSpPr>
            <a:grpSpLocks/>
          </p:cNvGrpSpPr>
          <p:nvPr/>
        </p:nvGrpSpPr>
        <p:grpSpPr bwMode="auto">
          <a:xfrm>
            <a:off x="8389901" y="2413731"/>
            <a:ext cx="64419" cy="68018"/>
            <a:chOff x="612" y="2614"/>
            <a:chExt cx="317" cy="317"/>
          </a:xfrm>
        </p:grpSpPr>
        <p:sp>
          <p:nvSpPr>
            <p:cNvPr id="119" name="Oval 19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20" name="Oval 19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21" name="Oval 19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22" name="Oval 20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0" name="Group 201"/>
          <p:cNvGrpSpPr>
            <a:grpSpLocks/>
          </p:cNvGrpSpPr>
          <p:nvPr/>
        </p:nvGrpSpPr>
        <p:grpSpPr bwMode="auto">
          <a:xfrm>
            <a:off x="8524183" y="2675811"/>
            <a:ext cx="64419" cy="68018"/>
            <a:chOff x="612" y="2614"/>
            <a:chExt cx="317" cy="317"/>
          </a:xfrm>
        </p:grpSpPr>
        <p:sp>
          <p:nvSpPr>
            <p:cNvPr id="115" name="Oval 20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6" name="Oval 20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7" name="Oval 20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8" name="Oval 20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1" name="Group 206"/>
          <p:cNvGrpSpPr>
            <a:grpSpLocks/>
          </p:cNvGrpSpPr>
          <p:nvPr/>
        </p:nvGrpSpPr>
        <p:grpSpPr bwMode="auto">
          <a:xfrm>
            <a:off x="8259248" y="2677625"/>
            <a:ext cx="64419" cy="68018"/>
            <a:chOff x="612" y="2614"/>
            <a:chExt cx="317" cy="317"/>
          </a:xfrm>
        </p:grpSpPr>
        <p:sp>
          <p:nvSpPr>
            <p:cNvPr id="111" name="Oval 20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2" name="Oval 20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3" name="Oval 20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4" name="Oval 21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2" name="Group 211"/>
          <p:cNvGrpSpPr>
            <a:grpSpLocks/>
          </p:cNvGrpSpPr>
          <p:nvPr/>
        </p:nvGrpSpPr>
        <p:grpSpPr bwMode="auto">
          <a:xfrm>
            <a:off x="7795614" y="2413731"/>
            <a:ext cx="64419" cy="68018"/>
            <a:chOff x="612" y="2614"/>
            <a:chExt cx="317" cy="317"/>
          </a:xfrm>
        </p:grpSpPr>
        <p:sp>
          <p:nvSpPr>
            <p:cNvPr id="107" name="Oval 21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8" name="Oval 21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9" name="Oval 21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10" name="Oval 21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3" name="Group 216"/>
          <p:cNvGrpSpPr>
            <a:grpSpLocks/>
          </p:cNvGrpSpPr>
          <p:nvPr/>
        </p:nvGrpSpPr>
        <p:grpSpPr bwMode="auto">
          <a:xfrm>
            <a:off x="7929895" y="2675811"/>
            <a:ext cx="64419" cy="68018"/>
            <a:chOff x="612" y="2614"/>
            <a:chExt cx="317" cy="317"/>
          </a:xfrm>
        </p:grpSpPr>
        <p:sp>
          <p:nvSpPr>
            <p:cNvPr id="103" name="Oval 217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4" name="Oval 218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5" name="Oval 219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6" name="Oval 220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4" name="Group 221"/>
          <p:cNvGrpSpPr>
            <a:grpSpLocks/>
          </p:cNvGrpSpPr>
          <p:nvPr/>
        </p:nvGrpSpPr>
        <p:grpSpPr bwMode="auto">
          <a:xfrm>
            <a:off x="7664962" y="2677625"/>
            <a:ext cx="63512" cy="68018"/>
            <a:chOff x="612" y="2614"/>
            <a:chExt cx="317" cy="317"/>
          </a:xfrm>
        </p:grpSpPr>
        <p:sp>
          <p:nvSpPr>
            <p:cNvPr id="99" name="Oval 222"/>
            <p:cNvSpPr>
              <a:spLocks noChangeArrowheads="1"/>
            </p:cNvSpPr>
            <p:nvPr/>
          </p:nvSpPr>
          <p:spPr bwMode="auto">
            <a:xfrm>
              <a:off x="612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0" name="Oval 223"/>
            <p:cNvSpPr>
              <a:spLocks noChangeArrowheads="1"/>
            </p:cNvSpPr>
            <p:nvPr/>
          </p:nvSpPr>
          <p:spPr bwMode="auto">
            <a:xfrm>
              <a:off x="793" y="2614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1" name="Oval 224"/>
            <p:cNvSpPr>
              <a:spLocks noChangeArrowheads="1"/>
            </p:cNvSpPr>
            <p:nvPr/>
          </p:nvSpPr>
          <p:spPr bwMode="auto">
            <a:xfrm>
              <a:off x="612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02" name="Oval 225"/>
            <p:cNvSpPr>
              <a:spLocks noChangeArrowheads="1"/>
            </p:cNvSpPr>
            <p:nvPr/>
          </p:nvSpPr>
          <p:spPr bwMode="auto">
            <a:xfrm>
              <a:off x="793" y="2795"/>
              <a:ext cx="136" cy="13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75" name="Line 360"/>
          <p:cNvSpPr>
            <a:spLocks noChangeShapeType="1"/>
          </p:cNvSpPr>
          <p:nvPr/>
        </p:nvSpPr>
        <p:spPr bwMode="auto">
          <a:xfrm flipH="1">
            <a:off x="7730288" y="2930648"/>
            <a:ext cx="79571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grpSp>
        <p:nvGrpSpPr>
          <p:cNvPr id="76" name="Group 365"/>
          <p:cNvGrpSpPr>
            <a:grpSpLocks/>
          </p:cNvGrpSpPr>
          <p:nvPr/>
        </p:nvGrpSpPr>
        <p:grpSpPr bwMode="auto">
          <a:xfrm>
            <a:off x="7771032" y="2995945"/>
            <a:ext cx="293057" cy="29020"/>
            <a:chOff x="3677" y="1706"/>
            <a:chExt cx="201" cy="20"/>
          </a:xfrm>
        </p:grpSpPr>
        <p:sp>
          <p:nvSpPr>
            <p:cNvPr id="96" name="Oval 256"/>
            <p:cNvSpPr>
              <a:spLocks noChangeArrowheads="1"/>
            </p:cNvSpPr>
            <p:nvPr/>
          </p:nvSpPr>
          <p:spPr bwMode="auto">
            <a:xfrm>
              <a:off x="3768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7" name="Oval 363"/>
            <p:cNvSpPr>
              <a:spLocks noChangeArrowheads="1"/>
            </p:cNvSpPr>
            <p:nvPr/>
          </p:nvSpPr>
          <p:spPr bwMode="auto">
            <a:xfrm>
              <a:off x="3859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8" name="Oval 364"/>
            <p:cNvSpPr>
              <a:spLocks noChangeArrowheads="1"/>
            </p:cNvSpPr>
            <p:nvPr/>
          </p:nvSpPr>
          <p:spPr bwMode="auto">
            <a:xfrm>
              <a:off x="3677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77" name="Group 366"/>
          <p:cNvGrpSpPr>
            <a:grpSpLocks/>
          </p:cNvGrpSpPr>
          <p:nvPr/>
        </p:nvGrpSpPr>
        <p:grpSpPr bwMode="auto">
          <a:xfrm>
            <a:off x="8196589" y="2995945"/>
            <a:ext cx="293057" cy="29020"/>
            <a:chOff x="3677" y="1706"/>
            <a:chExt cx="201" cy="20"/>
          </a:xfrm>
        </p:grpSpPr>
        <p:sp>
          <p:nvSpPr>
            <p:cNvPr id="93" name="Oval 367"/>
            <p:cNvSpPr>
              <a:spLocks noChangeArrowheads="1"/>
            </p:cNvSpPr>
            <p:nvPr/>
          </p:nvSpPr>
          <p:spPr bwMode="auto">
            <a:xfrm>
              <a:off x="3768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4" name="Oval 368"/>
            <p:cNvSpPr>
              <a:spLocks noChangeArrowheads="1"/>
            </p:cNvSpPr>
            <p:nvPr/>
          </p:nvSpPr>
          <p:spPr bwMode="auto">
            <a:xfrm>
              <a:off x="3859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95" name="Oval 369"/>
            <p:cNvSpPr>
              <a:spLocks noChangeArrowheads="1"/>
            </p:cNvSpPr>
            <p:nvPr/>
          </p:nvSpPr>
          <p:spPr bwMode="auto">
            <a:xfrm>
              <a:off x="3677" y="1706"/>
              <a:ext cx="19" cy="20"/>
            </a:xfrm>
            <a:prstGeom prst="ellipse">
              <a:avLst/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de-DE"/>
            </a:p>
          </p:txBody>
        </p:sp>
      </p:grpSp>
      <p:sp>
        <p:nvSpPr>
          <p:cNvPr id="79" name="Text Box 372"/>
          <p:cNvSpPr txBox="1">
            <a:spLocks noChangeArrowheads="1"/>
          </p:cNvSpPr>
          <p:nvPr/>
        </p:nvSpPr>
        <p:spPr bwMode="auto">
          <a:xfrm>
            <a:off x="7625927" y="3440931"/>
            <a:ext cx="10572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endParaRPr lang="en-GB" sz="1600" dirty="0">
              <a:latin typeface="+mj-lt"/>
            </a:endParaRPr>
          </a:p>
        </p:txBody>
      </p:sp>
      <p:sp>
        <p:nvSpPr>
          <p:cNvPr id="80" name="Text Box 373"/>
          <p:cNvSpPr txBox="1">
            <a:spLocks noChangeArrowheads="1"/>
          </p:cNvSpPr>
          <p:nvPr/>
        </p:nvSpPr>
        <p:spPr bwMode="auto">
          <a:xfrm>
            <a:off x="8100591" y="3080569"/>
            <a:ext cx="660400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endParaRPr lang="en-GB" sz="16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1" name="Text Box 373"/>
          <p:cNvSpPr txBox="1">
            <a:spLocks noChangeArrowheads="1"/>
          </p:cNvSpPr>
          <p:nvPr/>
        </p:nvSpPr>
        <p:spPr bwMode="auto">
          <a:xfrm>
            <a:off x="7565602" y="2134418"/>
            <a:ext cx="660400" cy="430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endParaRPr lang="en-GB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3" name="Foliennummernplatzhalter 1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90"/>
          <p:cNvSpPr>
            <a:spLocks noChangeArrowheads="1"/>
          </p:cNvSpPr>
          <p:nvPr/>
        </p:nvSpPr>
        <p:spPr bwMode="auto">
          <a:xfrm>
            <a:off x="5148263" y="3357563"/>
            <a:ext cx="3816350" cy="2951162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7171" name="AutoShape 390"/>
          <p:cNvSpPr>
            <a:spLocks noChangeArrowheads="1"/>
          </p:cNvSpPr>
          <p:nvPr/>
        </p:nvSpPr>
        <p:spPr bwMode="auto">
          <a:xfrm>
            <a:off x="395288" y="3357563"/>
            <a:ext cx="3816350" cy="2951162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5141" name="Text Box 373"/>
          <p:cNvSpPr txBox="1">
            <a:spLocks noChangeArrowheads="1"/>
          </p:cNvSpPr>
          <p:nvPr/>
        </p:nvSpPr>
        <p:spPr bwMode="auto">
          <a:xfrm>
            <a:off x="1979613" y="4005263"/>
            <a:ext cx="723900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FF0000"/>
                </a:solidFill>
                <a:latin typeface="+mj-lt"/>
              </a:rPr>
              <a:t>380 kV</a:t>
            </a:r>
          </a:p>
        </p:txBody>
      </p:sp>
      <p:sp>
        <p:nvSpPr>
          <p:cNvPr id="5142" name="Text Box 373"/>
          <p:cNvSpPr txBox="1">
            <a:spLocks noChangeArrowheads="1"/>
          </p:cNvSpPr>
          <p:nvPr/>
        </p:nvSpPr>
        <p:spPr bwMode="auto">
          <a:xfrm>
            <a:off x="1908175" y="4797425"/>
            <a:ext cx="866775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110 kV</a:t>
            </a:r>
          </a:p>
        </p:txBody>
      </p:sp>
      <p:sp>
        <p:nvSpPr>
          <p:cNvPr id="152" name="Ellipse 151"/>
          <p:cNvSpPr>
            <a:spLocks noChangeArrowheads="1"/>
          </p:cNvSpPr>
          <p:nvPr/>
        </p:nvSpPr>
        <p:spPr bwMode="auto">
          <a:xfrm>
            <a:off x="900113" y="4581525"/>
            <a:ext cx="287337" cy="287338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4" name="Ellipse 153"/>
          <p:cNvSpPr>
            <a:spLocks noChangeArrowheads="1"/>
          </p:cNvSpPr>
          <p:nvPr/>
        </p:nvSpPr>
        <p:spPr bwMode="auto">
          <a:xfrm>
            <a:off x="900113" y="4365625"/>
            <a:ext cx="287337" cy="2873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177" name="Gerade Verbindung 155"/>
          <p:cNvCxnSpPr>
            <a:cxnSpLocks noChangeShapeType="1"/>
          </p:cNvCxnSpPr>
          <p:nvPr/>
        </p:nvCxnSpPr>
        <p:spPr bwMode="auto">
          <a:xfrm rot="10800000">
            <a:off x="1331913" y="5516563"/>
            <a:ext cx="8636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78" name="Gerade Verbindung 158"/>
          <p:cNvCxnSpPr>
            <a:cxnSpLocks noChangeShapeType="1"/>
          </p:cNvCxnSpPr>
          <p:nvPr/>
        </p:nvCxnSpPr>
        <p:spPr bwMode="auto">
          <a:xfrm rot="5400000">
            <a:off x="898525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79" name="Gerade Verbindung mit Pfeil 160"/>
          <p:cNvCxnSpPr>
            <a:cxnSpLocks noChangeShapeType="1"/>
          </p:cNvCxnSpPr>
          <p:nvPr/>
        </p:nvCxnSpPr>
        <p:spPr bwMode="auto">
          <a:xfrm rot="5400000">
            <a:off x="863600" y="5410201"/>
            <a:ext cx="504825" cy="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lg" len="lg"/>
          </a:ln>
        </p:spPr>
      </p:cxnSp>
      <p:cxnSp>
        <p:nvCxnSpPr>
          <p:cNvPr id="7180" name="Gerade Verbindung 171"/>
          <p:cNvCxnSpPr>
            <a:cxnSpLocks noChangeShapeType="1"/>
          </p:cNvCxnSpPr>
          <p:nvPr/>
        </p:nvCxnSpPr>
        <p:spPr bwMode="auto">
          <a:xfrm rot="5400000">
            <a:off x="1154907" y="5334794"/>
            <a:ext cx="354012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1" name="Gerade Verbindung 182"/>
          <p:cNvCxnSpPr>
            <a:cxnSpLocks noChangeShapeType="1"/>
          </p:cNvCxnSpPr>
          <p:nvPr/>
        </p:nvCxnSpPr>
        <p:spPr bwMode="auto">
          <a:xfrm rot="10800000">
            <a:off x="755650" y="5157788"/>
            <a:ext cx="792163" cy="0"/>
          </a:xfrm>
          <a:prstGeom prst="line">
            <a:avLst/>
          </a:prstGeom>
          <a:noFill/>
          <a:ln w="635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2" name="Gerade Verbindung mit Pfeil 190"/>
          <p:cNvCxnSpPr>
            <a:cxnSpLocks noChangeShapeType="1"/>
          </p:cNvCxnSpPr>
          <p:nvPr/>
        </p:nvCxnSpPr>
        <p:spPr bwMode="auto">
          <a:xfrm rot="5400000">
            <a:off x="2159000" y="5410201"/>
            <a:ext cx="504825" cy="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lg" len="lg"/>
          </a:ln>
        </p:spPr>
      </p:cxnSp>
      <p:cxnSp>
        <p:nvCxnSpPr>
          <p:cNvPr id="7183" name="Gerade Verbindung 192"/>
          <p:cNvCxnSpPr>
            <a:cxnSpLocks noChangeShapeType="1"/>
          </p:cNvCxnSpPr>
          <p:nvPr/>
        </p:nvCxnSpPr>
        <p:spPr bwMode="auto">
          <a:xfrm rot="10800000">
            <a:off x="1979613" y="5157788"/>
            <a:ext cx="720725" cy="0"/>
          </a:xfrm>
          <a:prstGeom prst="line">
            <a:avLst/>
          </a:prstGeom>
          <a:noFill/>
          <a:ln w="635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4" name="Gerade Verbindung 193"/>
          <p:cNvCxnSpPr>
            <a:cxnSpLocks noChangeShapeType="1"/>
          </p:cNvCxnSpPr>
          <p:nvPr/>
        </p:nvCxnSpPr>
        <p:spPr bwMode="auto">
          <a:xfrm rot="5400000">
            <a:off x="2016125" y="5337176"/>
            <a:ext cx="35877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5" name="Gerade Verbindung 200"/>
          <p:cNvCxnSpPr>
            <a:cxnSpLocks noChangeShapeType="1"/>
          </p:cNvCxnSpPr>
          <p:nvPr/>
        </p:nvCxnSpPr>
        <p:spPr bwMode="auto">
          <a:xfrm rot="5400000">
            <a:off x="1368425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6" name="Gerade Verbindung 202"/>
          <p:cNvCxnSpPr>
            <a:cxnSpLocks noChangeShapeType="1"/>
          </p:cNvCxnSpPr>
          <p:nvPr/>
        </p:nvCxnSpPr>
        <p:spPr bwMode="auto">
          <a:xfrm rot="10800000">
            <a:off x="1476375" y="5373688"/>
            <a:ext cx="57467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7" name="Gerade Verbindung 204"/>
          <p:cNvCxnSpPr>
            <a:cxnSpLocks noChangeShapeType="1"/>
          </p:cNvCxnSpPr>
          <p:nvPr/>
        </p:nvCxnSpPr>
        <p:spPr bwMode="auto">
          <a:xfrm rot="5400000">
            <a:off x="1943100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88" name="Gerade Verbindung 211"/>
          <p:cNvCxnSpPr>
            <a:cxnSpLocks noChangeShapeType="1"/>
          </p:cNvCxnSpPr>
          <p:nvPr/>
        </p:nvCxnSpPr>
        <p:spPr bwMode="auto">
          <a:xfrm rot="5400000">
            <a:off x="2519363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213" name="Ellipse 212"/>
          <p:cNvSpPr>
            <a:spLocks noChangeArrowheads="1"/>
          </p:cNvSpPr>
          <p:nvPr/>
        </p:nvSpPr>
        <p:spPr bwMode="auto">
          <a:xfrm>
            <a:off x="3132138" y="4581525"/>
            <a:ext cx="287337" cy="287338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4" name="Ellipse 213"/>
          <p:cNvSpPr>
            <a:spLocks noChangeArrowheads="1"/>
          </p:cNvSpPr>
          <p:nvPr/>
        </p:nvSpPr>
        <p:spPr bwMode="auto">
          <a:xfrm>
            <a:off x="3132138" y="4365625"/>
            <a:ext cx="287337" cy="2873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191" name="Gerade Verbindung 214"/>
          <p:cNvCxnSpPr>
            <a:cxnSpLocks noChangeShapeType="1"/>
          </p:cNvCxnSpPr>
          <p:nvPr/>
        </p:nvCxnSpPr>
        <p:spPr bwMode="auto">
          <a:xfrm rot="5400000">
            <a:off x="3132137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92" name="Gerade Verbindung mit Pfeil 215"/>
          <p:cNvCxnSpPr>
            <a:cxnSpLocks noChangeShapeType="1"/>
          </p:cNvCxnSpPr>
          <p:nvPr/>
        </p:nvCxnSpPr>
        <p:spPr bwMode="auto">
          <a:xfrm rot="5400000">
            <a:off x="3167062" y="5410201"/>
            <a:ext cx="504825" cy="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lg" len="lg"/>
          </a:ln>
        </p:spPr>
      </p:cxnSp>
      <p:cxnSp>
        <p:nvCxnSpPr>
          <p:cNvPr id="7193" name="Gerade Verbindung 217"/>
          <p:cNvCxnSpPr>
            <a:cxnSpLocks noChangeShapeType="1"/>
          </p:cNvCxnSpPr>
          <p:nvPr/>
        </p:nvCxnSpPr>
        <p:spPr bwMode="auto">
          <a:xfrm rot="10800000">
            <a:off x="3132138" y="5157788"/>
            <a:ext cx="647700" cy="0"/>
          </a:xfrm>
          <a:prstGeom prst="line">
            <a:avLst/>
          </a:prstGeom>
          <a:noFill/>
          <a:ln w="635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94" name="Gerade Verbindung 218"/>
          <p:cNvCxnSpPr>
            <a:cxnSpLocks noChangeShapeType="1"/>
          </p:cNvCxnSpPr>
          <p:nvPr/>
        </p:nvCxnSpPr>
        <p:spPr bwMode="auto">
          <a:xfrm rot="5400000">
            <a:off x="3095625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195" name="Gerade Verbindung 228"/>
          <p:cNvCxnSpPr>
            <a:cxnSpLocks noChangeShapeType="1"/>
          </p:cNvCxnSpPr>
          <p:nvPr/>
        </p:nvCxnSpPr>
        <p:spPr bwMode="auto">
          <a:xfrm rot="10800000">
            <a:off x="2627313" y="5373688"/>
            <a:ext cx="576262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231" name="Ellipse 230"/>
          <p:cNvSpPr>
            <a:spLocks noChangeArrowheads="1"/>
          </p:cNvSpPr>
          <p:nvPr/>
        </p:nvSpPr>
        <p:spPr bwMode="auto">
          <a:xfrm>
            <a:off x="1258888" y="4581525"/>
            <a:ext cx="288925" cy="287338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2" name="Ellipse 231"/>
          <p:cNvSpPr>
            <a:spLocks noChangeArrowheads="1"/>
          </p:cNvSpPr>
          <p:nvPr/>
        </p:nvSpPr>
        <p:spPr bwMode="auto">
          <a:xfrm>
            <a:off x="1258888" y="4365625"/>
            <a:ext cx="288925" cy="2873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198" name="Gerade Verbindung 232"/>
          <p:cNvCxnSpPr>
            <a:cxnSpLocks noChangeShapeType="1"/>
          </p:cNvCxnSpPr>
          <p:nvPr/>
        </p:nvCxnSpPr>
        <p:spPr bwMode="auto">
          <a:xfrm rot="5400000">
            <a:off x="1258887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235" name="Ellipse 234"/>
          <p:cNvSpPr>
            <a:spLocks noChangeArrowheads="1"/>
          </p:cNvSpPr>
          <p:nvPr/>
        </p:nvSpPr>
        <p:spPr bwMode="auto">
          <a:xfrm>
            <a:off x="3492500" y="4579938"/>
            <a:ext cx="287338" cy="288925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6" name="Ellipse 235"/>
          <p:cNvSpPr>
            <a:spLocks noChangeArrowheads="1"/>
          </p:cNvSpPr>
          <p:nvPr/>
        </p:nvSpPr>
        <p:spPr bwMode="auto">
          <a:xfrm>
            <a:off x="3492500" y="4364038"/>
            <a:ext cx="287338" cy="28892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201" name="Gerade Verbindung 236"/>
          <p:cNvCxnSpPr>
            <a:cxnSpLocks noChangeShapeType="1"/>
          </p:cNvCxnSpPr>
          <p:nvPr/>
        </p:nvCxnSpPr>
        <p:spPr bwMode="auto">
          <a:xfrm rot="5400000">
            <a:off x="3490912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02" name="Gerade Verbindung 237"/>
          <p:cNvCxnSpPr>
            <a:cxnSpLocks noChangeShapeType="1"/>
          </p:cNvCxnSpPr>
          <p:nvPr/>
        </p:nvCxnSpPr>
        <p:spPr bwMode="auto">
          <a:xfrm rot="5400000">
            <a:off x="935038" y="4257675"/>
            <a:ext cx="2159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3" name="Gerade Verbindung 239"/>
          <p:cNvCxnSpPr>
            <a:cxnSpLocks noChangeShapeType="1"/>
          </p:cNvCxnSpPr>
          <p:nvPr/>
        </p:nvCxnSpPr>
        <p:spPr bwMode="auto">
          <a:xfrm rot="5400000">
            <a:off x="1295400" y="4257675"/>
            <a:ext cx="2159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4" name="Gerade Verbindung 240"/>
          <p:cNvCxnSpPr>
            <a:cxnSpLocks noChangeShapeType="1"/>
          </p:cNvCxnSpPr>
          <p:nvPr/>
        </p:nvCxnSpPr>
        <p:spPr bwMode="auto">
          <a:xfrm rot="5400000">
            <a:off x="3168650" y="4257675"/>
            <a:ext cx="2159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5" name="Gerade Verbindung 241"/>
          <p:cNvCxnSpPr>
            <a:cxnSpLocks noChangeShapeType="1"/>
          </p:cNvCxnSpPr>
          <p:nvPr/>
        </p:nvCxnSpPr>
        <p:spPr bwMode="auto">
          <a:xfrm rot="5400000">
            <a:off x="3527425" y="4257675"/>
            <a:ext cx="2159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6" name="Gerade Verbindung 242"/>
          <p:cNvCxnSpPr>
            <a:cxnSpLocks noChangeShapeType="1"/>
          </p:cNvCxnSpPr>
          <p:nvPr/>
        </p:nvCxnSpPr>
        <p:spPr bwMode="auto">
          <a:xfrm rot="5400000">
            <a:off x="971550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7" name="Gerade Verbindung 15"/>
          <p:cNvCxnSpPr>
            <a:cxnSpLocks noChangeShapeType="1"/>
          </p:cNvCxnSpPr>
          <p:nvPr/>
        </p:nvCxnSpPr>
        <p:spPr bwMode="auto">
          <a:xfrm>
            <a:off x="971550" y="4149725"/>
            <a:ext cx="504825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8" name="Gerade Verbindung 15"/>
          <p:cNvCxnSpPr>
            <a:cxnSpLocks noChangeShapeType="1"/>
          </p:cNvCxnSpPr>
          <p:nvPr/>
        </p:nvCxnSpPr>
        <p:spPr bwMode="auto">
          <a:xfrm>
            <a:off x="3132138" y="4149725"/>
            <a:ext cx="647700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09" name="Gerade Verbindung 248"/>
          <p:cNvCxnSpPr>
            <a:cxnSpLocks noChangeShapeType="1"/>
          </p:cNvCxnSpPr>
          <p:nvPr/>
        </p:nvCxnSpPr>
        <p:spPr bwMode="auto">
          <a:xfrm rot="5400000">
            <a:off x="1187450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10" name="Gerade Verbindung 251"/>
          <p:cNvCxnSpPr>
            <a:cxnSpLocks noChangeShapeType="1"/>
          </p:cNvCxnSpPr>
          <p:nvPr/>
        </p:nvCxnSpPr>
        <p:spPr bwMode="auto">
          <a:xfrm rot="5400000">
            <a:off x="3059112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11" name="Gerade Verbindung 252"/>
          <p:cNvCxnSpPr>
            <a:cxnSpLocks noChangeShapeType="1"/>
          </p:cNvCxnSpPr>
          <p:nvPr/>
        </p:nvCxnSpPr>
        <p:spPr bwMode="auto">
          <a:xfrm rot="5400000">
            <a:off x="3563937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12" name="Gerade Verbindung 253"/>
          <p:cNvCxnSpPr>
            <a:cxnSpLocks noChangeShapeType="1"/>
          </p:cNvCxnSpPr>
          <p:nvPr/>
        </p:nvCxnSpPr>
        <p:spPr bwMode="auto">
          <a:xfrm>
            <a:off x="539750" y="3860800"/>
            <a:ext cx="576263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/>
          </a:ln>
        </p:spPr>
      </p:cxnSp>
      <p:cxnSp>
        <p:nvCxnSpPr>
          <p:cNvPr id="7213" name="Gerade Verbindung 255"/>
          <p:cNvCxnSpPr>
            <a:cxnSpLocks noChangeShapeType="1"/>
          </p:cNvCxnSpPr>
          <p:nvPr/>
        </p:nvCxnSpPr>
        <p:spPr bwMode="auto">
          <a:xfrm>
            <a:off x="1331913" y="3860800"/>
            <a:ext cx="1871662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14" name="Gerade Verbindung 262"/>
          <p:cNvCxnSpPr>
            <a:cxnSpLocks noChangeShapeType="1"/>
          </p:cNvCxnSpPr>
          <p:nvPr/>
        </p:nvCxnSpPr>
        <p:spPr bwMode="auto">
          <a:xfrm rot="5400000">
            <a:off x="3167856" y="3825082"/>
            <a:ext cx="6492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/>
          </a:ln>
        </p:spPr>
      </p:cxnSp>
      <p:cxnSp>
        <p:nvCxnSpPr>
          <p:cNvPr id="7215" name="Gerade Verbindung 264"/>
          <p:cNvCxnSpPr>
            <a:cxnSpLocks noChangeShapeType="1"/>
          </p:cNvCxnSpPr>
          <p:nvPr/>
        </p:nvCxnSpPr>
        <p:spPr bwMode="auto">
          <a:xfrm rot="10800000" flipV="1">
            <a:off x="3708400" y="3860800"/>
            <a:ext cx="358775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/>
          </a:ln>
        </p:spPr>
      </p:cxnSp>
      <p:sp>
        <p:nvSpPr>
          <p:cNvPr id="268" name="Text Box 373"/>
          <p:cNvSpPr txBox="1">
            <a:spLocks noChangeArrowheads="1"/>
          </p:cNvSpPr>
          <p:nvPr/>
        </p:nvSpPr>
        <p:spPr bwMode="auto">
          <a:xfrm>
            <a:off x="1908175" y="5734050"/>
            <a:ext cx="8667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120</a:t>
            </a:r>
            <a:br>
              <a:rPr lang="en-GB" sz="1600" dirty="0">
                <a:solidFill>
                  <a:srgbClr val="0000FF"/>
                </a:solidFill>
                <a:latin typeface="+mj-lt"/>
              </a:rPr>
            </a:br>
            <a:r>
              <a:rPr lang="en-GB" sz="1600" dirty="0">
                <a:solidFill>
                  <a:srgbClr val="0000FF"/>
                </a:solidFill>
                <a:latin typeface="+mj-lt"/>
              </a:rPr>
              <a:t>MVA</a:t>
            </a:r>
          </a:p>
        </p:txBody>
      </p:sp>
      <p:sp>
        <p:nvSpPr>
          <p:cNvPr id="270" name="Text Box 373"/>
          <p:cNvSpPr txBox="1">
            <a:spLocks noChangeArrowheads="1"/>
          </p:cNvSpPr>
          <p:nvPr/>
        </p:nvSpPr>
        <p:spPr bwMode="auto">
          <a:xfrm>
            <a:off x="3059113" y="5734050"/>
            <a:ext cx="868362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120</a:t>
            </a:r>
            <a:br>
              <a:rPr lang="en-GB" sz="1600" dirty="0">
                <a:solidFill>
                  <a:srgbClr val="0000FF"/>
                </a:solidFill>
                <a:latin typeface="+mj-lt"/>
              </a:rPr>
            </a:br>
            <a:r>
              <a:rPr lang="en-GB" sz="1600" dirty="0">
                <a:solidFill>
                  <a:srgbClr val="0000FF"/>
                </a:solidFill>
                <a:latin typeface="+mj-lt"/>
              </a:rPr>
              <a:t>MVA</a:t>
            </a:r>
          </a:p>
        </p:txBody>
      </p:sp>
      <p:sp>
        <p:nvSpPr>
          <p:cNvPr id="271" name="Text Box 373"/>
          <p:cNvSpPr txBox="1">
            <a:spLocks noChangeArrowheads="1"/>
          </p:cNvSpPr>
          <p:nvPr/>
        </p:nvSpPr>
        <p:spPr bwMode="auto">
          <a:xfrm>
            <a:off x="611188" y="5734050"/>
            <a:ext cx="868362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120</a:t>
            </a:r>
            <a:br>
              <a:rPr lang="en-GB" sz="1600" dirty="0">
                <a:solidFill>
                  <a:srgbClr val="0000FF"/>
                </a:solidFill>
                <a:latin typeface="+mj-lt"/>
              </a:rPr>
            </a:br>
            <a:r>
              <a:rPr lang="en-GB" sz="1600" dirty="0">
                <a:solidFill>
                  <a:srgbClr val="0000FF"/>
                </a:solidFill>
                <a:latin typeface="+mj-lt"/>
              </a:rPr>
              <a:t>MVA</a:t>
            </a:r>
          </a:p>
        </p:txBody>
      </p:sp>
      <p:sp>
        <p:nvSpPr>
          <p:cNvPr id="274" name="Ellipse 273"/>
          <p:cNvSpPr>
            <a:spLocks noChangeArrowheads="1"/>
          </p:cNvSpPr>
          <p:nvPr/>
        </p:nvSpPr>
        <p:spPr bwMode="auto">
          <a:xfrm>
            <a:off x="5724525" y="4581525"/>
            <a:ext cx="287338" cy="287338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5" name="Ellipse 274"/>
          <p:cNvSpPr>
            <a:spLocks noChangeArrowheads="1"/>
          </p:cNvSpPr>
          <p:nvPr/>
        </p:nvSpPr>
        <p:spPr bwMode="auto">
          <a:xfrm>
            <a:off x="5724525" y="4365625"/>
            <a:ext cx="287338" cy="2873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76" name="Gerade Verbindung 275"/>
          <p:cNvCxnSpPr>
            <a:cxnSpLocks noChangeShapeType="1"/>
          </p:cNvCxnSpPr>
          <p:nvPr/>
        </p:nvCxnSpPr>
        <p:spPr bwMode="auto">
          <a:xfrm rot="10800000">
            <a:off x="6156325" y="5516563"/>
            <a:ext cx="863600" cy="0"/>
          </a:xfrm>
          <a:prstGeom prst="lin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222" name="Gerade Verbindung 276"/>
          <p:cNvCxnSpPr>
            <a:cxnSpLocks noChangeShapeType="1"/>
          </p:cNvCxnSpPr>
          <p:nvPr/>
        </p:nvCxnSpPr>
        <p:spPr bwMode="auto">
          <a:xfrm rot="5400000">
            <a:off x="5722937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23" name="Gerade Verbindung mit Pfeil 277"/>
          <p:cNvCxnSpPr>
            <a:cxnSpLocks noChangeShapeType="1"/>
          </p:cNvCxnSpPr>
          <p:nvPr/>
        </p:nvCxnSpPr>
        <p:spPr bwMode="auto">
          <a:xfrm rot="5400000">
            <a:off x="5688012" y="5410201"/>
            <a:ext cx="504825" cy="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lg" len="lg"/>
          </a:ln>
        </p:spPr>
      </p:cxnSp>
      <p:cxnSp>
        <p:nvCxnSpPr>
          <p:cNvPr id="279" name="Gerade Verbindung 278"/>
          <p:cNvCxnSpPr>
            <a:cxnSpLocks noChangeShapeType="1"/>
          </p:cNvCxnSpPr>
          <p:nvPr/>
        </p:nvCxnSpPr>
        <p:spPr bwMode="auto">
          <a:xfrm rot="5400000">
            <a:off x="5979319" y="5334794"/>
            <a:ext cx="354012" cy="0"/>
          </a:xfrm>
          <a:prstGeom prst="lin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225" name="Gerade Verbindung mit Pfeil 280"/>
          <p:cNvCxnSpPr>
            <a:cxnSpLocks noChangeShapeType="1"/>
          </p:cNvCxnSpPr>
          <p:nvPr/>
        </p:nvCxnSpPr>
        <p:spPr bwMode="auto">
          <a:xfrm rot="5400000">
            <a:off x="6983412" y="5410201"/>
            <a:ext cx="504825" cy="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lg" len="lg"/>
          </a:ln>
        </p:spPr>
      </p:cxnSp>
      <p:cxnSp>
        <p:nvCxnSpPr>
          <p:cNvPr id="283" name="Gerade Verbindung 282"/>
          <p:cNvCxnSpPr>
            <a:cxnSpLocks noChangeShapeType="1"/>
          </p:cNvCxnSpPr>
          <p:nvPr/>
        </p:nvCxnSpPr>
        <p:spPr bwMode="auto">
          <a:xfrm rot="5400000">
            <a:off x="6840537" y="5337176"/>
            <a:ext cx="358775" cy="0"/>
          </a:xfrm>
          <a:prstGeom prst="lin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227" name="Gerade Verbindung 283"/>
          <p:cNvCxnSpPr>
            <a:cxnSpLocks noChangeShapeType="1"/>
          </p:cNvCxnSpPr>
          <p:nvPr/>
        </p:nvCxnSpPr>
        <p:spPr bwMode="auto">
          <a:xfrm rot="5400000">
            <a:off x="6192838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28" name="Gerade Verbindung 284"/>
          <p:cNvCxnSpPr>
            <a:cxnSpLocks noChangeShapeType="1"/>
          </p:cNvCxnSpPr>
          <p:nvPr/>
        </p:nvCxnSpPr>
        <p:spPr bwMode="auto">
          <a:xfrm rot="10800000">
            <a:off x="6300788" y="5373688"/>
            <a:ext cx="57467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29" name="Gerade Verbindung 285"/>
          <p:cNvCxnSpPr>
            <a:cxnSpLocks noChangeShapeType="1"/>
          </p:cNvCxnSpPr>
          <p:nvPr/>
        </p:nvCxnSpPr>
        <p:spPr bwMode="auto">
          <a:xfrm rot="5400000">
            <a:off x="6767513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30" name="Gerade Verbindung 286"/>
          <p:cNvCxnSpPr>
            <a:cxnSpLocks noChangeShapeType="1"/>
          </p:cNvCxnSpPr>
          <p:nvPr/>
        </p:nvCxnSpPr>
        <p:spPr bwMode="auto">
          <a:xfrm rot="5400000">
            <a:off x="7343775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288" name="Ellipse 287"/>
          <p:cNvSpPr>
            <a:spLocks noChangeArrowheads="1"/>
          </p:cNvSpPr>
          <p:nvPr/>
        </p:nvSpPr>
        <p:spPr bwMode="auto">
          <a:xfrm>
            <a:off x="7956550" y="4581525"/>
            <a:ext cx="287338" cy="287338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9" name="Ellipse 288"/>
          <p:cNvSpPr>
            <a:spLocks noChangeArrowheads="1"/>
          </p:cNvSpPr>
          <p:nvPr/>
        </p:nvSpPr>
        <p:spPr bwMode="auto">
          <a:xfrm>
            <a:off x="7956550" y="4365625"/>
            <a:ext cx="287338" cy="2873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233" name="Gerade Verbindung 289"/>
          <p:cNvCxnSpPr>
            <a:cxnSpLocks noChangeShapeType="1"/>
          </p:cNvCxnSpPr>
          <p:nvPr/>
        </p:nvCxnSpPr>
        <p:spPr bwMode="auto">
          <a:xfrm rot="5400000">
            <a:off x="7956550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34" name="Gerade Verbindung mit Pfeil 290"/>
          <p:cNvCxnSpPr>
            <a:cxnSpLocks noChangeShapeType="1"/>
          </p:cNvCxnSpPr>
          <p:nvPr/>
        </p:nvCxnSpPr>
        <p:spPr bwMode="auto">
          <a:xfrm rot="5400000">
            <a:off x="7991475" y="5410201"/>
            <a:ext cx="504825" cy="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lg" len="lg"/>
          </a:ln>
        </p:spPr>
      </p:cxnSp>
      <p:cxnSp>
        <p:nvCxnSpPr>
          <p:cNvPr id="7235" name="Gerade Verbindung 292"/>
          <p:cNvCxnSpPr>
            <a:cxnSpLocks noChangeShapeType="1"/>
          </p:cNvCxnSpPr>
          <p:nvPr/>
        </p:nvCxnSpPr>
        <p:spPr bwMode="auto">
          <a:xfrm rot="5400000">
            <a:off x="7920832" y="5264944"/>
            <a:ext cx="215900" cy="1587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36" name="Gerade Verbindung 293"/>
          <p:cNvCxnSpPr>
            <a:cxnSpLocks noChangeShapeType="1"/>
          </p:cNvCxnSpPr>
          <p:nvPr/>
        </p:nvCxnSpPr>
        <p:spPr bwMode="auto">
          <a:xfrm rot="10800000">
            <a:off x="7451725" y="5373688"/>
            <a:ext cx="576263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295" name="Ellipse 294"/>
          <p:cNvSpPr>
            <a:spLocks noChangeArrowheads="1"/>
          </p:cNvSpPr>
          <p:nvPr/>
        </p:nvSpPr>
        <p:spPr bwMode="auto">
          <a:xfrm>
            <a:off x="6084888" y="4581525"/>
            <a:ext cx="287337" cy="287338"/>
          </a:xfrm>
          <a:prstGeom prst="ellips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6" name="Ellipse 295"/>
          <p:cNvSpPr>
            <a:spLocks noChangeArrowheads="1"/>
          </p:cNvSpPr>
          <p:nvPr/>
        </p:nvSpPr>
        <p:spPr bwMode="auto">
          <a:xfrm>
            <a:off x="6084888" y="4365625"/>
            <a:ext cx="287337" cy="287338"/>
          </a:xfrm>
          <a:prstGeom prst="ellipse">
            <a:avLst/>
          </a:prstGeom>
          <a:noFill/>
          <a:ln w="38100" algn="ctr">
            <a:solidFill>
              <a:srgbClr val="FFCCCC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97" name="Gerade Verbindung 296"/>
          <p:cNvCxnSpPr>
            <a:cxnSpLocks noChangeShapeType="1"/>
          </p:cNvCxnSpPr>
          <p:nvPr/>
        </p:nvCxnSpPr>
        <p:spPr bwMode="auto">
          <a:xfrm rot="5400000">
            <a:off x="6083300" y="5013326"/>
            <a:ext cx="288925" cy="0"/>
          </a:xfrm>
          <a:prstGeom prst="lin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round/>
            <a:headEnd/>
            <a:tailEnd/>
          </a:ln>
        </p:spPr>
      </p:cxnSp>
      <p:sp>
        <p:nvSpPr>
          <p:cNvPr id="298" name="Ellipse 297"/>
          <p:cNvSpPr>
            <a:spLocks noChangeArrowheads="1"/>
          </p:cNvSpPr>
          <p:nvPr/>
        </p:nvSpPr>
        <p:spPr bwMode="auto">
          <a:xfrm>
            <a:off x="8316913" y="4579938"/>
            <a:ext cx="287337" cy="288925"/>
          </a:xfrm>
          <a:prstGeom prst="ellips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9" name="Ellipse 298"/>
          <p:cNvSpPr>
            <a:spLocks noChangeArrowheads="1"/>
          </p:cNvSpPr>
          <p:nvPr/>
        </p:nvSpPr>
        <p:spPr bwMode="auto">
          <a:xfrm>
            <a:off x="8316913" y="4364038"/>
            <a:ext cx="287337" cy="288925"/>
          </a:xfrm>
          <a:prstGeom prst="ellipse">
            <a:avLst/>
          </a:prstGeom>
          <a:noFill/>
          <a:ln w="38100" algn="ctr">
            <a:solidFill>
              <a:srgbClr val="FFCCCC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00" name="Gerade Verbindung 299"/>
          <p:cNvCxnSpPr>
            <a:cxnSpLocks noChangeShapeType="1"/>
          </p:cNvCxnSpPr>
          <p:nvPr/>
        </p:nvCxnSpPr>
        <p:spPr bwMode="auto">
          <a:xfrm rot="5400000">
            <a:off x="8315325" y="5013326"/>
            <a:ext cx="288925" cy="0"/>
          </a:xfrm>
          <a:prstGeom prst="line">
            <a:avLst/>
          </a:prstGeom>
          <a:noFill/>
          <a:ln w="38100" algn="ctr">
            <a:solidFill>
              <a:schemeClr val="bg2">
                <a:lumMod val="20000"/>
                <a:lumOff val="80000"/>
              </a:schemeClr>
            </a:solidFill>
            <a:round/>
            <a:headEnd/>
            <a:tailEnd/>
          </a:ln>
        </p:spPr>
      </p:cxnSp>
      <p:cxnSp>
        <p:nvCxnSpPr>
          <p:cNvPr id="7243" name="Gerade Verbindung 300"/>
          <p:cNvCxnSpPr>
            <a:cxnSpLocks noChangeShapeType="1"/>
          </p:cNvCxnSpPr>
          <p:nvPr/>
        </p:nvCxnSpPr>
        <p:spPr bwMode="auto">
          <a:xfrm rot="5400000">
            <a:off x="5759450" y="4257675"/>
            <a:ext cx="2159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44" name="Gerade Verbindung 301"/>
          <p:cNvCxnSpPr>
            <a:cxnSpLocks noChangeShapeType="1"/>
          </p:cNvCxnSpPr>
          <p:nvPr/>
        </p:nvCxnSpPr>
        <p:spPr bwMode="auto">
          <a:xfrm rot="5400000">
            <a:off x="6119813" y="4257675"/>
            <a:ext cx="215900" cy="0"/>
          </a:xfrm>
          <a:prstGeom prst="line">
            <a:avLst/>
          </a:prstGeom>
          <a:noFill/>
          <a:ln w="38100" algn="ctr">
            <a:solidFill>
              <a:srgbClr val="FFCCCC"/>
            </a:solidFill>
            <a:round/>
            <a:headEnd/>
            <a:tailEnd/>
          </a:ln>
        </p:spPr>
      </p:cxnSp>
      <p:cxnSp>
        <p:nvCxnSpPr>
          <p:cNvPr id="7245" name="Gerade Verbindung 302"/>
          <p:cNvCxnSpPr>
            <a:cxnSpLocks noChangeShapeType="1"/>
          </p:cNvCxnSpPr>
          <p:nvPr/>
        </p:nvCxnSpPr>
        <p:spPr bwMode="auto">
          <a:xfrm rot="5400000">
            <a:off x="7993063" y="4257675"/>
            <a:ext cx="2159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46" name="Gerade Verbindung 303"/>
          <p:cNvCxnSpPr>
            <a:cxnSpLocks noChangeShapeType="1"/>
          </p:cNvCxnSpPr>
          <p:nvPr/>
        </p:nvCxnSpPr>
        <p:spPr bwMode="auto">
          <a:xfrm rot="5400000">
            <a:off x="8351838" y="4257675"/>
            <a:ext cx="215900" cy="0"/>
          </a:xfrm>
          <a:prstGeom prst="line">
            <a:avLst/>
          </a:prstGeom>
          <a:noFill/>
          <a:ln w="38100" algn="ctr">
            <a:solidFill>
              <a:srgbClr val="FFCCCC"/>
            </a:solidFill>
            <a:round/>
            <a:headEnd/>
            <a:tailEnd/>
          </a:ln>
        </p:spPr>
      </p:cxnSp>
      <p:cxnSp>
        <p:nvCxnSpPr>
          <p:cNvPr id="7247" name="Gerade Verbindung 304"/>
          <p:cNvCxnSpPr>
            <a:cxnSpLocks noChangeShapeType="1"/>
          </p:cNvCxnSpPr>
          <p:nvPr/>
        </p:nvCxnSpPr>
        <p:spPr bwMode="auto">
          <a:xfrm rot="5400000">
            <a:off x="5795962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48" name="Gerade Verbindung 15"/>
          <p:cNvCxnSpPr>
            <a:cxnSpLocks noChangeShapeType="1"/>
          </p:cNvCxnSpPr>
          <p:nvPr/>
        </p:nvCxnSpPr>
        <p:spPr bwMode="auto">
          <a:xfrm>
            <a:off x="5795963" y="4149725"/>
            <a:ext cx="504825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49" name="Gerade Verbindung 15"/>
          <p:cNvCxnSpPr>
            <a:cxnSpLocks noChangeShapeType="1"/>
          </p:cNvCxnSpPr>
          <p:nvPr/>
        </p:nvCxnSpPr>
        <p:spPr bwMode="auto">
          <a:xfrm>
            <a:off x="7956550" y="4149725"/>
            <a:ext cx="647700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50" name="Gerade Verbindung 307"/>
          <p:cNvCxnSpPr>
            <a:cxnSpLocks noChangeShapeType="1"/>
          </p:cNvCxnSpPr>
          <p:nvPr/>
        </p:nvCxnSpPr>
        <p:spPr bwMode="auto">
          <a:xfrm rot="5400000">
            <a:off x="6011862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51" name="Gerade Verbindung 308"/>
          <p:cNvCxnSpPr>
            <a:cxnSpLocks noChangeShapeType="1"/>
          </p:cNvCxnSpPr>
          <p:nvPr/>
        </p:nvCxnSpPr>
        <p:spPr bwMode="auto">
          <a:xfrm rot="5400000">
            <a:off x="7883525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52" name="Gerade Verbindung 309"/>
          <p:cNvCxnSpPr>
            <a:cxnSpLocks noChangeShapeType="1"/>
          </p:cNvCxnSpPr>
          <p:nvPr/>
        </p:nvCxnSpPr>
        <p:spPr bwMode="auto">
          <a:xfrm rot="5400000">
            <a:off x="8388350" y="4005263"/>
            <a:ext cx="2889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53" name="Gerade Verbindung 310"/>
          <p:cNvCxnSpPr>
            <a:cxnSpLocks noChangeShapeType="1"/>
          </p:cNvCxnSpPr>
          <p:nvPr/>
        </p:nvCxnSpPr>
        <p:spPr bwMode="auto">
          <a:xfrm>
            <a:off x="5364163" y="3860800"/>
            <a:ext cx="576262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/>
          </a:ln>
        </p:spPr>
      </p:cxnSp>
      <p:cxnSp>
        <p:nvCxnSpPr>
          <p:cNvPr id="7254" name="Gerade Verbindung 311"/>
          <p:cNvCxnSpPr>
            <a:cxnSpLocks noChangeShapeType="1"/>
          </p:cNvCxnSpPr>
          <p:nvPr/>
        </p:nvCxnSpPr>
        <p:spPr bwMode="auto">
          <a:xfrm>
            <a:off x="6156325" y="3860800"/>
            <a:ext cx="187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55" name="Gerade Verbindung 312"/>
          <p:cNvCxnSpPr>
            <a:cxnSpLocks noChangeShapeType="1"/>
          </p:cNvCxnSpPr>
          <p:nvPr/>
        </p:nvCxnSpPr>
        <p:spPr bwMode="auto">
          <a:xfrm rot="5400000">
            <a:off x="7992269" y="3825082"/>
            <a:ext cx="6492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/>
          </a:ln>
        </p:spPr>
      </p:cxnSp>
      <p:cxnSp>
        <p:nvCxnSpPr>
          <p:cNvPr id="7256" name="Gerade Verbindung 313"/>
          <p:cNvCxnSpPr>
            <a:cxnSpLocks noChangeShapeType="1"/>
          </p:cNvCxnSpPr>
          <p:nvPr/>
        </p:nvCxnSpPr>
        <p:spPr bwMode="auto">
          <a:xfrm rot="10800000" flipV="1">
            <a:off x="8532813" y="3860800"/>
            <a:ext cx="360362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/>
          </a:ln>
        </p:spPr>
      </p:cxnSp>
      <p:sp>
        <p:nvSpPr>
          <p:cNvPr id="315" name="Text Box 373"/>
          <p:cNvSpPr txBox="1">
            <a:spLocks noChangeArrowheads="1"/>
          </p:cNvSpPr>
          <p:nvPr/>
        </p:nvSpPr>
        <p:spPr bwMode="auto">
          <a:xfrm>
            <a:off x="6732588" y="5734050"/>
            <a:ext cx="8667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120</a:t>
            </a:r>
            <a:br>
              <a:rPr lang="en-GB" sz="1600" dirty="0">
                <a:solidFill>
                  <a:srgbClr val="0000FF"/>
                </a:solidFill>
                <a:latin typeface="+mj-lt"/>
              </a:rPr>
            </a:br>
            <a:r>
              <a:rPr lang="en-GB" sz="1600" dirty="0">
                <a:solidFill>
                  <a:srgbClr val="0000FF"/>
                </a:solidFill>
                <a:latin typeface="+mj-lt"/>
              </a:rPr>
              <a:t>MVA</a:t>
            </a:r>
          </a:p>
        </p:txBody>
      </p:sp>
      <p:sp>
        <p:nvSpPr>
          <p:cNvPr id="316" name="Text Box 373"/>
          <p:cNvSpPr txBox="1">
            <a:spLocks noChangeArrowheads="1"/>
          </p:cNvSpPr>
          <p:nvPr/>
        </p:nvSpPr>
        <p:spPr bwMode="auto">
          <a:xfrm>
            <a:off x="7885113" y="5734050"/>
            <a:ext cx="8667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120</a:t>
            </a:r>
            <a:br>
              <a:rPr lang="en-GB" sz="1600" dirty="0">
                <a:solidFill>
                  <a:srgbClr val="0000FF"/>
                </a:solidFill>
                <a:latin typeface="+mj-lt"/>
              </a:rPr>
            </a:br>
            <a:r>
              <a:rPr lang="en-GB" sz="1600" dirty="0">
                <a:solidFill>
                  <a:srgbClr val="0000FF"/>
                </a:solidFill>
                <a:latin typeface="+mj-lt"/>
              </a:rPr>
              <a:t>MVA</a:t>
            </a:r>
          </a:p>
        </p:txBody>
      </p:sp>
      <p:sp>
        <p:nvSpPr>
          <p:cNvPr id="317" name="Text Box 373"/>
          <p:cNvSpPr txBox="1">
            <a:spLocks noChangeArrowheads="1"/>
          </p:cNvSpPr>
          <p:nvPr/>
        </p:nvSpPr>
        <p:spPr bwMode="auto">
          <a:xfrm>
            <a:off x="5435600" y="5734050"/>
            <a:ext cx="868363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rgbClr val="0000FF"/>
                </a:solidFill>
                <a:latin typeface="+mj-lt"/>
              </a:rPr>
              <a:t>120</a:t>
            </a:r>
            <a:br>
              <a:rPr lang="en-GB" sz="1600" dirty="0">
                <a:solidFill>
                  <a:srgbClr val="0000FF"/>
                </a:solidFill>
                <a:latin typeface="+mj-lt"/>
              </a:rPr>
            </a:br>
            <a:r>
              <a:rPr lang="en-GB" sz="1600" dirty="0">
                <a:solidFill>
                  <a:srgbClr val="0000FF"/>
                </a:solidFill>
                <a:latin typeface="+mj-lt"/>
              </a:rPr>
              <a:t>MVA</a:t>
            </a:r>
          </a:p>
        </p:txBody>
      </p:sp>
      <p:sp>
        <p:nvSpPr>
          <p:cNvPr id="318" name="Ellipse 317"/>
          <p:cNvSpPr>
            <a:spLocks noChangeArrowheads="1"/>
          </p:cNvSpPr>
          <p:nvPr/>
        </p:nvSpPr>
        <p:spPr bwMode="auto">
          <a:xfrm>
            <a:off x="7019925" y="4581525"/>
            <a:ext cx="288925" cy="287338"/>
          </a:xfrm>
          <a:prstGeom prst="ellips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9" name="Ellipse 318"/>
          <p:cNvSpPr>
            <a:spLocks noChangeArrowheads="1"/>
          </p:cNvSpPr>
          <p:nvPr/>
        </p:nvSpPr>
        <p:spPr bwMode="auto">
          <a:xfrm>
            <a:off x="7019925" y="4365625"/>
            <a:ext cx="288925" cy="28733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262" name="Gerade Verbindung 319"/>
          <p:cNvCxnSpPr>
            <a:cxnSpLocks noChangeShapeType="1"/>
          </p:cNvCxnSpPr>
          <p:nvPr/>
        </p:nvCxnSpPr>
        <p:spPr bwMode="auto">
          <a:xfrm rot="5400000">
            <a:off x="7019925" y="5013326"/>
            <a:ext cx="288925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63" name="Gerade Verbindung 320"/>
          <p:cNvCxnSpPr>
            <a:cxnSpLocks noChangeShapeType="1"/>
          </p:cNvCxnSpPr>
          <p:nvPr/>
        </p:nvCxnSpPr>
        <p:spPr bwMode="auto">
          <a:xfrm rot="5400000">
            <a:off x="6911975" y="4113213"/>
            <a:ext cx="5048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/>
          </a:ln>
        </p:spPr>
      </p:cxnSp>
      <p:cxnSp>
        <p:nvCxnSpPr>
          <p:cNvPr id="7264" name="Gerade Verbindung 281"/>
          <p:cNvCxnSpPr>
            <a:cxnSpLocks noChangeShapeType="1"/>
          </p:cNvCxnSpPr>
          <p:nvPr/>
        </p:nvCxnSpPr>
        <p:spPr bwMode="auto">
          <a:xfrm rot="10800000">
            <a:off x="6804025" y="5157788"/>
            <a:ext cx="720725" cy="0"/>
          </a:xfrm>
          <a:prstGeom prst="line">
            <a:avLst/>
          </a:prstGeom>
          <a:noFill/>
          <a:ln w="63500" algn="ctr">
            <a:solidFill>
              <a:srgbClr val="0000FF"/>
            </a:solidFill>
            <a:round/>
            <a:headEnd/>
            <a:tailEnd/>
          </a:ln>
        </p:spPr>
      </p:cxnSp>
      <p:grpSp>
        <p:nvGrpSpPr>
          <p:cNvPr id="2" name="Gruppieren 326"/>
          <p:cNvGrpSpPr>
            <a:grpSpLocks/>
          </p:cNvGrpSpPr>
          <p:nvPr/>
        </p:nvGrpSpPr>
        <p:grpSpPr bwMode="auto">
          <a:xfrm>
            <a:off x="6084888" y="4365625"/>
            <a:ext cx="287337" cy="503238"/>
            <a:chOff x="4572000" y="4509120"/>
            <a:chExt cx="216024" cy="216024"/>
          </a:xfrm>
        </p:grpSpPr>
        <p:cxnSp>
          <p:nvCxnSpPr>
            <p:cNvPr id="324" name="Gerade Verbindung 323"/>
            <p:cNvCxnSpPr/>
            <p:nvPr/>
          </p:nvCxnSpPr>
          <p:spPr bwMode="auto">
            <a:xfrm rot="16200000" flipH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Gerade Verbindung 324"/>
            <p:cNvCxnSpPr/>
            <p:nvPr/>
          </p:nvCxnSpPr>
          <p:spPr bwMode="auto">
            <a:xfrm rot="5400000" flipH="1" flipV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" name="Gruppieren 327"/>
          <p:cNvGrpSpPr>
            <a:grpSpLocks/>
          </p:cNvGrpSpPr>
          <p:nvPr/>
        </p:nvGrpSpPr>
        <p:grpSpPr bwMode="auto">
          <a:xfrm>
            <a:off x="6732588" y="5445125"/>
            <a:ext cx="142875" cy="144463"/>
            <a:chOff x="4572000" y="4509120"/>
            <a:chExt cx="216024" cy="216024"/>
          </a:xfrm>
        </p:grpSpPr>
        <p:cxnSp>
          <p:nvCxnSpPr>
            <p:cNvPr id="329" name="Gerade Verbindung 328"/>
            <p:cNvCxnSpPr/>
            <p:nvPr/>
          </p:nvCxnSpPr>
          <p:spPr bwMode="auto">
            <a:xfrm rot="16200000" flipH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Gerade Verbindung 329"/>
            <p:cNvCxnSpPr/>
            <p:nvPr/>
          </p:nvCxnSpPr>
          <p:spPr bwMode="auto">
            <a:xfrm rot="5400000" flipH="1" flipV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uppieren 330"/>
          <p:cNvGrpSpPr>
            <a:grpSpLocks/>
          </p:cNvGrpSpPr>
          <p:nvPr/>
        </p:nvGrpSpPr>
        <p:grpSpPr bwMode="auto">
          <a:xfrm>
            <a:off x="6300788" y="5445125"/>
            <a:ext cx="142875" cy="144463"/>
            <a:chOff x="4572000" y="4509120"/>
            <a:chExt cx="216024" cy="216024"/>
          </a:xfrm>
        </p:grpSpPr>
        <p:cxnSp>
          <p:nvCxnSpPr>
            <p:cNvPr id="332" name="Gerade Verbindung 331"/>
            <p:cNvCxnSpPr/>
            <p:nvPr/>
          </p:nvCxnSpPr>
          <p:spPr bwMode="auto">
            <a:xfrm rot="16200000" flipH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Gerade Verbindung 332"/>
            <p:cNvCxnSpPr/>
            <p:nvPr/>
          </p:nvCxnSpPr>
          <p:spPr bwMode="auto">
            <a:xfrm rot="5400000" flipH="1" flipV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268" name="Gerade Verbindung 279"/>
          <p:cNvCxnSpPr>
            <a:cxnSpLocks noChangeShapeType="1"/>
          </p:cNvCxnSpPr>
          <p:nvPr/>
        </p:nvCxnSpPr>
        <p:spPr bwMode="auto">
          <a:xfrm rot="10800000">
            <a:off x="5580063" y="5157788"/>
            <a:ext cx="792162" cy="0"/>
          </a:xfrm>
          <a:prstGeom prst="line">
            <a:avLst/>
          </a:prstGeom>
          <a:noFill/>
          <a:ln w="635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69" name="Gerade Verbindung 291"/>
          <p:cNvCxnSpPr>
            <a:cxnSpLocks noChangeShapeType="1"/>
          </p:cNvCxnSpPr>
          <p:nvPr/>
        </p:nvCxnSpPr>
        <p:spPr bwMode="auto">
          <a:xfrm rot="10800000">
            <a:off x="7956550" y="5157788"/>
            <a:ext cx="647700" cy="0"/>
          </a:xfrm>
          <a:prstGeom prst="line">
            <a:avLst/>
          </a:prstGeom>
          <a:noFill/>
          <a:ln w="63500" algn="ctr">
            <a:solidFill>
              <a:srgbClr val="0000FF"/>
            </a:solidFill>
            <a:round/>
            <a:headEnd/>
            <a:tailEnd/>
          </a:ln>
        </p:spPr>
      </p:cxnSp>
      <p:grpSp>
        <p:nvGrpSpPr>
          <p:cNvPr id="5" name="Gruppieren 333"/>
          <p:cNvGrpSpPr>
            <a:grpSpLocks/>
          </p:cNvGrpSpPr>
          <p:nvPr/>
        </p:nvGrpSpPr>
        <p:grpSpPr bwMode="auto">
          <a:xfrm>
            <a:off x="8316913" y="4365625"/>
            <a:ext cx="287337" cy="503238"/>
            <a:chOff x="4572000" y="4509120"/>
            <a:chExt cx="216024" cy="216024"/>
          </a:xfrm>
        </p:grpSpPr>
        <p:cxnSp>
          <p:nvCxnSpPr>
            <p:cNvPr id="335" name="Gerade Verbindung 334"/>
            <p:cNvCxnSpPr/>
            <p:nvPr/>
          </p:nvCxnSpPr>
          <p:spPr bwMode="auto">
            <a:xfrm rot="16200000" flipH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6" name="Gerade Verbindung 335"/>
            <p:cNvCxnSpPr/>
            <p:nvPr/>
          </p:nvCxnSpPr>
          <p:spPr bwMode="auto">
            <a:xfrm rot="5400000" flipH="1" flipV="1">
              <a:off x="4572000" y="4509120"/>
              <a:ext cx="216024" cy="21602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uppieren 342"/>
          <p:cNvGrpSpPr>
            <a:grpSpLocks/>
          </p:cNvGrpSpPr>
          <p:nvPr/>
        </p:nvGrpSpPr>
        <p:grpSpPr bwMode="auto">
          <a:xfrm rot="-5400000">
            <a:off x="6398667" y="2220962"/>
            <a:ext cx="287338" cy="771525"/>
            <a:chOff x="7452320" y="2152652"/>
            <a:chExt cx="288032" cy="772294"/>
          </a:xfrm>
        </p:grpSpPr>
        <p:sp>
          <p:nvSpPr>
            <p:cNvPr id="7291" name="Ellipse 336"/>
            <p:cNvSpPr>
              <a:spLocks noChangeArrowheads="1"/>
            </p:cNvSpPr>
            <p:nvPr/>
          </p:nvSpPr>
          <p:spPr bwMode="auto">
            <a:xfrm>
              <a:off x="7452320" y="2492896"/>
              <a:ext cx="288032" cy="288032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 b="1">
                <a:solidFill>
                  <a:schemeClr val="bg1"/>
                </a:solidFill>
              </a:endParaRPr>
            </a:p>
          </p:txBody>
        </p:sp>
        <p:sp>
          <p:nvSpPr>
            <p:cNvPr id="7292" name="Ellipse 337"/>
            <p:cNvSpPr>
              <a:spLocks noChangeArrowheads="1"/>
            </p:cNvSpPr>
            <p:nvPr/>
          </p:nvSpPr>
          <p:spPr bwMode="auto">
            <a:xfrm>
              <a:off x="7452320" y="2276996"/>
              <a:ext cx="288032" cy="287908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 b="1">
                <a:solidFill>
                  <a:schemeClr val="bg1"/>
                </a:solidFill>
              </a:endParaRPr>
            </a:p>
          </p:txBody>
        </p:sp>
        <p:cxnSp>
          <p:nvCxnSpPr>
            <p:cNvPr id="7293" name="Gerade Verbindung 338"/>
            <p:cNvCxnSpPr>
              <a:cxnSpLocks noChangeShapeType="1"/>
            </p:cNvCxnSpPr>
            <p:nvPr/>
          </p:nvCxnSpPr>
          <p:spPr bwMode="auto">
            <a:xfrm rot="5400000">
              <a:off x="7524327" y="2852937"/>
              <a:ext cx="144018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7294" name="Gerade Verbindung 339"/>
            <p:cNvCxnSpPr>
              <a:cxnSpLocks noChangeShapeType="1"/>
            </p:cNvCxnSpPr>
            <p:nvPr/>
          </p:nvCxnSpPr>
          <p:spPr bwMode="auto">
            <a:xfrm rot="16200000" flipH="1">
              <a:off x="7531326" y="2212752"/>
              <a:ext cx="125111" cy="4912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</p:grpSp>
      <p:cxnSp>
        <p:nvCxnSpPr>
          <p:cNvPr id="7272" name="Gerade Verbindung 345"/>
          <p:cNvCxnSpPr>
            <a:cxnSpLocks noChangeShapeType="1"/>
          </p:cNvCxnSpPr>
          <p:nvPr/>
        </p:nvCxnSpPr>
        <p:spPr bwMode="auto">
          <a:xfrm rot="10800000">
            <a:off x="6156573" y="2967881"/>
            <a:ext cx="792163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124" name="Text Box 373"/>
          <p:cNvSpPr txBox="1">
            <a:spLocks noChangeArrowheads="1"/>
          </p:cNvSpPr>
          <p:nvPr/>
        </p:nvSpPr>
        <p:spPr bwMode="auto">
          <a:xfrm>
            <a:off x="5004048" y="2132856"/>
            <a:ext cx="1871663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b="1" dirty="0" smtClean="0">
                <a:latin typeface="+mj-lt"/>
              </a:rPr>
              <a:t>ratings</a:t>
            </a:r>
            <a:r>
              <a:rPr lang="en-GB" sz="1600" b="1" dirty="0">
                <a:latin typeface="+mj-lt"/>
              </a:rPr>
              <a:t>:</a:t>
            </a:r>
          </a:p>
        </p:txBody>
      </p:sp>
      <p:sp>
        <p:nvSpPr>
          <p:cNvPr id="125" name="Text Box 373"/>
          <p:cNvSpPr txBox="1">
            <a:spLocks noChangeArrowheads="1"/>
          </p:cNvSpPr>
          <p:nvPr/>
        </p:nvSpPr>
        <p:spPr bwMode="auto">
          <a:xfrm>
            <a:off x="7020173" y="2463056"/>
            <a:ext cx="1223963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200 MVA</a:t>
            </a:r>
          </a:p>
        </p:txBody>
      </p:sp>
      <p:sp>
        <p:nvSpPr>
          <p:cNvPr id="126" name="Text Box 373"/>
          <p:cNvSpPr txBox="1">
            <a:spLocks noChangeArrowheads="1"/>
          </p:cNvSpPr>
          <p:nvPr/>
        </p:nvSpPr>
        <p:spPr bwMode="auto">
          <a:xfrm>
            <a:off x="7020173" y="2823419"/>
            <a:ext cx="1223963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100 MVA</a:t>
            </a:r>
          </a:p>
        </p:txBody>
      </p:sp>
      <p:sp>
        <p:nvSpPr>
          <p:cNvPr id="128" name="Text Box 373"/>
          <p:cNvSpPr txBox="1">
            <a:spLocks noChangeArrowheads="1"/>
          </p:cNvSpPr>
          <p:nvPr/>
        </p:nvSpPr>
        <p:spPr bwMode="auto">
          <a:xfrm>
            <a:off x="2843213" y="5516563"/>
            <a:ext cx="504825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Load</a:t>
            </a:r>
          </a:p>
        </p:txBody>
      </p:sp>
      <p:sp>
        <p:nvSpPr>
          <p:cNvPr id="136" name="Text Box 373"/>
          <p:cNvSpPr txBox="1">
            <a:spLocks noChangeArrowheads="1"/>
          </p:cNvSpPr>
          <p:nvPr/>
        </p:nvSpPr>
        <p:spPr bwMode="auto">
          <a:xfrm>
            <a:off x="5004048" y="2463056"/>
            <a:ext cx="1223963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Transformer</a:t>
            </a:r>
          </a:p>
        </p:txBody>
      </p:sp>
      <p:sp>
        <p:nvSpPr>
          <p:cNvPr id="137" name="Text Box 373"/>
          <p:cNvSpPr txBox="1">
            <a:spLocks noChangeArrowheads="1"/>
          </p:cNvSpPr>
          <p:nvPr/>
        </p:nvSpPr>
        <p:spPr bwMode="auto">
          <a:xfrm>
            <a:off x="5004048" y="2823419"/>
            <a:ext cx="1223963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110-kV-line</a:t>
            </a:r>
          </a:p>
        </p:txBody>
      </p:sp>
      <p:sp>
        <p:nvSpPr>
          <p:cNvPr id="7279" name="Pfeil nach rechts 156"/>
          <p:cNvSpPr>
            <a:spLocks noChangeArrowheads="1"/>
          </p:cNvSpPr>
          <p:nvPr/>
        </p:nvSpPr>
        <p:spPr bwMode="auto">
          <a:xfrm>
            <a:off x="4265613" y="4292600"/>
            <a:ext cx="863600" cy="733425"/>
          </a:xfrm>
          <a:prstGeom prst="rightArrow">
            <a:avLst>
              <a:gd name="adj1" fmla="val 50000"/>
              <a:gd name="adj2" fmla="val 49989"/>
            </a:avLst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0" name="Pfeil nach rechts 156"/>
          <p:cNvSpPr>
            <a:spLocks noChangeArrowheads="1"/>
          </p:cNvSpPr>
          <p:nvPr/>
        </p:nvSpPr>
        <p:spPr bwMode="auto">
          <a:xfrm>
            <a:off x="6516688" y="4581525"/>
            <a:ext cx="358775" cy="142875"/>
          </a:xfrm>
          <a:prstGeom prst="rightArrow">
            <a:avLst>
              <a:gd name="adj1" fmla="val 31824"/>
              <a:gd name="adj2" fmla="val 51643"/>
            </a:avLst>
          </a:prstGeom>
          <a:solidFill>
            <a:schemeClr val="bg1">
              <a:lumMod val="75000"/>
            </a:schemeClr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281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Coordinated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planning for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optimized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grid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structures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43" name="Text Box 373"/>
          <p:cNvSpPr txBox="1">
            <a:spLocks noChangeArrowheads="1"/>
          </p:cNvSpPr>
          <p:nvPr/>
        </p:nvSpPr>
        <p:spPr bwMode="auto">
          <a:xfrm rot="21016427">
            <a:off x="1925638" y="2654300"/>
            <a:ext cx="19431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2400" b="1" dirty="0">
                <a:latin typeface="+mj-lt"/>
              </a:rPr>
              <a:t>EXAMPLE</a:t>
            </a:r>
          </a:p>
        </p:txBody>
      </p:sp>
      <p:cxnSp>
        <p:nvCxnSpPr>
          <p:cNvPr id="7283" name="Gerade Verbindung 218"/>
          <p:cNvCxnSpPr>
            <a:cxnSpLocks noChangeShapeType="1"/>
          </p:cNvCxnSpPr>
          <p:nvPr/>
        </p:nvCxnSpPr>
        <p:spPr bwMode="auto">
          <a:xfrm rot="5400000">
            <a:off x="5616575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84" name="Gerade Verbindung 218"/>
          <p:cNvCxnSpPr>
            <a:cxnSpLocks noChangeShapeType="1"/>
          </p:cNvCxnSpPr>
          <p:nvPr/>
        </p:nvCxnSpPr>
        <p:spPr bwMode="auto">
          <a:xfrm rot="5400000">
            <a:off x="8351838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85" name="Gerade Verbindung 264"/>
          <p:cNvCxnSpPr>
            <a:cxnSpLocks noChangeShapeType="1"/>
          </p:cNvCxnSpPr>
          <p:nvPr/>
        </p:nvCxnSpPr>
        <p:spPr bwMode="auto">
          <a:xfrm rot="10800000" flipV="1">
            <a:off x="8459788" y="5373688"/>
            <a:ext cx="358775" cy="1587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 type="arrow" w="med" len="med"/>
            <a:tailEnd/>
          </a:ln>
        </p:spPr>
      </p:cxnSp>
      <p:cxnSp>
        <p:nvCxnSpPr>
          <p:cNvPr id="7286" name="Gerade Verbindung 218"/>
          <p:cNvCxnSpPr>
            <a:cxnSpLocks noChangeShapeType="1"/>
          </p:cNvCxnSpPr>
          <p:nvPr/>
        </p:nvCxnSpPr>
        <p:spPr bwMode="auto">
          <a:xfrm rot="5400000">
            <a:off x="3527425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87" name="Gerade Verbindung 264"/>
          <p:cNvCxnSpPr>
            <a:cxnSpLocks noChangeShapeType="1"/>
          </p:cNvCxnSpPr>
          <p:nvPr/>
        </p:nvCxnSpPr>
        <p:spPr bwMode="auto">
          <a:xfrm rot="10800000" flipV="1">
            <a:off x="3635375" y="5373688"/>
            <a:ext cx="358775" cy="1587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 type="arrow" w="med" len="med"/>
            <a:tailEnd/>
          </a:ln>
        </p:spPr>
      </p:cxnSp>
      <p:cxnSp>
        <p:nvCxnSpPr>
          <p:cNvPr id="7288" name="Gerade Verbindung 264"/>
          <p:cNvCxnSpPr>
            <a:cxnSpLocks noChangeShapeType="1"/>
          </p:cNvCxnSpPr>
          <p:nvPr/>
        </p:nvCxnSpPr>
        <p:spPr bwMode="auto">
          <a:xfrm>
            <a:off x="5364163" y="5373688"/>
            <a:ext cx="360362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 type="arrow" w="med" len="med"/>
            <a:tailEnd/>
          </a:ln>
        </p:spPr>
      </p:cxnSp>
      <p:cxnSp>
        <p:nvCxnSpPr>
          <p:cNvPr id="7289" name="Gerade Verbindung 218"/>
          <p:cNvCxnSpPr>
            <a:cxnSpLocks noChangeShapeType="1"/>
          </p:cNvCxnSpPr>
          <p:nvPr/>
        </p:nvCxnSpPr>
        <p:spPr bwMode="auto">
          <a:xfrm rot="5400000">
            <a:off x="792163" y="5265738"/>
            <a:ext cx="215900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7290" name="Gerade Verbindung 264"/>
          <p:cNvCxnSpPr>
            <a:cxnSpLocks noChangeShapeType="1"/>
          </p:cNvCxnSpPr>
          <p:nvPr/>
        </p:nvCxnSpPr>
        <p:spPr bwMode="auto">
          <a:xfrm>
            <a:off x="539750" y="5373688"/>
            <a:ext cx="360363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 type="arrow" w="med" len="med"/>
            <a:tailEnd/>
          </a:ln>
        </p:spPr>
      </p:cxnSp>
      <p:sp>
        <p:nvSpPr>
          <p:cNvPr id="135" name="Foliennummernplatzhalter 1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139" name="Text Box 373"/>
          <p:cNvSpPr txBox="1">
            <a:spLocks noChangeArrowheads="1"/>
          </p:cNvSpPr>
          <p:nvPr/>
        </p:nvSpPr>
        <p:spPr bwMode="auto">
          <a:xfrm>
            <a:off x="7667575" y="5517232"/>
            <a:ext cx="504825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Load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6275040" cy="3240088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Arial" charset="0"/>
              </a:rPr>
              <a:t>Distributed locations of transformers                    enhances the reliability and robustness                           of supply: </a:t>
            </a:r>
          </a:p>
          <a:p>
            <a:pPr lvl="1"/>
            <a:r>
              <a:rPr lang="en-GB" sz="2000" dirty="0" smtClean="0">
                <a:latin typeface="Arial" charset="0"/>
              </a:rPr>
              <a:t>Risk of loss of supply due to out-of-range-contingencies is minimized</a:t>
            </a:r>
          </a:p>
          <a:p>
            <a:pPr lvl="1"/>
            <a:r>
              <a:rPr lang="en-GB" sz="2000" dirty="0" smtClean="0">
                <a:latin typeface="Arial" charset="0"/>
              </a:rPr>
              <a:t>Substation-blackouts have less influence</a:t>
            </a:r>
          </a:p>
          <a:p>
            <a:pPr lvl="1"/>
            <a:r>
              <a:rPr lang="en-GB" sz="2000" dirty="0" smtClean="0">
                <a:latin typeface="Arial" charset="0"/>
              </a:rPr>
              <a:t>Common-mode failures of lines have less influence</a:t>
            </a:r>
          </a:p>
          <a:p>
            <a:pPr lvl="1"/>
            <a:r>
              <a:rPr lang="en-GB" sz="2000" dirty="0" smtClean="0">
                <a:latin typeface="Arial" charset="0"/>
              </a:rPr>
              <a:t>Loss of supply can be limited locally</a:t>
            </a: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Improved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security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supply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2" name="Gruppieren 411"/>
          <p:cNvGrpSpPr>
            <a:grpSpLocks/>
          </p:cNvGrpSpPr>
          <p:nvPr/>
        </p:nvGrpSpPr>
        <p:grpSpPr bwMode="auto">
          <a:xfrm>
            <a:off x="6732588" y="2995786"/>
            <a:ext cx="2141537" cy="1657350"/>
            <a:chOff x="5148064" y="3356992"/>
            <a:chExt cx="3816424" cy="2952328"/>
          </a:xfrm>
        </p:grpSpPr>
        <p:sp>
          <p:nvSpPr>
            <p:cNvPr id="8198" name="AutoShape 390"/>
            <p:cNvSpPr>
              <a:spLocks noChangeArrowheads="1"/>
            </p:cNvSpPr>
            <p:nvPr/>
          </p:nvSpPr>
          <p:spPr bwMode="auto">
            <a:xfrm>
              <a:off x="5148064" y="3356992"/>
              <a:ext cx="3816424" cy="2952328"/>
            </a:xfrm>
            <a:prstGeom prst="roundRect">
              <a:avLst>
                <a:gd name="adj" fmla="val 16667"/>
              </a:avLst>
            </a:prstGeom>
            <a:solidFill>
              <a:srgbClr val="B4DCF0">
                <a:alpha val="58823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351" name="Ellipse 350"/>
            <p:cNvSpPr>
              <a:spLocks noChangeArrowheads="1"/>
            </p:cNvSpPr>
            <p:nvPr/>
          </p:nvSpPr>
          <p:spPr bwMode="auto">
            <a:xfrm>
              <a:off x="5725196" y="4581474"/>
              <a:ext cx="285736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2" name="Ellipse 351"/>
            <p:cNvSpPr>
              <a:spLocks noChangeArrowheads="1"/>
            </p:cNvSpPr>
            <p:nvPr/>
          </p:nvSpPr>
          <p:spPr bwMode="auto">
            <a:xfrm>
              <a:off x="5725196" y="4366553"/>
              <a:ext cx="285736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353" name="Gerade Verbindung 352"/>
            <p:cNvCxnSpPr>
              <a:cxnSpLocks noChangeShapeType="1"/>
            </p:cNvCxnSpPr>
            <p:nvPr/>
          </p:nvCxnSpPr>
          <p:spPr bwMode="auto">
            <a:xfrm rot="10800000">
              <a:off x="6155215" y="5517508"/>
              <a:ext cx="865698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8202" name="Gerade Verbindung 353"/>
            <p:cNvCxnSpPr>
              <a:cxnSpLocks noChangeShapeType="1"/>
            </p:cNvCxnSpPr>
            <p:nvPr/>
          </p:nvCxnSpPr>
          <p:spPr bwMode="auto">
            <a:xfrm rot="5400000">
              <a:off x="5723681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03" name="Gerade Verbindung mit Pfeil 354"/>
            <p:cNvCxnSpPr>
              <a:cxnSpLocks noChangeShapeType="1"/>
            </p:cNvCxnSpPr>
            <p:nvPr/>
          </p:nvCxnSpPr>
          <p:spPr bwMode="auto">
            <a:xfrm rot="5400000">
              <a:off x="5687739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356" name="Gerade Verbindung 355"/>
            <p:cNvCxnSpPr>
              <a:cxnSpLocks noChangeShapeType="1"/>
            </p:cNvCxnSpPr>
            <p:nvPr/>
          </p:nvCxnSpPr>
          <p:spPr bwMode="auto">
            <a:xfrm rot="5400000">
              <a:off x="5978471" y="5335110"/>
              <a:ext cx="353487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8205" name="Gerade Verbindung mit Pfeil 356"/>
            <p:cNvCxnSpPr>
              <a:cxnSpLocks noChangeShapeType="1"/>
            </p:cNvCxnSpPr>
            <p:nvPr/>
          </p:nvCxnSpPr>
          <p:spPr bwMode="auto">
            <a:xfrm rot="5400000">
              <a:off x="6983883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358" name="Gerade Verbindung 357"/>
            <p:cNvCxnSpPr>
              <a:cxnSpLocks noChangeShapeType="1"/>
            </p:cNvCxnSpPr>
            <p:nvPr/>
          </p:nvCxnSpPr>
          <p:spPr bwMode="auto">
            <a:xfrm rot="5400000">
              <a:off x="6841342" y="5337937"/>
              <a:ext cx="359142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8207" name="Gerade Verbindung 358"/>
            <p:cNvCxnSpPr>
              <a:cxnSpLocks noChangeShapeType="1"/>
            </p:cNvCxnSpPr>
            <p:nvPr/>
          </p:nvCxnSpPr>
          <p:spPr bwMode="auto">
            <a:xfrm rot="5400000">
              <a:off x="6192391" y="5264993"/>
              <a:ext cx="216024" cy="42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08" name="Gerade Verbindung 359"/>
            <p:cNvCxnSpPr>
              <a:cxnSpLocks noChangeShapeType="1"/>
            </p:cNvCxnSpPr>
            <p:nvPr/>
          </p:nvCxnSpPr>
          <p:spPr bwMode="auto">
            <a:xfrm rot="10800000">
              <a:off x="6300192" y="5373216"/>
              <a:ext cx="57606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09" name="Gerade Verbindung 360"/>
            <p:cNvCxnSpPr>
              <a:cxnSpLocks noChangeShapeType="1"/>
            </p:cNvCxnSpPr>
            <p:nvPr/>
          </p:nvCxnSpPr>
          <p:spPr bwMode="auto">
            <a:xfrm rot="5400000">
              <a:off x="6768244" y="5265204"/>
              <a:ext cx="21602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10" name="Gerade Verbindung 361"/>
            <p:cNvCxnSpPr>
              <a:cxnSpLocks noChangeShapeType="1"/>
            </p:cNvCxnSpPr>
            <p:nvPr/>
          </p:nvCxnSpPr>
          <p:spPr bwMode="auto">
            <a:xfrm rot="5400000">
              <a:off x="7344308" y="5265204"/>
              <a:ext cx="21602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363" name="Ellipse 362"/>
            <p:cNvSpPr>
              <a:spLocks noChangeArrowheads="1"/>
            </p:cNvSpPr>
            <p:nvPr/>
          </p:nvSpPr>
          <p:spPr bwMode="auto">
            <a:xfrm>
              <a:off x="7957337" y="4581474"/>
              <a:ext cx="285738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4" name="Ellipse 363"/>
            <p:cNvSpPr>
              <a:spLocks noChangeArrowheads="1"/>
            </p:cNvSpPr>
            <p:nvPr/>
          </p:nvSpPr>
          <p:spPr bwMode="auto">
            <a:xfrm>
              <a:off x="7957337" y="4366553"/>
              <a:ext cx="285738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8213" name="Gerade Verbindung 364"/>
            <p:cNvCxnSpPr>
              <a:cxnSpLocks noChangeShapeType="1"/>
            </p:cNvCxnSpPr>
            <p:nvPr/>
          </p:nvCxnSpPr>
          <p:spPr bwMode="auto">
            <a:xfrm rot="5400000">
              <a:off x="7955929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14" name="Gerade Verbindung mit Pfeil 365"/>
            <p:cNvCxnSpPr>
              <a:cxnSpLocks noChangeShapeType="1"/>
            </p:cNvCxnSpPr>
            <p:nvPr/>
          </p:nvCxnSpPr>
          <p:spPr bwMode="auto">
            <a:xfrm rot="5400000">
              <a:off x="7991995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8215" name="Gerade Verbindung 366"/>
            <p:cNvCxnSpPr>
              <a:cxnSpLocks noChangeShapeType="1"/>
            </p:cNvCxnSpPr>
            <p:nvPr/>
          </p:nvCxnSpPr>
          <p:spPr bwMode="auto">
            <a:xfrm rot="5400000">
              <a:off x="7920583" y="5264993"/>
              <a:ext cx="216024" cy="42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16" name="Gerade Verbindung 367"/>
            <p:cNvCxnSpPr>
              <a:cxnSpLocks noChangeShapeType="1"/>
            </p:cNvCxnSpPr>
            <p:nvPr/>
          </p:nvCxnSpPr>
          <p:spPr bwMode="auto">
            <a:xfrm rot="10800000">
              <a:off x="7452320" y="5373216"/>
              <a:ext cx="57606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369" name="Ellipse 368"/>
            <p:cNvSpPr>
              <a:spLocks noChangeArrowheads="1"/>
            </p:cNvSpPr>
            <p:nvPr/>
          </p:nvSpPr>
          <p:spPr bwMode="auto">
            <a:xfrm>
              <a:off x="6084488" y="4581474"/>
              <a:ext cx="288566" cy="288446"/>
            </a:xfrm>
            <a:prstGeom prst="ellips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70" name="Ellipse 369"/>
            <p:cNvSpPr>
              <a:spLocks noChangeArrowheads="1"/>
            </p:cNvSpPr>
            <p:nvPr/>
          </p:nvSpPr>
          <p:spPr bwMode="auto">
            <a:xfrm>
              <a:off x="6084488" y="4366553"/>
              <a:ext cx="288566" cy="285617"/>
            </a:xfrm>
            <a:prstGeom prst="ellips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371" name="Gerade Verbindung 370"/>
            <p:cNvCxnSpPr>
              <a:cxnSpLocks noChangeShapeType="1"/>
            </p:cNvCxnSpPr>
            <p:nvPr/>
          </p:nvCxnSpPr>
          <p:spPr bwMode="auto">
            <a:xfrm rot="5400000">
              <a:off x="6084548" y="5014143"/>
              <a:ext cx="288446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</p:cxnSp>
        <p:sp>
          <p:nvSpPr>
            <p:cNvPr id="372" name="Ellipse 371"/>
            <p:cNvSpPr>
              <a:spLocks noChangeArrowheads="1"/>
            </p:cNvSpPr>
            <p:nvPr/>
          </p:nvSpPr>
          <p:spPr bwMode="auto">
            <a:xfrm>
              <a:off x="8316630" y="4581474"/>
              <a:ext cx="288566" cy="285617"/>
            </a:xfrm>
            <a:prstGeom prst="ellips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73" name="Ellipse 372"/>
            <p:cNvSpPr>
              <a:spLocks noChangeArrowheads="1"/>
            </p:cNvSpPr>
            <p:nvPr/>
          </p:nvSpPr>
          <p:spPr bwMode="auto">
            <a:xfrm>
              <a:off x="8316630" y="4363725"/>
              <a:ext cx="288566" cy="288446"/>
            </a:xfrm>
            <a:prstGeom prst="ellips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374" name="Gerade Verbindung 373"/>
            <p:cNvCxnSpPr>
              <a:cxnSpLocks noChangeShapeType="1"/>
            </p:cNvCxnSpPr>
            <p:nvPr/>
          </p:nvCxnSpPr>
          <p:spPr bwMode="auto">
            <a:xfrm rot="5400000">
              <a:off x="8315274" y="5012729"/>
              <a:ext cx="291275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</p:cxnSp>
        <p:cxnSp>
          <p:nvCxnSpPr>
            <p:cNvPr id="8223" name="Gerade Verbindung 374"/>
            <p:cNvCxnSpPr>
              <a:cxnSpLocks noChangeShapeType="1"/>
            </p:cNvCxnSpPr>
            <p:nvPr/>
          </p:nvCxnSpPr>
          <p:spPr bwMode="auto">
            <a:xfrm rot="5400000">
              <a:off x="5759687" y="4257539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24" name="Gerade Verbindung 375"/>
            <p:cNvCxnSpPr>
              <a:cxnSpLocks noChangeShapeType="1"/>
            </p:cNvCxnSpPr>
            <p:nvPr/>
          </p:nvCxnSpPr>
          <p:spPr bwMode="auto">
            <a:xfrm rot="5400000">
              <a:off x="6119726" y="4257538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</p:cxnSp>
        <p:cxnSp>
          <p:nvCxnSpPr>
            <p:cNvPr id="8225" name="Gerade Verbindung 376"/>
            <p:cNvCxnSpPr>
              <a:cxnSpLocks noChangeShapeType="1"/>
            </p:cNvCxnSpPr>
            <p:nvPr/>
          </p:nvCxnSpPr>
          <p:spPr bwMode="auto">
            <a:xfrm rot="5400000">
              <a:off x="7991934" y="4257538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26" name="Gerade Verbindung 377"/>
            <p:cNvCxnSpPr>
              <a:cxnSpLocks noChangeShapeType="1"/>
            </p:cNvCxnSpPr>
            <p:nvPr/>
          </p:nvCxnSpPr>
          <p:spPr bwMode="auto">
            <a:xfrm rot="5400000">
              <a:off x="8351974" y="4257539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</p:cxnSp>
        <p:cxnSp>
          <p:nvCxnSpPr>
            <p:cNvPr id="8227" name="Gerade Verbindung 378"/>
            <p:cNvCxnSpPr>
              <a:cxnSpLocks noChangeShapeType="1"/>
            </p:cNvCxnSpPr>
            <p:nvPr/>
          </p:nvCxnSpPr>
          <p:spPr bwMode="auto">
            <a:xfrm rot="5400000">
              <a:off x="5795692" y="4005510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28" name="Gerade Verbindung 15"/>
            <p:cNvCxnSpPr>
              <a:cxnSpLocks noChangeShapeType="1"/>
            </p:cNvCxnSpPr>
            <p:nvPr/>
          </p:nvCxnSpPr>
          <p:spPr bwMode="auto">
            <a:xfrm>
              <a:off x="5796136" y="4149080"/>
              <a:ext cx="504056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29" name="Gerade Verbindung 15"/>
            <p:cNvCxnSpPr>
              <a:cxnSpLocks noChangeShapeType="1"/>
            </p:cNvCxnSpPr>
            <p:nvPr/>
          </p:nvCxnSpPr>
          <p:spPr bwMode="auto">
            <a:xfrm>
              <a:off x="7956376" y="4149080"/>
              <a:ext cx="648072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30" name="Gerade Verbindung 381"/>
            <p:cNvCxnSpPr>
              <a:cxnSpLocks noChangeShapeType="1"/>
            </p:cNvCxnSpPr>
            <p:nvPr/>
          </p:nvCxnSpPr>
          <p:spPr bwMode="auto">
            <a:xfrm rot="5400000">
              <a:off x="6011716" y="4005510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31" name="Gerade Verbindung 382"/>
            <p:cNvCxnSpPr>
              <a:cxnSpLocks noChangeShapeType="1"/>
            </p:cNvCxnSpPr>
            <p:nvPr/>
          </p:nvCxnSpPr>
          <p:spPr bwMode="auto">
            <a:xfrm rot="5400000">
              <a:off x="7883923" y="4005509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32" name="Gerade Verbindung 383"/>
            <p:cNvCxnSpPr>
              <a:cxnSpLocks noChangeShapeType="1"/>
            </p:cNvCxnSpPr>
            <p:nvPr/>
          </p:nvCxnSpPr>
          <p:spPr bwMode="auto">
            <a:xfrm rot="5400000">
              <a:off x="8387979" y="4005509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33" name="Gerade Verbindung 384"/>
            <p:cNvCxnSpPr>
              <a:cxnSpLocks noChangeShapeType="1"/>
            </p:cNvCxnSpPr>
            <p:nvPr/>
          </p:nvCxnSpPr>
          <p:spPr bwMode="auto">
            <a:xfrm>
              <a:off x="5364088" y="3861050"/>
              <a:ext cx="576064" cy="88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cxnSp>
          <p:nvCxnSpPr>
            <p:cNvPr id="8234" name="Gerade Verbindung 385"/>
            <p:cNvCxnSpPr>
              <a:cxnSpLocks noChangeShapeType="1"/>
            </p:cNvCxnSpPr>
            <p:nvPr/>
          </p:nvCxnSpPr>
          <p:spPr bwMode="auto">
            <a:xfrm>
              <a:off x="6156176" y="3861048"/>
              <a:ext cx="1872208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235" name="Gerade Verbindung 386"/>
            <p:cNvCxnSpPr>
              <a:cxnSpLocks noChangeShapeType="1"/>
            </p:cNvCxnSpPr>
            <p:nvPr/>
          </p:nvCxnSpPr>
          <p:spPr bwMode="auto">
            <a:xfrm rot="5400000">
              <a:off x="7991937" y="3825487"/>
              <a:ext cx="648958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cxnSp>
          <p:nvCxnSpPr>
            <p:cNvPr id="8236" name="Gerade Verbindung 387"/>
            <p:cNvCxnSpPr>
              <a:cxnSpLocks noChangeShapeType="1"/>
            </p:cNvCxnSpPr>
            <p:nvPr/>
          </p:nvCxnSpPr>
          <p:spPr bwMode="auto">
            <a:xfrm rot="10800000" flipV="1">
              <a:off x="8532440" y="3861048"/>
              <a:ext cx="360040" cy="88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sp>
          <p:nvSpPr>
            <p:cNvPr id="389" name="Text Box 373"/>
            <p:cNvSpPr txBox="1">
              <a:spLocks noChangeArrowheads="1"/>
            </p:cNvSpPr>
            <p:nvPr/>
          </p:nvSpPr>
          <p:spPr bwMode="auto">
            <a:xfrm>
              <a:off x="6732347" y="5735257"/>
              <a:ext cx="868526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90" name="Text Box 373"/>
            <p:cNvSpPr txBox="1">
              <a:spLocks noChangeArrowheads="1"/>
            </p:cNvSpPr>
            <p:nvPr/>
          </p:nvSpPr>
          <p:spPr bwMode="auto">
            <a:xfrm>
              <a:off x="7883781" y="5735257"/>
              <a:ext cx="868528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91" name="Text Box 373"/>
            <p:cNvSpPr txBox="1">
              <a:spLocks noChangeArrowheads="1"/>
            </p:cNvSpPr>
            <p:nvPr/>
          </p:nvSpPr>
          <p:spPr bwMode="auto">
            <a:xfrm>
              <a:off x="5436630" y="5735257"/>
              <a:ext cx="868526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92" name="Ellipse 391"/>
            <p:cNvSpPr>
              <a:spLocks noChangeArrowheads="1"/>
            </p:cNvSpPr>
            <p:nvPr/>
          </p:nvSpPr>
          <p:spPr bwMode="auto">
            <a:xfrm>
              <a:off x="7020913" y="4581474"/>
              <a:ext cx="288566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3" name="Ellipse 392"/>
            <p:cNvSpPr>
              <a:spLocks noChangeArrowheads="1"/>
            </p:cNvSpPr>
            <p:nvPr/>
          </p:nvSpPr>
          <p:spPr bwMode="auto">
            <a:xfrm>
              <a:off x="7020913" y="4366553"/>
              <a:ext cx="288566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8242" name="Gerade Verbindung 393"/>
            <p:cNvCxnSpPr>
              <a:cxnSpLocks noChangeShapeType="1"/>
            </p:cNvCxnSpPr>
            <p:nvPr/>
          </p:nvCxnSpPr>
          <p:spPr bwMode="auto">
            <a:xfrm rot="5400000">
              <a:off x="7019825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43" name="Gerade Verbindung 394"/>
            <p:cNvCxnSpPr>
              <a:cxnSpLocks noChangeShapeType="1"/>
            </p:cNvCxnSpPr>
            <p:nvPr/>
          </p:nvCxnSpPr>
          <p:spPr bwMode="auto">
            <a:xfrm rot="5400000">
              <a:off x="6911816" y="4113522"/>
              <a:ext cx="50494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oval" w="med" len="med"/>
              <a:tailEnd/>
            </a:ln>
          </p:spPr>
        </p:cxnSp>
        <p:cxnSp>
          <p:nvCxnSpPr>
            <p:cNvPr id="8244" name="Gerade Verbindung 395"/>
            <p:cNvCxnSpPr>
              <a:cxnSpLocks noChangeShapeType="1"/>
            </p:cNvCxnSpPr>
            <p:nvPr/>
          </p:nvCxnSpPr>
          <p:spPr bwMode="auto">
            <a:xfrm rot="10800000">
              <a:off x="6804250" y="5157192"/>
              <a:ext cx="720079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grpSp>
          <p:nvGrpSpPr>
            <p:cNvPr id="3" name="Gruppieren 326"/>
            <p:cNvGrpSpPr>
              <a:grpSpLocks/>
            </p:cNvGrpSpPr>
            <p:nvPr/>
          </p:nvGrpSpPr>
          <p:grpSpPr bwMode="auto">
            <a:xfrm>
              <a:off x="6084168" y="4365104"/>
              <a:ext cx="288032" cy="504056"/>
              <a:chOff x="4572000" y="4509120"/>
              <a:chExt cx="216024" cy="216024"/>
            </a:xfrm>
          </p:grpSpPr>
          <p:cxnSp>
            <p:nvCxnSpPr>
              <p:cNvPr id="398" name="Gerade Verbindung 397"/>
              <p:cNvCxnSpPr/>
              <p:nvPr/>
            </p:nvCxnSpPr>
            <p:spPr bwMode="auto">
              <a:xfrm rot="16200000" flipH="1">
                <a:off x="4571981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9" name="Gerade Verbindung 398"/>
              <p:cNvCxnSpPr/>
              <p:nvPr/>
            </p:nvCxnSpPr>
            <p:spPr bwMode="auto">
              <a:xfrm rot="5400000" flipH="1" flipV="1">
                <a:off x="4571981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" name="Gruppieren 327"/>
            <p:cNvGrpSpPr>
              <a:grpSpLocks/>
            </p:cNvGrpSpPr>
            <p:nvPr/>
          </p:nvGrpSpPr>
          <p:grpSpPr bwMode="auto">
            <a:xfrm>
              <a:off x="6732240" y="5445224"/>
              <a:ext cx="144016" cy="144016"/>
              <a:chOff x="4572000" y="4509120"/>
              <a:chExt cx="216024" cy="216024"/>
            </a:xfrm>
          </p:grpSpPr>
          <p:cxnSp>
            <p:nvCxnSpPr>
              <p:cNvPr id="401" name="Gerade Verbindung 400"/>
              <p:cNvCxnSpPr/>
              <p:nvPr/>
            </p:nvCxnSpPr>
            <p:spPr bwMode="auto">
              <a:xfrm rot="16200000" flipH="1">
                <a:off x="4572202" y="4507216"/>
                <a:ext cx="216337" cy="21642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2" name="Gerade Verbindung 401"/>
              <p:cNvCxnSpPr/>
              <p:nvPr/>
            </p:nvCxnSpPr>
            <p:spPr bwMode="auto">
              <a:xfrm rot="5400000" flipH="1" flipV="1">
                <a:off x="4572202" y="4507216"/>
                <a:ext cx="216337" cy="21642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" name="Gruppieren 330"/>
            <p:cNvGrpSpPr>
              <a:grpSpLocks/>
            </p:cNvGrpSpPr>
            <p:nvPr/>
          </p:nvGrpSpPr>
          <p:grpSpPr bwMode="auto">
            <a:xfrm>
              <a:off x="6300192" y="5445224"/>
              <a:ext cx="144016" cy="144016"/>
              <a:chOff x="4572000" y="4509120"/>
              <a:chExt cx="216024" cy="216024"/>
            </a:xfrm>
          </p:grpSpPr>
          <p:cxnSp>
            <p:nvCxnSpPr>
              <p:cNvPr id="404" name="Gerade Verbindung 403"/>
              <p:cNvCxnSpPr/>
              <p:nvPr/>
            </p:nvCxnSpPr>
            <p:spPr bwMode="auto">
              <a:xfrm rot="16200000" flipH="1">
                <a:off x="4571002" y="4507213"/>
                <a:ext cx="216337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5" name="Gerade Verbindung 404"/>
              <p:cNvCxnSpPr/>
              <p:nvPr/>
            </p:nvCxnSpPr>
            <p:spPr bwMode="auto">
              <a:xfrm rot="5400000" flipH="1" flipV="1">
                <a:off x="4571002" y="4507213"/>
                <a:ext cx="216337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8248" name="Gerade Verbindung 405"/>
            <p:cNvCxnSpPr>
              <a:cxnSpLocks noChangeShapeType="1"/>
            </p:cNvCxnSpPr>
            <p:nvPr/>
          </p:nvCxnSpPr>
          <p:spPr bwMode="auto">
            <a:xfrm rot="10800000">
              <a:off x="5796136" y="5157192"/>
              <a:ext cx="576064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249" name="Gerade Verbindung 406"/>
            <p:cNvCxnSpPr>
              <a:cxnSpLocks noChangeShapeType="1"/>
            </p:cNvCxnSpPr>
            <p:nvPr/>
          </p:nvCxnSpPr>
          <p:spPr bwMode="auto">
            <a:xfrm rot="10800000">
              <a:off x="7956376" y="5157192"/>
              <a:ext cx="648072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grpSp>
          <p:nvGrpSpPr>
            <p:cNvPr id="6" name="Gruppieren 333"/>
            <p:cNvGrpSpPr>
              <a:grpSpLocks/>
            </p:cNvGrpSpPr>
            <p:nvPr/>
          </p:nvGrpSpPr>
          <p:grpSpPr bwMode="auto">
            <a:xfrm>
              <a:off x="8316416" y="4365104"/>
              <a:ext cx="288032" cy="504056"/>
              <a:chOff x="4572000" y="4509120"/>
              <a:chExt cx="216024" cy="216024"/>
            </a:xfrm>
          </p:grpSpPr>
          <p:cxnSp>
            <p:nvCxnSpPr>
              <p:cNvPr id="409" name="Gerade Verbindung 408"/>
              <p:cNvCxnSpPr/>
              <p:nvPr/>
            </p:nvCxnSpPr>
            <p:spPr bwMode="auto">
              <a:xfrm rot="16200000" flipH="1">
                <a:off x="4571902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0" name="Gerade Verbindung 409"/>
              <p:cNvCxnSpPr/>
              <p:nvPr/>
            </p:nvCxnSpPr>
            <p:spPr bwMode="auto">
              <a:xfrm rot="5400000" flipH="1" flipV="1">
                <a:off x="4571902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11" name="Pfeil nach rechts 156"/>
            <p:cNvSpPr>
              <a:spLocks noChangeArrowheads="1"/>
            </p:cNvSpPr>
            <p:nvPr/>
          </p:nvSpPr>
          <p:spPr bwMode="auto">
            <a:xfrm>
              <a:off x="6517337" y="4581474"/>
              <a:ext cx="359292" cy="144222"/>
            </a:xfrm>
            <a:prstGeom prst="rightArrow">
              <a:avLst>
                <a:gd name="adj1" fmla="val 31824"/>
                <a:gd name="adj2" fmla="val 51643"/>
              </a:avLst>
            </a:prstGeom>
            <a:solidFill>
              <a:schemeClr val="bg1">
                <a:lumMod val="75000"/>
              </a:schemeClr>
            </a:solidFill>
            <a:ln w="0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68" name="Foliennummernplatzhalt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6275040" cy="3240088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Arial" charset="0"/>
              </a:rPr>
              <a:t>Distributed locations of transformers                    enhances the quality of supply: </a:t>
            </a:r>
          </a:p>
          <a:p>
            <a:pPr lvl="1"/>
            <a:r>
              <a:rPr lang="de-DE" sz="2000" dirty="0" smtClean="0">
                <a:latin typeface="Arial" charset="0"/>
              </a:rPr>
              <a:t>In </a:t>
            </a:r>
            <a:r>
              <a:rPr lang="de-DE" sz="2000" dirty="0" err="1" smtClean="0">
                <a:latin typeface="Arial" charset="0"/>
              </a:rPr>
              <a:t>particular</a:t>
            </a:r>
            <a:r>
              <a:rPr lang="de-DE" sz="2000" dirty="0" smtClean="0">
                <a:latin typeface="Arial" charset="0"/>
              </a:rPr>
              <a:t> in rural </a:t>
            </a:r>
            <a:r>
              <a:rPr lang="de-DE" sz="2000" dirty="0" err="1" smtClean="0">
                <a:latin typeface="Arial" charset="0"/>
              </a:rPr>
              <a:t>areas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with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long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supply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distances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the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en-GB" sz="2000" dirty="0" smtClean="0">
                <a:latin typeface="Arial" charset="0"/>
              </a:rPr>
              <a:t>voltage profile of the distribution grid is evened</a:t>
            </a:r>
          </a:p>
          <a:p>
            <a:pPr lvl="1"/>
            <a:r>
              <a:rPr lang="en-GB" sz="2000" dirty="0" smtClean="0">
                <a:latin typeface="Arial" charset="0"/>
              </a:rPr>
              <a:t>Evened power flow in the distribution grid</a:t>
            </a:r>
          </a:p>
          <a:p>
            <a:pPr lvl="1"/>
            <a:r>
              <a:rPr lang="de-DE" sz="2000" dirty="0" err="1" smtClean="0">
                <a:latin typeface="Arial" charset="0"/>
              </a:rPr>
              <a:t>Reduced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losses</a:t>
            </a:r>
            <a:r>
              <a:rPr lang="de-DE" sz="2000" dirty="0" smtClean="0">
                <a:latin typeface="Arial" charset="0"/>
              </a:rPr>
              <a:t> in </a:t>
            </a:r>
            <a:r>
              <a:rPr lang="de-DE" sz="2000" dirty="0" err="1" smtClean="0">
                <a:latin typeface="Arial" charset="0"/>
              </a:rPr>
              <a:t>the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distribution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grid</a:t>
            </a:r>
            <a:endParaRPr lang="en-GB" sz="2000" dirty="0" smtClean="0">
              <a:latin typeface="Arial" charset="0"/>
            </a:endParaRP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Improved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quality</a:t>
            </a:r>
            <a:r>
              <a:rPr lang="fr-BE" sz="3200" b="1" dirty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dirty="0" err="1">
                <a:solidFill>
                  <a:schemeClr val="bg2"/>
                </a:solidFill>
                <a:latin typeface="Arial" charset="0"/>
              </a:rPr>
              <a:t>supply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68" name="Gruppieren 411"/>
          <p:cNvGrpSpPr>
            <a:grpSpLocks/>
          </p:cNvGrpSpPr>
          <p:nvPr/>
        </p:nvGrpSpPr>
        <p:grpSpPr bwMode="auto">
          <a:xfrm>
            <a:off x="6732588" y="2995786"/>
            <a:ext cx="2141537" cy="1657350"/>
            <a:chOff x="5148064" y="3356992"/>
            <a:chExt cx="3816424" cy="2952328"/>
          </a:xfrm>
        </p:grpSpPr>
        <p:sp>
          <p:nvSpPr>
            <p:cNvPr id="69" name="AutoShape 390"/>
            <p:cNvSpPr>
              <a:spLocks noChangeArrowheads="1"/>
            </p:cNvSpPr>
            <p:nvPr/>
          </p:nvSpPr>
          <p:spPr bwMode="auto">
            <a:xfrm>
              <a:off x="5148064" y="3356992"/>
              <a:ext cx="3816424" cy="2952328"/>
            </a:xfrm>
            <a:prstGeom prst="roundRect">
              <a:avLst>
                <a:gd name="adj" fmla="val 16667"/>
              </a:avLst>
            </a:prstGeom>
            <a:solidFill>
              <a:srgbClr val="B4DCF0">
                <a:alpha val="58823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70" name="Ellipse 69"/>
            <p:cNvSpPr>
              <a:spLocks noChangeArrowheads="1"/>
            </p:cNvSpPr>
            <p:nvPr/>
          </p:nvSpPr>
          <p:spPr bwMode="auto">
            <a:xfrm>
              <a:off x="5725196" y="4581474"/>
              <a:ext cx="285736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1" name="Ellipse 70"/>
            <p:cNvSpPr>
              <a:spLocks noChangeArrowheads="1"/>
            </p:cNvSpPr>
            <p:nvPr/>
          </p:nvSpPr>
          <p:spPr bwMode="auto">
            <a:xfrm>
              <a:off x="5725196" y="4366553"/>
              <a:ext cx="285736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72" name="Gerade Verbindung 71"/>
            <p:cNvCxnSpPr>
              <a:cxnSpLocks noChangeShapeType="1"/>
            </p:cNvCxnSpPr>
            <p:nvPr/>
          </p:nvCxnSpPr>
          <p:spPr bwMode="auto">
            <a:xfrm rot="10800000">
              <a:off x="6155215" y="5517508"/>
              <a:ext cx="865698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73" name="Gerade Verbindung 353"/>
            <p:cNvCxnSpPr>
              <a:cxnSpLocks noChangeShapeType="1"/>
            </p:cNvCxnSpPr>
            <p:nvPr/>
          </p:nvCxnSpPr>
          <p:spPr bwMode="auto">
            <a:xfrm rot="5400000">
              <a:off x="5723681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74" name="Gerade Verbindung mit Pfeil 354"/>
            <p:cNvCxnSpPr>
              <a:cxnSpLocks noChangeShapeType="1"/>
            </p:cNvCxnSpPr>
            <p:nvPr/>
          </p:nvCxnSpPr>
          <p:spPr bwMode="auto">
            <a:xfrm rot="5400000">
              <a:off x="5687739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75" name="Gerade Verbindung 74"/>
            <p:cNvCxnSpPr>
              <a:cxnSpLocks noChangeShapeType="1"/>
            </p:cNvCxnSpPr>
            <p:nvPr/>
          </p:nvCxnSpPr>
          <p:spPr bwMode="auto">
            <a:xfrm rot="5400000">
              <a:off x="5978471" y="5335110"/>
              <a:ext cx="353487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76" name="Gerade Verbindung mit Pfeil 356"/>
            <p:cNvCxnSpPr>
              <a:cxnSpLocks noChangeShapeType="1"/>
            </p:cNvCxnSpPr>
            <p:nvPr/>
          </p:nvCxnSpPr>
          <p:spPr bwMode="auto">
            <a:xfrm rot="5400000">
              <a:off x="6983883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77" name="Gerade Verbindung 76"/>
            <p:cNvCxnSpPr>
              <a:cxnSpLocks noChangeShapeType="1"/>
            </p:cNvCxnSpPr>
            <p:nvPr/>
          </p:nvCxnSpPr>
          <p:spPr bwMode="auto">
            <a:xfrm rot="5400000">
              <a:off x="6841342" y="5337937"/>
              <a:ext cx="359142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78" name="Gerade Verbindung 358"/>
            <p:cNvCxnSpPr>
              <a:cxnSpLocks noChangeShapeType="1"/>
            </p:cNvCxnSpPr>
            <p:nvPr/>
          </p:nvCxnSpPr>
          <p:spPr bwMode="auto">
            <a:xfrm rot="5400000">
              <a:off x="6192391" y="5264993"/>
              <a:ext cx="216024" cy="42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79" name="Gerade Verbindung 359"/>
            <p:cNvCxnSpPr>
              <a:cxnSpLocks noChangeShapeType="1"/>
            </p:cNvCxnSpPr>
            <p:nvPr/>
          </p:nvCxnSpPr>
          <p:spPr bwMode="auto">
            <a:xfrm rot="10800000">
              <a:off x="6300192" y="5373216"/>
              <a:ext cx="57606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0" name="Gerade Verbindung 360"/>
            <p:cNvCxnSpPr>
              <a:cxnSpLocks noChangeShapeType="1"/>
            </p:cNvCxnSpPr>
            <p:nvPr/>
          </p:nvCxnSpPr>
          <p:spPr bwMode="auto">
            <a:xfrm rot="5400000">
              <a:off x="6768244" y="5265204"/>
              <a:ext cx="21602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1" name="Gerade Verbindung 361"/>
            <p:cNvCxnSpPr>
              <a:cxnSpLocks noChangeShapeType="1"/>
            </p:cNvCxnSpPr>
            <p:nvPr/>
          </p:nvCxnSpPr>
          <p:spPr bwMode="auto">
            <a:xfrm rot="5400000">
              <a:off x="7344308" y="5265204"/>
              <a:ext cx="21602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82" name="Ellipse 81"/>
            <p:cNvSpPr>
              <a:spLocks noChangeArrowheads="1"/>
            </p:cNvSpPr>
            <p:nvPr/>
          </p:nvSpPr>
          <p:spPr bwMode="auto">
            <a:xfrm>
              <a:off x="7957337" y="4581474"/>
              <a:ext cx="285738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3" name="Ellipse 82"/>
            <p:cNvSpPr>
              <a:spLocks noChangeArrowheads="1"/>
            </p:cNvSpPr>
            <p:nvPr/>
          </p:nvSpPr>
          <p:spPr bwMode="auto">
            <a:xfrm>
              <a:off x="7957337" y="4366553"/>
              <a:ext cx="285738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84" name="Gerade Verbindung 364"/>
            <p:cNvCxnSpPr>
              <a:cxnSpLocks noChangeShapeType="1"/>
            </p:cNvCxnSpPr>
            <p:nvPr/>
          </p:nvCxnSpPr>
          <p:spPr bwMode="auto">
            <a:xfrm rot="5400000">
              <a:off x="7955929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5" name="Gerade Verbindung mit Pfeil 365"/>
            <p:cNvCxnSpPr>
              <a:cxnSpLocks noChangeShapeType="1"/>
            </p:cNvCxnSpPr>
            <p:nvPr/>
          </p:nvCxnSpPr>
          <p:spPr bwMode="auto">
            <a:xfrm rot="5400000">
              <a:off x="7991995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86" name="Gerade Verbindung 366"/>
            <p:cNvCxnSpPr>
              <a:cxnSpLocks noChangeShapeType="1"/>
            </p:cNvCxnSpPr>
            <p:nvPr/>
          </p:nvCxnSpPr>
          <p:spPr bwMode="auto">
            <a:xfrm rot="5400000">
              <a:off x="7920583" y="5264993"/>
              <a:ext cx="216024" cy="42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7" name="Gerade Verbindung 367"/>
            <p:cNvCxnSpPr>
              <a:cxnSpLocks noChangeShapeType="1"/>
            </p:cNvCxnSpPr>
            <p:nvPr/>
          </p:nvCxnSpPr>
          <p:spPr bwMode="auto">
            <a:xfrm rot="10800000">
              <a:off x="7452320" y="5373216"/>
              <a:ext cx="57606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88" name="Ellipse 87"/>
            <p:cNvSpPr>
              <a:spLocks noChangeArrowheads="1"/>
            </p:cNvSpPr>
            <p:nvPr/>
          </p:nvSpPr>
          <p:spPr bwMode="auto">
            <a:xfrm>
              <a:off x="6084488" y="4581474"/>
              <a:ext cx="288566" cy="288446"/>
            </a:xfrm>
            <a:prstGeom prst="ellips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9" name="Ellipse 88"/>
            <p:cNvSpPr>
              <a:spLocks noChangeArrowheads="1"/>
            </p:cNvSpPr>
            <p:nvPr/>
          </p:nvSpPr>
          <p:spPr bwMode="auto">
            <a:xfrm>
              <a:off x="6084488" y="4366553"/>
              <a:ext cx="288566" cy="285617"/>
            </a:xfrm>
            <a:prstGeom prst="ellips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90" name="Gerade Verbindung 89"/>
            <p:cNvCxnSpPr>
              <a:cxnSpLocks noChangeShapeType="1"/>
            </p:cNvCxnSpPr>
            <p:nvPr/>
          </p:nvCxnSpPr>
          <p:spPr bwMode="auto">
            <a:xfrm rot="5400000">
              <a:off x="6084548" y="5014143"/>
              <a:ext cx="288446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</p:cxnSp>
        <p:sp>
          <p:nvSpPr>
            <p:cNvPr id="91" name="Ellipse 90"/>
            <p:cNvSpPr>
              <a:spLocks noChangeArrowheads="1"/>
            </p:cNvSpPr>
            <p:nvPr/>
          </p:nvSpPr>
          <p:spPr bwMode="auto">
            <a:xfrm>
              <a:off x="8316630" y="4581474"/>
              <a:ext cx="288566" cy="285617"/>
            </a:xfrm>
            <a:prstGeom prst="ellips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2" name="Ellipse 91"/>
            <p:cNvSpPr>
              <a:spLocks noChangeArrowheads="1"/>
            </p:cNvSpPr>
            <p:nvPr/>
          </p:nvSpPr>
          <p:spPr bwMode="auto">
            <a:xfrm>
              <a:off x="8316630" y="4363725"/>
              <a:ext cx="288566" cy="288446"/>
            </a:xfrm>
            <a:prstGeom prst="ellips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93" name="Gerade Verbindung 92"/>
            <p:cNvCxnSpPr>
              <a:cxnSpLocks noChangeShapeType="1"/>
            </p:cNvCxnSpPr>
            <p:nvPr/>
          </p:nvCxnSpPr>
          <p:spPr bwMode="auto">
            <a:xfrm rot="5400000">
              <a:off x="8315274" y="5012729"/>
              <a:ext cx="291275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</p:cxnSp>
        <p:cxnSp>
          <p:nvCxnSpPr>
            <p:cNvPr id="94" name="Gerade Verbindung 374"/>
            <p:cNvCxnSpPr>
              <a:cxnSpLocks noChangeShapeType="1"/>
            </p:cNvCxnSpPr>
            <p:nvPr/>
          </p:nvCxnSpPr>
          <p:spPr bwMode="auto">
            <a:xfrm rot="5400000">
              <a:off x="5759687" y="4257539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5" name="Gerade Verbindung 375"/>
            <p:cNvCxnSpPr>
              <a:cxnSpLocks noChangeShapeType="1"/>
            </p:cNvCxnSpPr>
            <p:nvPr/>
          </p:nvCxnSpPr>
          <p:spPr bwMode="auto">
            <a:xfrm rot="5400000">
              <a:off x="6119726" y="4257538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</p:cxnSp>
        <p:cxnSp>
          <p:nvCxnSpPr>
            <p:cNvPr id="96" name="Gerade Verbindung 376"/>
            <p:cNvCxnSpPr>
              <a:cxnSpLocks noChangeShapeType="1"/>
            </p:cNvCxnSpPr>
            <p:nvPr/>
          </p:nvCxnSpPr>
          <p:spPr bwMode="auto">
            <a:xfrm rot="5400000">
              <a:off x="7991934" y="4257538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7" name="Gerade Verbindung 377"/>
            <p:cNvCxnSpPr>
              <a:cxnSpLocks noChangeShapeType="1"/>
            </p:cNvCxnSpPr>
            <p:nvPr/>
          </p:nvCxnSpPr>
          <p:spPr bwMode="auto">
            <a:xfrm rot="5400000">
              <a:off x="8351974" y="4257539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</p:cxnSp>
        <p:cxnSp>
          <p:nvCxnSpPr>
            <p:cNvPr id="98" name="Gerade Verbindung 378"/>
            <p:cNvCxnSpPr>
              <a:cxnSpLocks noChangeShapeType="1"/>
            </p:cNvCxnSpPr>
            <p:nvPr/>
          </p:nvCxnSpPr>
          <p:spPr bwMode="auto">
            <a:xfrm rot="5400000">
              <a:off x="5795692" y="4005510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9" name="Gerade Verbindung 15"/>
            <p:cNvCxnSpPr>
              <a:cxnSpLocks noChangeShapeType="1"/>
            </p:cNvCxnSpPr>
            <p:nvPr/>
          </p:nvCxnSpPr>
          <p:spPr bwMode="auto">
            <a:xfrm>
              <a:off x="5796136" y="4149080"/>
              <a:ext cx="504056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0" name="Gerade Verbindung 15"/>
            <p:cNvCxnSpPr>
              <a:cxnSpLocks noChangeShapeType="1"/>
            </p:cNvCxnSpPr>
            <p:nvPr/>
          </p:nvCxnSpPr>
          <p:spPr bwMode="auto">
            <a:xfrm>
              <a:off x="7956376" y="4149080"/>
              <a:ext cx="648072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1" name="Gerade Verbindung 381"/>
            <p:cNvCxnSpPr>
              <a:cxnSpLocks noChangeShapeType="1"/>
            </p:cNvCxnSpPr>
            <p:nvPr/>
          </p:nvCxnSpPr>
          <p:spPr bwMode="auto">
            <a:xfrm rot="5400000">
              <a:off x="6011716" y="4005510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2" name="Gerade Verbindung 382"/>
            <p:cNvCxnSpPr>
              <a:cxnSpLocks noChangeShapeType="1"/>
            </p:cNvCxnSpPr>
            <p:nvPr/>
          </p:nvCxnSpPr>
          <p:spPr bwMode="auto">
            <a:xfrm rot="5400000">
              <a:off x="7883923" y="4005509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3" name="Gerade Verbindung 383"/>
            <p:cNvCxnSpPr>
              <a:cxnSpLocks noChangeShapeType="1"/>
            </p:cNvCxnSpPr>
            <p:nvPr/>
          </p:nvCxnSpPr>
          <p:spPr bwMode="auto">
            <a:xfrm rot="5400000">
              <a:off x="8387979" y="4005509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4" name="Gerade Verbindung 384"/>
            <p:cNvCxnSpPr>
              <a:cxnSpLocks noChangeShapeType="1"/>
            </p:cNvCxnSpPr>
            <p:nvPr/>
          </p:nvCxnSpPr>
          <p:spPr bwMode="auto">
            <a:xfrm>
              <a:off x="5364088" y="3861050"/>
              <a:ext cx="576064" cy="88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cxnSp>
          <p:nvCxnSpPr>
            <p:cNvPr id="105" name="Gerade Verbindung 385"/>
            <p:cNvCxnSpPr>
              <a:cxnSpLocks noChangeShapeType="1"/>
            </p:cNvCxnSpPr>
            <p:nvPr/>
          </p:nvCxnSpPr>
          <p:spPr bwMode="auto">
            <a:xfrm>
              <a:off x="6156176" y="3861048"/>
              <a:ext cx="1872208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6" name="Gerade Verbindung 386"/>
            <p:cNvCxnSpPr>
              <a:cxnSpLocks noChangeShapeType="1"/>
            </p:cNvCxnSpPr>
            <p:nvPr/>
          </p:nvCxnSpPr>
          <p:spPr bwMode="auto">
            <a:xfrm rot="5400000">
              <a:off x="7991937" y="3825487"/>
              <a:ext cx="648958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cxnSp>
          <p:nvCxnSpPr>
            <p:cNvPr id="107" name="Gerade Verbindung 387"/>
            <p:cNvCxnSpPr>
              <a:cxnSpLocks noChangeShapeType="1"/>
            </p:cNvCxnSpPr>
            <p:nvPr/>
          </p:nvCxnSpPr>
          <p:spPr bwMode="auto">
            <a:xfrm rot="10800000" flipV="1">
              <a:off x="8532440" y="3861048"/>
              <a:ext cx="360040" cy="88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sp>
          <p:nvSpPr>
            <p:cNvPr id="108" name="Text Box 373"/>
            <p:cNvSpPr txBox="1">
              <a:spLocks noChangeArrowheads="1"/>
            </p:cNvSpPr>
            <p:nvPr/>
          </p:nvSpPr>
          <p:spPr bwMode="auto">
            <a:xfrm>
              <a:off x="6732347" y="5735257"/>
              <a:ext cx="868526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09" name="Text Box 373"/>
            <p:cNvSpPr txBox="1">
              <a:spLocks noChangeArrowheads="1"/>
            </p:cNvSpPr>
            <p:nvPr/>
          </p:nvSpPr>
          <p:spPr bwMode="auto">
            <a:xfrm>
              <a:off x="7883781" y="5735257"/>
              <a:ext cx="868528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10" name="Text Box 373"/>
            <p:cNvSpPr txBox="1">
              <a:spLocks noChangeArrowheads="1"/>
            </p:cNvSpPr>
            <p:nvPr/>
          </p:nvSpPr>
          <p:spPr bwMode="auto">
            <a:xfrm>
              <a:off x="5436630" y="5735257"/>
              <a:ext cx="868526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11" name="Ellipse 110"/>
            <p:cNvSpPr>
              <a:spLocks noChangeArrowheads="1"/>
            </p:cNvSpPr>
            <p:nvPr/>
          </p:nvSpPr>
          <p:spPr bwMode="auto">
            <a:xfrm>
              <a:off x="7020913" y="4581474"/>
              <a:ext cx="288566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2" name="Ellipse 111"/>
            <p:cNvSpPr>
              <a:spLocks noChangeArrowheads="1"/>
            </p:cNvSpPr>
            <p:nvPr/>
          </p:nvSpPr>
          <p:spPr bwMode="auto">
            <a:xfrm>
              <a:off x="7020913" y="4366553"/>
              <a:ext cx="288566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113" name="Gerade Verbindung 393"/>
            <p:cNvCxnSpPr>
              <a:cxnSpLocks noChangeShapeType="1"/>
            </p:cNvCxnSpPr>
            <p:nvPr/>
          </p:nvCxnSpPr>
          <p:spPr bwMode="auto">
            <a:xfrm rot="5400000">
              <a:off x="7019825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14" name="Gerade Verbindung 394"/>
            <p:cNvCxnSpPr>
              <a:cxnSpLocks noChangeShapeType="1"/>
            </p:cNvCxnSpPr>
            <p:nvPr/>
          </p:nvCxnSpPr>
          <p:spPr bwMode="auto">
            <a:xfrm rot="5400000">
              <a:off x="6911816" y="4113522"/>
              <a:ext cx="50494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oval" w="med" len="med"/>
              <a:tailEnd/>
            </a:ln>
          </p:spPr>
        </p:cxnSp>
        <p:cxnSp>
          <p:nvCxnSpPr>
            <p:cNvPr id="115" name="Gerade Verbindung 395"/>
            <p:cNvCxnSpPr>
              <a:cxnSpLocks noChangeShapeType="1"/>
            </p:cNvCxnSpPr>
            <p:nvPr/>
          </p:nvCxnSpPr>
          <p:spPr bwMode="auto">
            <a:xfrm rot="10800000">
              <a:off x="6804250" y="5157192"/>
              <a:ext cx="720079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grpSp>
          <p:nvGrpSpPr>
            <p:cNvPr id="116" name="Gruppieren 326"/>
            <p:cNvGrpSpPr>
              <a:grpSpLocks/>
            </p:cNvGrpSpPr>
            <p:nvPr/>
          </p:nvGrpSpPr>
          <p:grpSpPr bwMode="auto">
            <a:xfrm>
              <a:off x="6084494" y="4363732"/>
              <a:ext cx="288567" cy="506196"/>
              <a:chOff x="4572239" y="4508529"/>
              <a:chExt cx="216425" cy="216941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 rot="16200000" flipH="1">
                <a:off x="4571981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rot="5400000" flipH="1" flipV="1">
                <a:off x="4571981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7" name="Gruppieren 327"/>
            <p:cNvGrpSpPr>
              <a:grpSpLocks/>
            </p:cNvGrpSpPr>
            <p:nvPr/>
          </p:nvGrpSpPr>
          <p:grpSpPr bwMode="auto">
            <a:xfrm>
              <a:off x="6732340" y="5443990"/>
              <a:ext cx="144281" cy="144225"/>
              <a:chOff x="4572160" y="4507258"/>
              <a:chExt cx="216422" cy="216337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 rot="16200000" flipH="1">
                <a:off x="4572202" y="4507216"/>
                <a:ext cx="216337" cy="21642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Gerade Verbindung 127"/>
              <p:cNvCxnSpPr/>
              <p:nvPr/>
            </p:nvCxnSpPr>
            <p:spPr bwMode="auto">
              <a:xfrm rot="5400000" flipH="1" flipV="1">
                <a:off x="4572202" y="4507216"/>
                <a:ext cx="216337" cy="21642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8" name="Gruppieren 330"/>
            <p:cNvGrpSpPr>
              <a:grpSpLocks/>
            </p:cNvGrpSpPr>
            <p:nvPr/>
          </p:nvGrpSpPr>
          <p:grpSpPr bwMode="auto">
            <a:xfrm>
              <a:off x="6299490" y="5443989"/>
              <a:ext cx="144283" cy="144225"/>
              <a:chOff x="4570958" y="4507257"/>
              <a:chExt cx="216425" cy="216337"/>
            </a:xfrm>
          </p:grpSpPr>
          <p:cxnSp>
            <p:nvCxnSpPr>
              <p:cNvPr id="125" name="Gerade Verbindung 124"/>
              <p:cNvCxnSpPr/>
              <p:nvPr/>
            </p:nvCxnSpPr>
            <p:spPr bwMode="auto">
              <a:xfrm rot="16200000" flipH="1">
                <a:off x="4571002" y="4507213"/>
                <a:ext cx="216337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Gerade Verbindung 125"/>
              <p:cNvCxnSpPr/>
              <p:nvPr/>
            </p:nvCxnSpPr>
            <p:spPr bwMode="auto">
              <a:xfrm rot="5400000" flipH="1" flipV="1">
                <a:off x="4571002" y="4507213"/>
                <a:ext cx="216337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19" name="Gerade Verbindung 405"/>
            <p:cNvCxnSpPr>
              <a:cxnSpLocks noChangeShapeType="1"/>
            </p:cNvCxnSpPr>
            <p:nvPr/>
          </p:nvCxnSpPr>
          <p:spPr bwMode="auto">
            <a:xfrm rot="10800000">
              <a:off x="5796136" y="5157192"/>
              <a:ext cx="576064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20" name="Gerade Verbindung 406"/>
            <p:cNvCxnSpPr>
              <a:cxnSpLocks noChangeShapeType="1"/>
            </p:cNvCxnSpPr>
            <p:nvPr/>
          </p:nvCxnSpPr>
          <p:spPr bwMode="auto">
            <a:xfrm rot="10800000">
              <a:off x="7956376" y="5157192"/>
              <a:ext cx="648072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grpSp>
          <p:nvGrpSpPr>
            <p:cNvPr id="121" name="Gruppieren 333"/>
            <p:cNvGrpSpPr>
              <a:grpSpLocks/>
            </p:cNvGrpSpPr>
            <p:nvPr/>
          </p:nvGrpSpPr>
          <p:grpSpPr bwMode="auto">
            <a:xfrm>
              <a:off x="8316636" y="4363732"/>
              <a:ext cx="288567" cy="506196"/>
              <a:chOff x="4572160" y="4508529"/>
              <a:chExt cx="216425" cy="216941"/>
            </a:xfrm>
          </p:grpSpPr>
          <p:cxnSp>
            <p:nvCxnSpPr>
              <p:cNvPr id="123" name="Gerade Verbindung 122"/>
              <p:cNvCxnSpPr/>
              <p:nvPr/>
            </p:nvCxnSpPr>
            <p:spPr bwMode="auto">
              <a:xfrm rot="16200000" flipH="1">
                <a:off x="4571902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Gerade Verbindung 123"/>
              <p:cNvCxnSpPr/>
              <p:nvPr/>
            </p:nvCxnSpPr>
            <p:spPr bwMode="auto">
              <a:xfrm rot="5400000" flipH="1" flipV="1">
                <a:off x="4571902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22" name="Pfeil nach rechts 156"/>
            <p:cNvSpPr>
              <a:spLocks noChangeArrowheads="1"/>
            </p:cNvSpPr>
            <p:nvPr/>
          </p:nvSpPr>
          <p:spPr bwMode="auto">
            <a:xfrm>
              <a:off x="6517337" y="4581474"/>
              <a:ext cx="359292" cy="144222"/>
            </a:xfrm>
            <a:prstGeom prst="rightArrow">
              <a:avLst>
                <a:gd name="adj1" fmla="val 31824"/>
                <a:gd name="adj2" fmla="val 51643"/>
              </a:avLst>
            </a:prstGeom>
            <a:solidFill>
              <a:schemeClr val="bg1">
                <a:lumMod val="75000"/>
              </a:schemeClr>
            </a:solidFill>
            <a:ln w="0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31" name="Foliennummernplatzhalter 1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147248" cy="4175844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Arial" charset="0"/>
              </a:rPr>
              <a:t>Common planning of TSOs and DSOs </a:t>
            </a:r>
            <a:br>
              <a:rPr lang="en-GB" sz="2400" dirty="0" smtClean="0">
                <a:latin typeface="Arial" charset="0"/>
              </a:rPr>
            </a:br>
            <a:r>
              <a:rPr lang="en-GB" sz="2400" dirty="0" smtClean="0">
                <a:latin typeface="Arial" charset="0"/>
              </a:rPr>
              <a:t>results in technical </a:t>
            </a:r>
            <a:r>
              <a:rPr lang="en-GB" sz="2400" u="sng" dirty="0" smtClean="0">
                <a:latin typeface="Arial" charset="0"/>
              </a:rPr>
              <a:t>and</a:t>
            </a:r>
            <a:r>
              <a:rPr lang="en-GB" sz="2400" dirty="0" smtClean="0">
                <a:latin typeface="Arial" charset="0"/>
              </a:rPr>
              <a:t> economical </a:t>
            </a:r>
            <a:br>
              <a:rPr lang="en-GB" sz="2400" dirty="0" smtClean="0">
                <a:latin typeface="Arial" charset="0"/>
              </a:rPr>
            </a:br>
            <a:r>
              <a:rPr lang="en-GB" sz="2400" dirty="0" smtClean="0">
                <a:latin typeface="Arial" charset="0"/>
              </a:rPr>
              <a:t>benefits:</a:t>
            </a:r>
          </a:p>
          <a:p>
            <a:pPr lvl="1" eaLnBrk="1" hangingPunct="1"/>
            <a:r>
              <a:rPr lang="en-GB" sz="2000" dirty="0" err="1" smtClean="0">
                <a:latin typeface="Arial" charset="0"/>
              </a:rPr>
              <a:t>Optimized</a:t>
            </a:r>
            <a:r>
              <a:rPr lang="en-GB" sz="2000" dirty="0" smtClean="0">
                <a:latin typeface="Arial" charset="0"/>
              </a:rPr>
              <a:t> transformer capacity between </a:t>
            </a:r>
            <a:br>
              <a:rPr lang="en-GB" sz="2000" dirty="0" smtClean="0">
                <a:latin typeface="Arial" charset="0"/>
              </a:rPr>
            </a:br>
            <a:r>
              <a:rPr lang="en-GB" sz="2000" dirty="0" smtClean="0">
                <a:latin typeface="Arial" charset="0"/>
              </a:rPr>
              <a:t>transmission and distribution grid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less lines in the distribution grid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substations with less complex/ expensive design</a:t>
            </a:r>
          </a:p>
          <a:p>
            <a:pPr lvl="1" eaLnBrk="1" hangingPunct="1"/>
            <a:endParaRPr lang="en-GB" sz="2000" dirty="0" smtClean="0">
              <a:latin typeface="Arial" charset="0"/>
            </a:endParaRPr>
          </a:p>
          <a:p>
            <a:pPr eaLnBrk="1" hangingPunct="1"/>
            <a:r>
              <a:rPr lang="en-GB" sz="2400" dirty="0" smtClean="0">
                <a:latin typeface="Arial" charset="0"/>
              </a:rPr>
              <a:t>Economical benefits for customers</a:t>
            </a:r>
          </a:p>
          <a:p>
            <a:pPr lvl="1" eaLnBrk="1" hangingPunct="1"/>
            <a:r>
              <a:rPr lang="en-GB" sz="2000" dirty="0" smtClean="0">
                <a:latin typeface="Arial" charset="0"/>
              </a:rPr>
              <a:t>Less equipment </a:t>
            </a:r>
            <a:r>
              <a:rPr lang="en-GB" sz="2000" dirty="0" smtClean="0">
                <a:latin typeface="Arial" charset="0"/>
                <a:sym typeface="Wingdings" pitchFamily="2" charset="2"/>
              </a:rPr>
              <a:t></a:t>
            </a:r>
            <a:r>
              <a:rPr lang="en-GB" sz="2000" dirty="0" smtClean="0">
                <a:latin typeface="Arial" charset="0"/>
              </a:rPr>
              <a:t> less expenses </a:t>
            </a:r>
            <a:r>
              <a:rPr lang="en-GB" sz="2000" dirty="0" smtClean="0">
                <a:latin typeface="Arial" charset="0"/>
                <a:sym typeface="Wingdings" pitchFamily="2" charset="2"/>
              </a:rPr>
              <a:t> lower </a:t>
            </a:r>
            <a:r>
              <a:rPr lang="de-DE" sz="2000" dirty="0" err="1" smtClean="0">
                <a:latin typeface="Arial" charset="0"/>
              </a:rPr>
              <a:t>system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usage</a:t>
            </a:r>
            <a:r>
              <a:rPr lang="de-DE" sz="2000" dirty="0" smtClean="0">
                <a:latin typeface="Arial" charset="0"/>
              </a:rPr>
              <a:t> </a:t>
            </a:r>
            <a:r>
              <a:rPr lang="de-DE" sz="2000" dirty="0" err="1" smtClean="0">
                <a:latin typeface="Arial" charset="0"/>
              </a:rPr>
              <a:t>tariffs</a:t>
            </a:r>
            <a:r>
              <a:rPr lang="de-DE" dirty="0" smtClean="0"/>
              <a:t>  </a:t>
            </a:r>
            <a:endParaRPr lang="en-GB" dirty="0" smtClean="0">
              <a:latin typeface="Arial" charset="0"/>
            </a:endParaRP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Economical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benefits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68" name="Gruppieren 411"/>
          <p:cNvGrpSpPr>
            <a:grpSpLocks/>
          </p:cNvGrpSpPr>
          <p:nvPr/>
        </p:nvGrpSpPr>
        <p:grpSpPr bwMode="auto">
          <a:xfrm>
            <a:off x="6732588" y="2995786"/>
            <a:ext cx="2141537" cy="1657350"/>
            <a:chOff x="5148064" y="3356992"/>
            <a:chExt cx="3816424" cy="2952328"/>
          </a:xfrm>
        </p:grpSpPr>
        <p:sp>
          <p:nvSpPr>
            <p:cNvPr id="69" name="AutoShape 390"/>
            <p:cNvSpPr>
              <a:spLocks noChangeArrowheads="1"/>
            </p:cNvSpPr>
            <p:nvPr/>
          </p:nvSpPr>
          <p:spPr bwMode="auto">
            <a:xfrm>
              <a:off x="5148064" y="3356992"/>
              <a:ext cx="3816424" cy="2952328"/>
            </a:xfrm>
            <a:prstGeom prst="roundRect">
              <a:avLst>
                <a:gd name="adj" fmla="val 16667"/>
              </a:avLst>
            </a:prstGeom>
            <a:solidFill>
              <a:srgbClr val="B4DCF0">
                <a:alpha val="58823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70" name="Ellipse 69"/>
            <p:cNvSpPr>
              <a:spLocks noChangeArrowheads="1"/>
            </p:cNvSpPr>
            <p:nvPr/>
          </p:nvSpPr>
          <p:spPr bwMode="auto">
            <a:xfrm>
              <a:off x="5725196" y="4581474"/>
              <a:ext cx="285736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1" name="Ellipse 70"/>
            <p:cNvSpPr>
              <a:spLocks noChangeArrowheads="1"/>
            </p:cNvSpPr>
            <p:nvPr/>
          </p:nvSpPr>
          <p:spPr bwMode="auto">
            <a:xfrm>
              <a:off x="5725196" y="4366553"/>
              <a:ext cx="285736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72" name="Gerade Verbindung 71"/>
            <p:cNvCxnSpPr>
              <a:cxnSpLocks noChangeShapeType="1"/>
            </p:cNvCxnSpPr>
            <p:nvPr/>
          </p:nvCxnSpPr>
          <p:spPr bwMode="auto">
            <a:xfrm rot="10800000">
              <a:off x="6155215" y="5517508"/>
              <a:ext cx="865698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73" name="Gerade Verbindung 353"/>
            <p:cNvCxnSpPr>
              <a:cxnSpLocks noChangeShapeType="1"/>
            </p:cNvCxnSpPr>
            <p:nvPr/>
          </p:nvCxnSpPr>
          <p:spPr bwMode="auto">
            <a:xfrm rot="5400000">
              <a:off x="5723681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74" name="Gerade Verbindung mit Pfeil 354"/>
            <p:cNvCxnSpPr>
              <a:cxnSpLocks noChangeShapeType="1"/>
            </p:cNvCxnSpPr>
            <p:nvPr/>
          </p:nvCxnSpPr>
          <p:spPr bwMode="auto">
            <a:xfrm rot="5400000">
              <a:off x="5687739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75" name="Gerade Verbindung 74"/>
            <p:cNvCxnSpPr>
              <a:cxnSpLocks noChangeShapeType="1"/>
            </p:cNvCxnSpPr>
            <p:nvPr/>
          </p:nvCxnSpPr>
          <p:spPr bwMode="auto">
            <a:xfrm rot="5400000">
              <a:off x="5978471" y="5335110"/>
              <a:ext cx="353487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76" name="Gerade Verbindung mit Pfeil 356"/>
            <p:cNvCxnSpPr>
              <a:cxnSpLocks noChangeShapeType="1"/>
            </p:cNvCxnSpPr>
            <p:nvPr/>
          </p:nvCxnSpPr>
          <p:spPr bwMode="auto">
            <a:xfrm rot="5400000">
              <a:off x="6983883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77" name="Gerade Verbindung 76"/>
            <p:cNvCxnSpPr>
              <a:cxnSpLocks noChangeShapeType="1"/>
            </p:cNvCxnSpPr>
            <p:nvPr/>
          </p:nvCxnSpPr>
          <p:spPr bwMode="auto">
            <a:xfrm rot="5400000">
              <a:off x="6841342" y="5337937"/>
              <a:ext cx="359142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prstDash val="sysDash"/>
              <a:round/>
              <a:headEnd/>
              <a:tailEnd/>
            </a:ln>
          </p:spPr>
        </p:cxnSp>
        <p:cxnSp>
          <p:nvCxnSpPr>
            <p:cNvPr id="78" name="Gerade Verbindung 358"/>
            <p:cNvCxnSpPr>
              <a:cxnSpLocks noChangeShapeType="1"/>
            </p:cNvCxnSpPr>
            <p:nvPr/>
          </p:nvCxnSpPr>
          <p:spPr bwMode="auto">
            <a:xfrm rot="5400000">
              <a:off x="6192391" y="5264993"/>
              <a:ext cx="216024" cy="42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79" name="Gerade Verbindung 359"/>
            <p:cNvCxnSpPr>
              <a:cxnSpLocks noChangeShapeType="1"/>
            </p:cNvCxnSpPr>
            <p:nvPr/>
          </p:nvCxnSpPr>
          <p:spPr bwMode="auto">
            <a:xfrm rot="10800000">
              <a:off x="6300192" y="5373216"/>
              <a:ext cx="57606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0" name="Gerade Verbindung 360"/>
            <p:cNvCxnSpPr>
              <a:cxnSpLocks noChangeShapeType="1"/>
            </p:cNvCxnSpPr>
            <p:nvPr/>
          </p:nvCxnSpPr>
          <p:spPr bwMode="auto">
            <a:xfrm rot="5400000">
              <a:off x="6768244" y="5265204"/>
              <a:ext cx="21602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1" name="Gerade Verbindung 361"/>
            <p:cNvCxnSpPr>
              <a:cxnSpLocks noChangeShapeType="1"/>
            </p:cNvCxnSpPr>
            <p:nvPr/>
          </p:nvCxnSpPr>
          <p:spPr bwMode="auto">
            <a:xfrm rot="5400000">
              <a:off x="7344308" y="5265204"/>
              <a:ext cx="21602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82" name="Ellipse 81"/>
            <p:cNvSpPr>
              <a:spLocks noChangeArrowheads="1"/>
            </p:cNvSpPr>
            <p:nvPr/>
          </p:nvSpPr>
          <p:spPr bwMode="auto">
            <a:xfrm>
              <a:off x="7957337" y="4581474"/>
              <a:ext cx="285738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3" name="Ellipse 82"/>
            <p:cNvSpPr>
              <a:spLocks noChangeArrowheads="1"/>
            </p:cNvSpPr>
            <p:nvPr/>
          </p:nvSpPr>
          <p:spPr bwMode="auto">
            <a:xfrm>
              <a:off x="7957337" y="4366553"/>
              <a:ext cx="285738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84" name="Gerade Verbindung 364"/>
            <p:cNvCxnSpPr>
              <a:cxnSpLocks noChangeShapeType="1"/>
            </p:cNvCxnSpPr>
            <p:nvPr/>
          </p:nvCxnSpPr>
          <p:spPr bwMode="auto">
            <a:xfrm rot="5400000">
              <a:off x="7955929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5" name="Gerade Verbindung mit Pfeil 365"/>
            <p:cNvCxnSpPr>
              <a:cxnSpLocks noChangeShapeType="1"/>
            </p:cNvCxnSpPr>
            <p:nvPr/>
          </p:nvCxnSpPr>
          <p:spPr bwMode="auto">
            <a:xfrm rot="5400000">
              <a:off x="7991995" y="5409605"/>
              <a:ext cx="504825" cy="0"/>
            </a:xfrm>
            <a:prstGeom prst="straightConnector1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86" name="Gerade Verbindung 366"/>
            <p:cNvCxnSpPr>
              <a:cxnSpLocks noChangeShapeType="1"/>
            </p:cNvCxnSpPr>
            <p:nvPr/>
          </p:nvCxnSpPr>
          <p:spPr bwMode="auto">
            <a:xfrm rot="5400000">
              <a:off x="7920583" y="5264993"/>
              <a:ext cx="216024" cy="422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87" name="Gerade Verbindung 367"/>
            <p:cNvCxnSpPr>
              <a:cxnSpLocks noChangeShapeType="1"/>
            </p:cNvCxnSpPr>
            <p:nvPr/>
          </p:nvCxnSpPr>
          <p:spPr bwMode="auto">
            <a:xfrm rot="10800000">
              <a:off x="7452320" y="5373216"/>
              <a:ext cx="576064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88" name="Ellipse 87"/>
            <p:cNvSpPr>
              <a:spLocks noChangeArrowheads="1"/>
            </p:cNvSpPr>
            <p:nvPr/>
          </p:nvSpPr>
          <p:spPr bwMode="auto">
            <a:xfrm>
              <a:off x="6084488" y="4581474"/>
              <a:ext cx="288566" cy="288446"/>
            </a:xfrm>
            <a:prstGeom prst="ellips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9" name="Ellipse 88"/>
            <p:cNvSpPr>
              <a:spLocks noChangeArrowheads="1"/>
            </p:cNvSpPr>
            <p:nvPr/>
          </p:nvSpPr>
          <p:spPr bwMode="auto">
            <a:xfrm>
              <a:off x="6084488" y="4366553"/>
              <a:ext cx="288566" cy="285617"/>
            </a:xfrm>
            <a:prstGeom prst="ellips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90" name="Gerade Verbindung 89"/>
            <p:cNvCxnSpPr>
              <a:cxnSpLocks noChangeShapeType="1"/>
            </p:cNvCxnSpPr>
            <p:nvPr/>
          </p:nvCxnSpPr>
          <p:spPr bwMode="auto">
            <a:xfrm rot="5400000">
              <a:off x="6084548" y="5014143"/>
              <a:ext cx="288446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</p:cxnSp>
        <p:sp>
          <p:nvSpPr>
            <p:cNvPr id="91" name="Ellipse 90"/>
            <p:cNvSpPr>
              <a:spLocks noChangeArrowheads="1"/>
            </p:cNvSpPr>
            <p:nvPr/>
          </p:nvSpPr>
          <p:spPr bwMode="auto">
            <a:xfrm>
              <a:off x="8316630" y="4581474"/>
              <a:ext cx="288566" cy="285617"/>
            </a:xfrm>
            <a:prstGeom prst="ellips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2" name="Ellipse 91"/>
            <p:cNvSpPr>
              <a:spLocks noChangeArrowheads="1"/>
            </p:cNvSpPr>
            <p:nvPr/>
          </p:nvSpPr>
          <p:spPr bwMode="auto">
            <a:xfrm>
              <a:off x="8316630" y="4363725"/>
              <a:ext cx="288566" cy="288446"/>
            </a:xfrm>
            <a:prstGeom prst="ellips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93" name="Gerade Verbindung 92"/>
            <p:cNvCxnSpPr>
              <a:cxnSpLocks noChangeShapeType="1"/>
            </p:cNvCxnSpPr>
            <p:nvPr/>
          </p:nvCxnSpPr>
          <p:spPr bwMode="auto">
            <a:xfrm rot="5400000">
              <a:off x="8315274" y="5012729"/>
              <a:ext cx="291275" cy="0"/>
            </a:xfrm>
            <a:prstGeom prst="line">
              <a:avLst/>
            </a:prstGeom>
            <a:noFill/>
            <a:ln w="38100" algn="ctr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</p:spPr>
        </p:cxnSp>
        <p:cxnSp>
          <p:nvCxnSpPr>
            <p:cNvPr id="94" name="Gerade Verbindung 374"/>
            <p:cNvCxnSpPr>
              <a:cxnSpLocks noChangeShapeType="1"/>
            </p:cNvCxnSpPr>
            <p:nvPr/>
          </p:nvCxnSpPr>
          <p:spPr bwMode="auto">
            <a:xfrm rot="5400000">
              <a:off x="5759687" y="4257539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5" name="Gerade Verbindung 375"/>
            <p:cNvCxnSpPr>
              <a:cxnSpLocks noChangeShapeType="1"/>
            </p:cNvCxnSpPr>
            <p:nvPr/>
          </p:nvCxnSpPr>
          <p:spPr bwMode="auto">
            <a:xfrm rot="5400000">
              <a:off x="6119726" y="4257538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</p:cxnSp>
        <p:cxnSp>
          <p:nvCxnSpPr>
            <p:cNvPr id="96" name="Gerade Verbindung 376"/>
            <p:cNvCxnSpPr>
              <a:cxnSpLocks noChangeShapeType="1"/>
            </p:cNvCxnSpPr>
            <p:nvPr/>
          </p:nvCxnSpPr>
          <p:spPr bwMode="auto">
            <a:xfrm rot="5400000">
              <a:off x="7991934" y="4257538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7" name="Gerade Verbindung 377"/>
            <p:cNvCxnSpPr>
              <a:cxnSpLocks noChangeShapeType="1"/>
            </p:cNvCxnSpPr>
            <p:nvPr/>
          </p:nvCxnSpPr>
          <p:spPr bwMode="auto">
            <a:xfrm rot="5400000">
              <a:off x="8351974" y="4257539"/>
              <a:ext cx="216915" cy="0"/>
            </a:xfrm>
            <a:prstGeom prst="line">
              <a:avLst/>
            </a:prstGeom>
            <a:noFill/>
            <a:ln w="38100" algn="ctr">
              <a:solidFill>
                <a:srgbClr val="FFCCCC"/>
              </a:solidFill>
              <a:round/>
              <a:headEnd/>
              <a:tailEnd/>
            </a:ln>
          </p:spPr>
        </p:cxnSp>
        <p:cxnSp>
          <p:nvCxnSpPr>
            <p:cNvPr id="98" name="Gerade Verbindung 378"/>
            <p:cNvCxnSpPr>
              <a:cxnSpLocks noChangeShapeType="1"/>
            </p:cNvCxnSpPr>
            <p:nvPr/>
          </p:nvCxnSpPr>
          <p:spPr bwMode="auto">
            <a:xfrm rot="5400000">
              <a:off x="5795692" y="4005510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9" name="Gerade Verbindung 15"/>
            <p:cNvCxnSpPr>
              <a:cxnSpLocks noChangeShapeType="1"/>
            </p:cNvCxnSpPr>
            <p:nvPr/>
          </p:nvCxnSpPr>
          <p:spPr bwMode="auto">
            <a:xfrm>
              <a:off x="5796136" y="4149080"/>
              <a:ext cx="504056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0" name="Gerade Verbindung 15"/>
            <p:cNvCxnSpPr>
              <a:cxnSpLocks noChangeShapeType="1"/>
            </p:cNvCxnSpPr>
            <p:nvPr/>
          </p:nvCxnSpPr>
          <p:spPr bwMode="auto">
            <a:xfrm>
              <a:off x="7956376" y="4149080"/>
              <a:ext cx="648072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1" name="Gerade Verbindung 381"/>
            <p:cNvCxnSpPr>
              <a:cxnSpLocks noChangeShapeType="1"/>
            </p:cNvCxnSpPr>
            <p:nvPr/>
          </p:nvCxnSpPr>
          <p:spPr bwMode="auto">
            <a:xfrm rot="5400000">
              <a:off x="6011716" y="4005510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2" name="Gerade Verbindung 382"/>
            <p:cNvCxnSpPr>
              <a:cxnSpLocks noChangeShapeType="1"/>
            </p:cNvCxnSpPr>
            <p:nvPr/>
          </p:nvCxnSpPr>
          <p:spPr bwMode="auto">
            <a:xfrm rot="5400000">
              <a:off x="7883923" y="4005509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3" name="Gerade Verbindung 383"/>
            <p:cNvCxnSpPr>
              <a:cxnSpLocks noChangeShapeType="1"/>
            </p:cNvCxnSpPr>
            <p:nvPr/>
          </p:nvCxnSpPr>
          <p:spPr bwMode="auto">
            <a:xfrm rot="5400000">
              <a:off x="8387979" y="4005509"/>
              <a:ext cx="288921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4" name="Gerade Verbindung 384"/>
            <p:cNvCxnSpPr>
              <a:cxnSpLocks noChangeShapeType="1"/>
            </p:cNvCxnSpPr>
            <p:nvPr/>
          </p:nvCxnSpPr>
          <p:spPr bwMode="auto">
            <a:xfrm>
              <a:off x="5364088" y="3861050"/>
              <a:ext cx="576064" cy="88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cxnSp>
          <p:nvCxnSpPr>
            <p:cNvPr id="105" name="Gerade Verbindung 385"/>
            <p:cNvCxnSpPr>
              <a:cxnSpLocks noChangeShapeType="1"/>
            </p:cNvCxnSpPr>
            <p:nvPr/>
          </p:nvCxnSpPr>
          <p:spPr bwMode="auto">
            <a:xfrm>
              <a:off x="6156176" y="3861048"/>
              <a:ext cx="1872208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6" name="Gerade Verbindung 386"/>
            <p:cNvCxnSpPr>
              <a:cxnSpLocks noChangeShapeType="1"/>
            </p:cNvCxnSpPr>
            <p:nvPr/>
          </p:nvCxnSpPr>
          <p:spPr bwMode="auto">
            <a:xfrm rot="5400000">
              <a:off x="7991937" y="3825487"/>
              <a:ext cx="648958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cxnSp>
          <p:nvCxnSpPr>
            <p:cNvPr id="107" name="Gerade Verbindung 387"/>
            <p:cNvCxnSpPr>
              <a:cxnSpLocks noChangeShapeType="1"/>
            </p:cNvCxnSpPr>
            <p:nvPr/>
          </p:nvCxnSpPr>
          <p:spPr bwMode="auto">
            <a:xfrm rot="10800000" flipV="1">
              <a:off x="8532440" y="3861048"/>
              <a:ext cx="360040" cy="88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arrow" w="med" len="med"/>
              <a:tailEnd/>
            </a:ln>
          </p:spPr>
        </p:cxnSp>
        <p:sp>
          <p:nvSpPr>
            <p:cNvPr id="108" name="Text Box 373"/>
            <p:cNvSpPr txBox="1">
              <a:spLocks noChangeArrowheads="1"/>
            </p:cNvSpPr>
            <p:nvPr/>
          </p:nvSpPr>
          <p:spPr bwMode="auto">
            <a:xfrm>
              <a:off x="6732347" y="5735257"/>
              <a:ext cx="868526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09" name="Text Box 373"/>
            <p:cNvSpPr txBox="1">
              <a:spLocks noChangeArrowheads="1"/>
            </p:cNvSpPr>
            <p:nvPr/>
          </p:nvSpPr>
          <p:spPr bwMode="auto">
            <a:xfrm>
              <a:off x="7883781" y="5735257"/>
              <a:ext cx="868528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10" name="Text Box 373"/>
            <p:cNvSpPr txBox="1">
              <a:spLocks noChangeArrowheads="1"/>
            </p:cNvSpPr>
            <p:nvPr/>
          </p:nvSpPr>
          <p:spPr bwMode="auto">
            <a:xfrm>
              <a:off x="5436630" y="5735257"/>
              <a:ext cx="868526" cy="4496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GB" sz="1600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11" name="Ellipse 110"/>
            <p:cNvSpPr>
              <a:spLocks noChangeArrowheads="1"/>
            </p:cNvSpPr>
            <p:nvPr/>
          </p:nvSpPr>
          <p:spPr bwMode="auto">
            <a:xfrm>
              <a:off x="7020913" y="4581474"/>
              <a:ext cx="288566" cy="288446"/>
            </a:xfrm>
            <a:prstGeom prst="ellips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2" name="Ellipse 111"/>
            <p:cNvSpPr>
              <a:spLocks noChangeArrowheads="1"/>
            </p:cNvSpPr>
            <p:nvPr/>
          </p:nvSpPr>
          <p:spPr bwMode="auto">
            <a:xfrm>
              <a:off x="7020913" y="4366553"/>
              <a:ext cx="288566" cy="285617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2400" b="1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113" name="Gerade Verbindung 393"/>
            <p:cNvCxnSpPr>
              <a:cxnSpLocks noChangeShapeType="1"/>
            </p:cNvCxnSpPr>
            <p:nvPr/>
          </p:nvCxnSpPr>
          <p:spPr bwMode="auto">
            <a:xfrm rot="5400000">
              <a:off x="7019825" y="5013623"/>
              <a:ext cx="288925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14" name="Gerade Verbindung 394"/>
            <p:cNvCxnSpPr>
              <a:cxnSpLocks noChangeShapeType="1"/>
            </p:cNvCxnSpPr>
            <p:nvPr/>
          </p:nvCxnSpPr>
          <p:spPr bwMode="auto">
            <a:xfrm rot="5400000">
              <a:off x="6911816" y="4113522"/>
              <a:ext cx="504945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 type="oval" w="med" len="med"/>
              <a:tailEnd/>
            </a:ln>
          </p:spPr>
        </p:cxnSp>
        <p:cxnSp>
          <p:nvCxnSpPr>
            <p:cNvPr id="115" name="Gerade Verbindung 395"/>
            <p:cNvCxnSpPr>
              <a:cxnSpLocks noChangeShapeType="1"/>
            </p:cNvCxnSpPr>
            <p:nvPr/>
          </p:nvCxnSpPr>
          <p:spPr bwMode="auto">
            <a:xfrm rot="10800000">
              <a:off x="6804250" y="5157192"/>
              <a:ext cx="720079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grpSp>
          <p:nvGrpSpPr>
            <p:cNvPr id="116" name="Gruppieren 326"/>
            <p:cNvGrpSpPr>
              <a:grpSpLocks/>
            </p:cNvGrpSpPr>
            <p:nvPr/>
          </p:nvGrpSpPr>
          <p:grpSpPr bwMode="auto">
            <a:xfrm>
              <a:off x="6084494" y="4363732"/>
              <a:ext cx="288567" cy="506196"/>
              <a:chOff x="4572239" y="4508529"/>
              <a:chExt cx="216425" cy="216941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 rot="16200000" flipH="1">
                <a:off x="4571981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rot="5400000" flipH="1" flipV="1">
                <a:off x="4571981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7" name="Gruppieren 327"/>
            <p:cNvGrpSpPr>
              <a:grpSpLocks/>
            </p:cNvGrpSpPr>
            <p:nvPr/>
          </p:nvGrpSpPr>
          <p:grpSpPr bwMode="auto">
            <a:xfrm>
              <a:off x="6732340" y="5443990"/>
              <a:ext cx="144281" cy="144225"/>
              <a:chOff x="4572160" y="4507258"/>
              <a:chExt cx="216422" cy="216337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 rot="16200000" flipH="1">
                <a:off x="4572202" y="4507216"/>
                <a:ext cx="216337" cy="21642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Gerade Verbindung 127"/>
              <p:cNvCxnSpPr/>
              <p:nvPr/>
            </p:nvCxnSpPr>
            <p:spPr bwMode="auto">
              <a:xfrm rot="5400000" flipH="1" flipV="1">
                <a:off x="4572202" y="4507216"/>
                <a:ext cx="216337" cy="21642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8" name="Gruppieren 330"/>
            <p:cNvGrpSpPr>
              <a:grpSpLocks/>
            </p:cNvGrpSpPr>
            <p:nvPr/>
          </p:nvGrpSpPr>
          <p:grpSpPr bwMode="auto">
            <a:xfrm>
              <a:off x="6299490" y="5443989"/>
              <a:ext cx="144283" cy="144225"/>
              <a:chOff x="4570958" y="4507257"/>
              <a:chExt cx="216425" cy="216337"/>
            </a:xfrm>
          </p:grpSpPr>
          <p:cxnSp>
            <p:nvCxnSpPr>
              <p:cNvPr id="125" name="Gerade Verbindung 124"/>
              <p:cNvCxnSpPr/>
              <p:nvPr/>
            </p:nvCxnSpPr>
            <p:spPr bwMode="auto">
              <a:xfrm rot="16200000" flipH="1">
                <a:off x="4571002" y="4507213"/>
                <a:ext cx="216337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Gerade Verbindung 125"/>
              <p:cNvCxnSpPr/>
              <p:nvPr/>
            </p:nvCxnSpPr>
            <p:spPr bwMode="auto">
              <a:xfrm rot="5400000" flipH="1" flipV="1">
                <a:off x="4571002" y="4507213"/>
                <a:ext cx="216337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19" name="Gerade Verbindung 405"/>
            <p:cNvCxnSpPr>
              <a:cxnSpLocks noChangeShapeType="1"/>
            </p:cNvCxnSpPr>
            <p:nvPr/>
          </p:nvCxnSpPr>
          <p:spPr bwMode="auto">
            <a:xfrm rot="10800000">
              <a:off x="5796136" y="5157192"/>
              <a:ext cx="576064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20" name="Gerade Verbindung 406"/>
            <p:cNvCxnSpPr>
              <a:cxnSpLocks noChangeShapeType="1"/>
            </p:cNvCxnSpPr>
            <p:nvPr/>
          </p:nvCxnSpPr>
          <p:spPr bwMode="auto">
            <a:xfrm rot="10800000">
              <a:off x="7956376" y="5157192"/>
              <a:ext cx="648072" cy="0"/>
            </a:xfrm>
            <a:prstGeom prst="line">
              <a:avLst/>
            </a:prstGeom>
            <a:noFill/>
            <a:ln w="63500" algn="ctr">
              <a:solidFill>
                <a:srgbClr val="0000FF"/>
              </a:solidFill>
              <a:round/>
              <a:headEnd/>
              <a:tailEnd/>
            </a:ln>
          </p:spPr>
        </p:cxnSp>
        <p:grpSp>
          <p:nvGrpSpPr>
            <p:cNvPr id="121" name="Gruppieren 333"/>
            <p:cNvGrpSpPr>
              <a:grpSpLocks/>
            </p:cNvGrpSpPr>
            <p:nvPr/>
          </p:nvGrpSpPr>
          <p:grpSpPr bwMode="auto">
            <a:xfrm>
              <a:off x="8316636" y="4363732"/>
              <a:ext cx="288567" cy="506196"/>
              <a:chOff x="4572160" y="4508529"/>
              <a:chExt cx="216425" cy="216941"/>
            </a:xfrm>
          </p:grpSpPr>
          <p:cxnSp>
            <p:nvCxnSpPr>
              <p:cNvPr id="123" name="Gerade Verbindung 122"/>
              <p:cNvCxnSpPr/>
              <p:nvPr/>
            </p:nvCxnSpPr>
            <p:spPr bwMode="auto">
              <a:xfrm rot="16200000" flipH="1">
                <a:off x="4571902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Gerade Verbindung 123"/>
              <p:cNvCxnSpPr/>
              <p:nvPr/>
            </p:nvCxnSpPr>
            <p:spPr bwMode="auto">
              <a:xfrm rot="5400000" flipH="1" flipV="1">
                <a:off x="4571902" y="4508787"/>
                <a:ext cx="216941" cy="21642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22" name="Pfeil nach rechts 156"/>
            <p:cNvSpPr>
              <a:spLocks noChangeArrowheads="1"/>
            </p:cNvSpPr>
            <p:nvPr/>
          </p:nvSpPr>
          <p:spPr bwMode="auto">
            <a:xfrm>
              <a:off x="6517337" y="4581474"/>
              <a:ext cx="359292" cy="144222"/>
            </a:xfrm>
            <a:prstGeom prst="rightArrow">
              <a:avLst>
                <a:gd name="adj1" fmla="val 31824"/>
                <a:gd name="adj2" fmla="val 51643"/>
              </a:avLst>
            </a:prstGeom>
            <a:solidFill>
              <a:schemeClr val="bg1">
                <a:lumMod val="75000"/>
              </a:schemeClr>
            </a:solidFill>
            <a:ln w="0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31" name="Foliennummernplatzhalter 1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Summary</a:t>
            </a:r>
            <a:endParaRPr lang="fr-BE" sz="32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>
                <a:latin typeface="+mj-lt"/>
              </a:rPr>
              <a:t>TSO/DSO </a:t>
            </a:r>
            <a:r>
              <a:rPr lang="de-DE" sz="2400" dirty="0" err="1" smtClean="0">
                <a:latin typeface="+mj-lt"/>
              </a:rPr>
              <a:t>coordination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dirty="0" err="1" smtClean="0">
                <a:latin typeface="+mj-lt"/>
              </a:rPr>
              <a:t>and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dirty="0" err="1" smtClean="0">
                <a:latin typeface="+mj-lt"/>
              </a:rPr>
              <a:t>cooperation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dirty="0" err="1" smtClean="0">
                <a:latin typeface="+mj-lt"/>
              </a:rPr>
              <a:t>is</a:t>
            </a:r>
            <a:r>
              <a:rPr lang="de-DE" sz="2400" dirty="0" smtClean="0">
                <a:latin typeface="+mj-lt"/>
              </a:rPr>
              <a:t> essential </a:t>
            </a:r>
            <a:r>
              <a:rPr lang="de-DE" sz="2400" dirty="0" err="1" smtClean="0">
                <a:latin typeface="+mj-lt"/>
              </a:rPr>
              <a:t>for</a:t>
            </a:r>
            <a:endParaRPr lang="de-DE" sz="2400" dirty="0" smtClean="0">
              <a:latin typeface="+mj-lt"/>
            </a:endParaRPr>
          </a:p>
          <a:p>
            <a:pPr lvl="1"/>
            <a:r>
              <a:rPr lang="de-DE" sz="2000" dirty="0" err="1" smtClean="0">
                <a:latin typeface="+mj-lt"/>
              </a:rPr>
              <a:t>Efficient</a:t>
            </a:r>
            <a:r>
              <a:rPr lang="de-DE" sz="2000" dirty="0" smtClean="0">
                <a:latin typeface="+mj-lt"/>
              </a:rPr>
              <a:t> </a:t>
            </a:r>
            <a:r>
              <a:rPr lang="de-DE" sz="2000" dirty="0" err="1" smtClean="0">
                <a:latin typeface="+mj-lt"/>
              </a:rPr>
              <a:t>planning</a:t>
            </a:r>
            <a:r>
              <a:rPr lang="de-DE" sz="2000" dirty="0" smtClean="0">
                <a:latin typeface="+mj-lt"/>
              </a:rPr>
              <a:t> </a:t>
            </a:r>
            <a:r>
              <a:rPr lang="de-DE" sz="2000" dirty="0" err="1" smtClean="0">
                <a:latin typeface="+mj-lt"/>
              </a:rPr>
              <a:t>processes</a:t>
            </a:r>
            <a:endParaRPr lang="de-DE" sz="2000" dirty="0" smtClean="0">
              <a:latin typeface="+mj-lt"/>
            </a:endParaRPr>
          </a:p>
          <a:p>
            <a:pPr lvl="1"/>
            <a:r>
              <a:rPr lang="de-DE" sz="2000" dirty="0" smtClean="0">
                <a:latin typeface="+mj-lt"/>
              </a:rPr>
              <a:t>Secure </a:t>
            </a:r>
            <a:r>
              <a:rPr lang="de-DE" sz="2000" dirty="0" err="1" smtClean="0">
                <a:latin typeface="+mj-lt"/>
              </a:rPr>
              <a:t>system</a:t>
            </a:r>
            <a:r>
              <a:rPr lang="de-DE" sz="2000" dirty="0" smtClean="0">
                <a:latin typeface="+mj-lt"/>
              </a:rPr>
              <a:t> </a:t>
            </a:r>
            <a:r>
              <a:rPr lang="de-DE" sz="2000" dirty="0" err="1" smtClean="0">
                <a:latin typeface="+mj-lt"/>
              </a:rPr>
              <a:t>operation</a:t>
            </a:r>
            <a:endParaRPr lang="de-DE" sz="2000" dirty="0" smtClean="0">
              <a:latin typeface="+mj-lt"/>
            </a:endParaRPr>
          </a:p>
          <a:p>
            <a:pPr lvl="1"/>
            <a:endParaRPr lang="de-DE" sz="2000" dirty="0" smtClean="0">
              <a:latin typeface="+mj-lt"/>
            </a:endParaRPr>
          </a:p>
          <a:p>
            <a:r>
              <a:rPr lang="de-DE" sz="2400" dirty="0" err="1" smtClean="0">
                <a:latin typeface="+mj-lt"/>
              </a:rPr>
              <a:t>Coordinated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dirty="0" err="1" smtClean="0">
                <a:latin typeface="+mj-lt"/>
              </a:rPr>
              <a:t>planning</a:t>
            </a:r>
            <a:r>
              <a:rPr lang="de-DE" sz="2400" dirty="0" smtClean="0">
                <a:latin typeface="+mj-lt"/>
              </a:rPr>
              <a:t> </a:t>
            </a:r>
            <a:r>
              <a:rPr lang="de-DE" sz="2400" dirty="0" err="1" smtClean="0">
                <a:latin typeface="+mj-lt"/>
              </a:rPr>
              <a:t>provides</a:t>
            </a:r>
            <a:endParaRPr lang="de-DE" sz="2400" dirty="0" smtClean="0">
              <a:latin typeface="+mj-lt"/>
            </a:endParaRPr>
          </a:p>
          <a:p>
            <a:pPr lvl="1"/>
            <a:r>
              <a:rPr lang="de-DE" sz="2000" dirty="0" smtClean="0">
                <a:latin typeface="+mj-lt"/>
              </a:rPr>
              <a:t>Technical </a:t>
            </a:r>
            <a:r>
              <a:rPr lang="de-DE" sz="2000" dirty="0" err="1" smtClean="0">
                <a:latin typeface="+mj-lt"/>
              </a:rPr>
              <a:t>benefits</a:t>
            </a:r>
            <a:endParaRPr lang="de-DE" sz="2000" dirty="0" smtClean="0">
              <a:latin typeface="+mj-lt"/>
            </a:endParaRPr>
          </a:p>
          <a:p>
            <a:pPr lvl="2"/>
            <a:r>
              <a:rPr lang="de-DE" sz="1600" dirty="0" err="1" smtClean="0">
                <a:latin typeface="+mj-lt"/>
              </a:rPr>
              <a:t>improved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security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and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quality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supply</a:t>
            </a:r>
            <a:endParaRPr lang="de-DE" sz="1600" dirty="0" smtClean="0">
              <a:latin typeface="+mj-lt"/>
            </a:endParaRPr>
          </a:p>
          <a:p>
            <a:pPr lvl="2"/>
            <a:r>
              <a:rPr lang="de-DE" sz="1600" dirty="0" err="1" smtClean="0">
                <a:latin typeface="+mj-lt"/>
              </a:rPr>
              <a:t>Optimized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grid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structures</a:t>
            </a:r>
            <a:endParaRPr lang="de-DE" sz="1600" dirty="0" smtClean="0">
              <a:latin typeface="+mj-lt"/>
            </a:endParaRPr>
          </a:p>
          <a:p>
            <a:pPr lvl="1"/>
            <a:r>
              <a:rPr lang="de-DE" sz="2000" dirty="0" err="1" smtClean="0">
                <a:latin typeface="+mj-lt"/>
              </a:rPr>
              <a:t>Cost</a:t>
            </a:r>
            <a:r>
              <a:rPr lang="de-DE" sz="2000" dirty="0" smtClean="0">
                <a:latin typeface="+mj-lt"/>
              </a:rPr>
              <a:t> </a:t>
            </a:r>
            <a:r>
              <a:rPr lang="de-DE" sz="2000" dirty="0" err="1" smtClean="0">
                <a:latin typeface="+mj-lt"/>
              </a:rPr>
              <a:t>benefits</a:t>
            </a:r>
            <a:endParaRPr lang="de-DE" sz="2000" dirty="0" smtClean="0">
              <a:latin typeface="+mj-lt"/>
            </a:endParaRPr>
          </a:p>
          <a:p>
            <a:pPr lvl="2"/>
            <a:r>
              <a:rPr lang="de-DE" sz="1600" dirty="0" err="1" smtClean="0">
                <a:latin typeface="+mj-lt"/>
              </a:rPr>
              <a:t>Combined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lines</a:t>
            </a:r>
            <a:endParaRPr lang="de-DE" sz="1600" dirty="0" smtClean="0">
              <a:latin typeface="+mj-lt"/>
            </a:endParaRPr>
          </a:p>
          <a:p>
            <a:pPr lvl="2"/>
            <a:r>
              <a:rPr lang="de-DE" sz="1600" dirty="0" err="1" smtClean="0">
                <a:latin typeface="+mj-lt"/>
              </a:rPr>
              <a:t>Efficient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use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of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assets</a:t>
            </a:r>
            <a:r>
              <a:rPr lang="de-DE" sz="1600" dirty="0" smtClean="0">
                <a:latin typeface="+mj-lt"/>
              </a:rPr>
              <a:t> (e.g. </a:t>
            </a:r>
            <a:r>
              <a:rPr lang="de-DE" sz="1600" dirty="0" err="1" smtClean="0">
                <a:latin typeface="+mj-lt"/>
              </a:rPr>
              <a:t>transformer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capacities</a:t>
            </a:r>
            <a:r>
              <a:rPr lang="de-DE" sz="1600" dirty="0" smtClean="0">
                <a:latin typeface="+mj-lt"/>
              </a:rPr>
              <a:t>)</a:t>
            </a:r>
          </a:p>
          <a:p>
            <a:pPr lvl="2"/>
            <a:r>
              <a:rPr lang="de-DE" sz="1600" dirty="0" err="1" smtClean="0">
                <a:latin typeface="+mj-lt"/>
              </a:rPr>
              <a:t>Cost</a:t>
            </a:r>
            <a:r>
              <a:rPr lang="de-DE" sz="1600" dirty="0" smtClean="0">
                <a:latin typeface="+mj-lt"/>
              </a:rPr>
              <a:t> </a:t>
            </a:r>
            <a:r>
              <a:rPr lang="de-DE" sz="1600" dirty="0" err="1" smtClean="0">
                <a:latin typeface="+mj-lt"/>
              </a:rPr>
              <a:t>efficiencies</a:t>
            </a:r>
            <a:endParaRPr lang="de-DE" sz="1600" dirty="0">
              <a:latin typeface="+mj-lt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90"/>
          <p:cNvSpPr>
            <a:spLocks noChangeArrowheads="1"/>
          </p:cNvSpPr>
          <p:nvPr/>
        </p:nvSpPr>
        <p:spPr bwMode="auto">
          <a:xfrm>
            <a:off x="468313" y="1773238"/>
            <a:ext cx="7272337" cy="4319587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>
                <a:solidFill>
                  <a:schemeClr val="bg2"/>
                </a:solidFill>
                <a:latin typeface="Arial" charset="0"/>
              </a:rPr>
              <a:t>Substation layout I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2" name="Gruppieren 471"/>
          <p:cNvGrpSpPr>
            <a:grpSpLocks/>
          </p:cNvGrpSpPr>
          <p:nvPr/>
        </p:nvGrpSpPr>
        <p:grpSpPr bwMode="auto">
          <a:xfrm>
            <a:off x="900113" y="2060575"/>
            <a:ext cx="5991225" cy="3816350"/>
            <a:chOff x="1028628" y="2060848"/>
            <a:chExt cx="6581102" cy="4091707"/>
          </a:xfrm>
        </p:grpSpPr>
        <p:cxnSp>
          <p:nvCxnSpPr>
            <p:cNvPr id="144" name="Gerade Verbindung 143"/>
            <p:cNvCxnSpPr/>
            <p:nvPr/>
          </p:nvCxnSpPr>
          <p:spPr bwMode="auto">
            <a:xfrm rot="16200000">
              <a:off x="395393" y="4076916"/>
              <a:ext cx="4032136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Gerade Verbindung 144"/>
            <p:cNvCxnSpPr/>
            <p:nvPr/>
          </p:nvCxnSpPr>
          <p:spPr bwMode="auto">
            <a:xfrm rot="16200000">
              <a:off x="611624" y="4076916"/>
              <a:ext cx="4032136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Gerade Verbindung 145"/>
            <p:cNvCxnSpPr/>
            <p:nvPr/>
          </p:nvCxnSpPr>
          <p:spPr bwMode="auto">
            <a:xfrm rot="16200000">
              <a:off x="4027829" y="4116914"/>
              <a:ext cx="3969160" cy="0"/>
            </a:xfrm>
            <a:prstGeom prst="line">
              <a:avLst/>
            </a:prstGeom>
            <a:ln w="762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 Verbindung 148"/>
            <p:cNvCxnSpPr/>
            <p:nvPr/>
          </p:nvCxnSpPr>
          <p:spPr bwMode="auto">
            <a:xfrm rot="16200000">
              <a:off x="4242316" y="4116914"/>
              <a:ext cx="3969160" cy="0"/>
            </a:xfrm>
            <a:prstGeom prst="line">
              <a:avLst/>
            </a:prstGeom>
            <a:ln w="762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pieren 338"/>
            <p:cNvGrpSpPr>
              <a:grpSpLocks/>
            </p:cNvGrpSpPr>
            <p:nvPr/>
          </p:nvGrpSpPr>
          <p:grpSpPr bwMode="auto">
            <a:xfrm rot="-5400000">
              <a:off x="1814439" y="3480073"/>
              <a:ext cx="401638" cy="1223963"/>
              <a:chOff x="3666850" y="1052736"/>
              <a:chExt cx="400516" cy="1224138"/>
            </a:xfrm>
          </p:grpSpPr>
          <p:cxnSp>
            <p:nvCxnSpPr>
              <p:cNvPr id="151" name="Gerade Verbindung 150"/>
              <p:cNvCxnSpPr/>
              <p:nvPr/>
            </p:nvCxnSpPr>
            <p:spPr bwMode="auto">
              <a:xfrm rot="5400000" flipH="1" flipV="1">
                <a:off x="3635853" y="1125382"/>
                <a:ext cx="14475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uppieren 221"/>
              <p:cNvGrpSpPr>
                <a:grpSpLocks/>
              </p:cNvGrpSpPr>
              <p:nvPr/>
            </p:nvGrpSpPr>
            <p:grpSpPr bwMode="auto">
              <a:xfrm rot="10800000">
                <a:off x="3670017" y="1546520"/>
                <a:ext cx="109231" cy="444564"/>
                <a:chOff x="1331726" y="2782868"/>
                <a:chExt cx="109231" cy="444564"/>
              </a:xfrm>
            </p:grpSpPr>
            <p:cxnSp>
              <p:nvCxnSpPr>
                <p:cNvPr id="170" name="Gerade Verbindung 169"/>
                <p:cNvCxnSpPr/>
                <p:nvPr/>
              </p:nvCxnSpPr>
              <p:spPr bwMode="auto">
                <a:xfrm rot="5400000" flipH="1" flipV="1">
                  <a:off x="1330364" y="2855027"/>
                  <a:ext cx="14475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Gerade Verbindung 170"/>
                <p:cNvCxnSpPr/>
                <p:nvPr/>
              </p:nvCxnSpPr>
              <p:spPr bwMode="auto">
                <a:xfrm rot="5400000" flipH="1" flipV="1">
                  <a:off x="1292081" y="2958060"/>
                  <a:ext cx="151732" cy="7298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Gerade Verbindung 171"/>
                <p:cNvCxnSpPr/>
                <p:nvPr/>
              </p:nvCxnSpPr>
              <p:spPr bwMode="auto">
                <a:xfrm rot="10800000">
                  <a:off x="1368796" y="3072162"/>
                  <a:ext cx="66194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Gerade Verbindung 172"/>
                <p:cNvCxnSpPr/>
                <p:nvPr/>
              </p:nvCxnSpPr>
              <p:spPr bwMode="auto">
                <a:xfrm rot="5400000" flipH="1" flipV="1">
                  <a:off x="1330364" y="3155004"/>
                  <a:ext cx="14475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Gruppieren 226"/>
              <p:cNvGrpSpPr>
                <a:grpSpLocks/>
              </p:cNvGrpSpPr>
              <p:nvPr/>
            </p:nvGrpSpPr>
            <p:grpSpPr bwMode="auto">
              <a:xfrm rot="10800000">
                <a:off x="3958135" y="1546520"/>
                <a:ext cx="109231" cy="444564"/>
                <a:chOff x="1331640" y="2782868"/>
                <a:chExt cx="109231" cy="444564"/>
              </a:xfrm>
            </p:grpSpPr>
            <p:cxnSp>
              <p:nvCxnSpPr>
                <p:cNvPr id="166" name="Gerade Verbindung 165"/>
                <p:cNvCxnSpPr/>
                <p:nvPr/>
              </p:nvCxnSpPr>
              <p:spPr bwMode="auto">
                <a:xfrm rot="5400000" flipH="1" flipV="1">
                  <a:off x="1323069" y="2855027"/>
                  <a:ext cx="14475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Gerade Verbindung 166"/>
                <p:cNvCxnSpPr/>
                <p:nvPr/>
              </p:nvCxnSpPr>
              <p:spPr bwMode="auto">
                <a:xfrm rot="5400000" flipH="1" flipV="1">
                  <a:off x="1288180" y="2961454"/>
                  <a:ext cx="151732" cy="6619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Gerade Verbindung 167"/>
                <p:cNvCxnSpPr/>
                <p:nvPr/>
              </p:nvCxnSpPr>
              <p:spPr bwMode="auto">
                <a:xfrm rot="10800000">
                  <a:off x="1361501" y="3072162"/>
                  <a:ext cx="7128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Gerade Verbindung 168"/>
                <p:cNvCxnSpPr/>
                <p:nvPr/>
              </p:nvCxnSpPr>
              <p:spPr bwMode="auto">
                <a:xfrm rot="5400000" flipH="1" flipV="1">
                  <a:off x="1323069" y="3155004"/>
                  <a:ext cx="14475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6" name="Gerade Verbindung 155"/>
              <p:cNvCxnSpPr/>
              <p:nvPr/>
            </p:nvCxnSpPr>
            <p:spPr bwMode="auto">
              <a:xfrm rot="5400000" flipH="1" flipV="1">
                <a:off x="3600101" y="1952933"/>
                <a:ext cx="21626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Gerade Verbindung 156"/>
              <p:cNvCxnSpPr/>
              <p:nvPr/>
            </p:nvCxnSpPr>
            <p:spPr bwMode="auto">
              <a:xfrm rot="5400000" flipH="1" flipV="1">
                <a:off x="3816262" y="2096818"/>
                <a:ext cx="36101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uppieren 234"/>
              <p:cNvGrpSpPr>
                <a:grpSpLocks/>
              </p:cNvGrpSpPr>
              <p:nvPr/>
            </p:nvGrpSpPr>
            <p:grpSpPr bwMode="auto">
              <a:xfrm rot="10800000">
                <a:off x="3666850" y="1149588"/>
                <a:ext cx="113981" cy="444564"/>
                <a:chOff x="754080" y="3287147"/>
                <a:chExt cx="113981" cy="444564"/>
              </a:xfrm>
            </p:grpSpPr>
            <p:cxnSp>
              <p:nvCxnSpPr>
                <p:cNvPr id="161" name="Gerade Verbindung 160"/>
                <p:cNvCxnSpPr/>
                <p:nvPr/>
              </p:nvCxnSpPr>
              <p:spPr bwMode="auto">
                <a:xfrm rot="5400000" flipH="1" flipV="1">
                  <a:off x="744118" y="3368738"/>
                  <a:ext cx="14475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Gerade Verbindung 161"/>
                <p:cNvCxnSpPr/>
                <p:nvPr/>
              </p:nvCxnSpPr>
              <p:spPr bwMode="auto">
                <a:xfrm rot="5400000" flipH="1" flipV="1">
                  <a:off x="706707" y="3462178"/>
                  <a:ext cx="149988" cy="7298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 Verbindung 162"/>
                <p:cNvCxnSpPr/>
                <p:nvPr/>
              </p:nvCxnSpPr>
              <p:spPr bwMode="auto">
                <a:xfrm rot="16200000" flipV="1">
                  <a:off x="779870" y="3562437"/>
                  <a:ext cx="73250" cy="71286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Gerade Verbindung 163"/>
                <p:cNvCxnSpPr/>
                <p:nvPr/>
              </p:nvCxnSpPr>
              <p:spPr bwMode="auto">
                <a:xfrm rot="5400000" flipH="1" flipV="1">
                  <a:off x="747606" y="3659994"/>
                  <a:ext cx="137779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Gerade Verbindung 164"/>
                <p:cNvCxnSpPr/>
                <p:nvPr/>
              </p:nvCxnSpPr>
              <p:spPr bwMode="auto">
                <a:xfrm rot="10800000" flipV="1">
                  <a:off x="780853" y="3564944"/>
                  <a:ext cx="78075" cy="69762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Gerade Verbindung 158"/>
              <p:cNvCxnSpPr/>
              <p:nvPr/>
            </p:nvCxnSpPr>
            <p:spPr bwMode="auto">
              <a:xfrm rot="5400000" flipH="1" flipV="1">
                <a:off x="3708130" y="1341644"/>
                <a:ext cx="577281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Gerade Verbindung 159"/>
              <p:cNvCxnSpPr/>
              <p:nvPr/>
            </p:nvCxnSpPr>
            <p:spPr bwMode="auto">
              <a:xfrm rot="10800000">
                <a:off x="3708231" y="1058236"/>
                <a:ext cx="28853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uppieren 337"/>
            <p:cNvGrpSpPr>
              <a:grpSpLocks/>
            </p:cNvGrpSpPr>
            <p:nvPr/>
          </p:nvGrpSpPr>
          <p:grpSpPr bwMode="auto">
            <a:xfrm rot="5400000">
              <a:off x="6419765" y="3454166"/>
              <a:ext cx="402461" cy="1224148"/>
              <a:chOff x="3662845" y="4800204"/>
              <a:chExt cx="402930" cy="1224323"/>
            </a:xfrm>
          </p:grpSpPr>
          <p:cxnSp>
            <p:nvCxnSpPr>
              <p:cNvPr id="175" name="Gerade Verbindung 174"/>
              <p:cNvCxnSpPr/>
              <p:nvPr/>
            </p:nvCxnSpPr>
            <p:spPr bwMode="auto">
              <a:xfrm rot="5400000" flipH="1" flipV="1">
                <a:off x="3634774" y="4877814"/>
                <a:ext cx="144756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uppieren 252"/>
              <p:cNvGrpSpPr>
                <a:grpSpLocks/>
              </p:cNvGrpSpPr>
              <p:nvPr/>
            </p:nvGrpSpPr>
            <p:grpSpPr bwMode="auto">
              <a:xfrm rot="10800000">
                <a:off x="3668438" y="5290934"/>
                <a:ext cx="109665" cy="444564"/>
                <a:chOff x="1332870" y="2782868"/>
                <a:chExt cx="109665" cy="444564"/>
              </a:xfrm>
            </p:grpSpPr>
            <p:cxnSp>
              <p:nvCxnSpPr>
                <p:cNvPr id="192" name="Gerade Verbindung 191"/>
                <p:cNvCxnSpPr/>
                <p:nvPr/>
              </p:nvCxnSpPr>
              <p:spPr bwMode="auto">
                <a:xfrm rot="5400000" flipH="1" flipV="1">
                  <a:off x="1336554" y="2847008"/>
                  <a:ext cx="14475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Gerade Verbindung 192"/>
                <p:cNvCxnSpPr/>
                <p:nvPr/>
              </p:nvCxnSpPr>
              <p:spPr bwMode="auto">
                <a:xfrm rot="5400000" flipH="1" flipV="1">
                  <a:off x="1300690" y="2950748"/>
                  <a:ext cx="151733" cy="71569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Gerade Verbindung 193"/>
                <p:cNvCxnSpPr/>
                <p:nvPr/>
              </p:nvCxnSpPr>
              <p:spPr bwMode="auto">
                <a:xfrm rot="10800000">
                  <a:off x="1383372" y="3072863"/>
                  <a:ext cx="69864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Gerade Verbindung 194"/>
                <p:cNvCxnSpPr/>
                <p:nvPr/>
              </p:nvCxnSpPr>
              <p:spPr bwMode="auto">
                <a:xfrm rot="5400000" flipH="1" flipV="1">
                  <a:off x="1336554" y="3146985"/>
                  <a:ext cx="14475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uppieren 257"/>
              <p:cNvGrpSpPr>
                <a:grpSpLocks/>
              </p:cNvGrpSpPr>
              <p:nvPr/>
            </p:nvGrpSpPr>
            <p:grpSpPr bwMode="auto">
              <a:xfrm rot="10800000">
                <a:off x="3956111" y="5290934"/>
                <a:ext cx="109664" cy="444564"/>
                <a:chOff x="1333230" y="2782868"/>
                <a:chExt cx="109664" cy="444564"/>
              </a:xfrm>
            </p:grpSpPr>
            <p:cxnSp>
              <p:nvCxnSpPr>
                <p:cNvPr id="188" name="Gerade Verbindung 187"/>
                <p:cNvCxnSpPr/>
                <p:nvPr/>
              </p:nvCxnSpPr>
              <p:spPr bwMode="auto">
                <a:xfrm rot="5400000" flipH="1" flipV="1">
                  <a:off x="1341718" y="2847009"/>
                  <a:ext cx="14475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Gerade Verbindung 188"/>
                <p:cNvCxnSpPr/>
                <p:nvPr/>
              </p:nvCxnSpPr>
              <p:spPr bwMode="auto">
                <a:xfrm rot="5400000" flipH="1" flipV="1">
                  <a:off x="1311818" y="2949897"/>
                  <a:ext cx="151733" cy="73272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Gerade Verbindung 189"/>
                <p:cNvCxnSpPr/>
                <p:nvPr/>
              </p:nvCxnSpPr>
              <p:spPr bwMode="auto">
                <a:xfrm rot="10800000">
                  <a:off x="1380016" y="3072863"/>
                  <a:ext cx="71569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Gerade Verbindung 190"/>
                <p:cNvCxnSpPr/>
                <p:nvPr/>
              </p:nvCxnSpPr>
              <p:spPr bwMode="auto">
                <a:xfrm rot="5400000" flipH="1" flipV="1">
                  <a:off x="1341718" y="3146985"/>
                  <a:ext cx="14475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8" name="Gerade Verbindung 177"/>
              <p:cNvCxnSpPr/>
              <p:nvPr/>
            </p:nvCxnSpPr>
            <p:spPr bwMode="auto">
              <a:xfrm rot="5400000" flipH="1" flipV="1">
                <a:off x="3599021" y="5696646"/>
                <a:ext cx="216262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Gerade Verbindung 178"/>
              <p:cNvCxnSpPr/>
              <p:nvPr/>
            </p:nvCxnSpPr>
            <p:spPr bwMode="auto">
              <a:xfrm rot="5400000" flipH="1" flipV="1">
                <a:off x="3814623" y="5849250"/>
                <a:ext cx="361019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uppieren 264"/>
              <p:cNvGrpSpPr>
                <a:grpSpLocks/>
              </p:cNvGrpSpPr>
              <p:nvPr/>
            </p:nvGrpSpPr>
            <p:grpSpPr bwMode="auto">
              <a:xfrm rot="10800000">
                <a:off x="3662845" y="4894384"/>
                <a:ext cx="112467" cy="449801"/>
                <a:chOff x="759598" y="3281528"/>
                <a:chExt cx="112467" cy="449801"/>
              </a:xfrm>
            </p:grpSpPr>
            <p:cxnSp>
              <p:nvCxnSpPr>
                <p:cNvPr id="183" name="Gerade Verbindung 182"/>
                <p:cNvCxnSpPr/>
                <p:nvPr/>
              </p:nvCxnSpPr>
              <p:spPr bwMode="auto">
                <a:xfrm rot="5400000" flipH="1" flipV="1">
                  <a:off x="766476" y="3352871"/>
                  <a:ext cx="143012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Gerade Verbindung 183"/>
                <p:cNvCxnSpPr/>
                <p:nvPr/>
              </p:nvCxnSpPr>
              <p:spPr bwMode="auto">
                <a:xfrm rot="5400000" flipH="1" flipV="1">
                  <a:off x="725499" y="3463587"/>
                  <a:ext cx="149988" cy="71569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Gerade Verbindung 184"/>
                <p:cNvCxnSpPr/>
                <p:nvPr/>
              </p:nvCxnSpPr>
              <p:spPr bwMode="auto">
                <a:xfrm rot="16200000" flipV="1">
                  <a:off x="803913" y="3563849"/>
                  <a:ext cx="73250" cy="69866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Gerade Verbindung 185"/>
                <p:cNvCxnSpPr/>
                <p:nvPr/>
              </p:nvCxnSpPr>
              <p:spPr bwMode="auto">
                <a:xfrm rot="5400000" flipH="1" flipV="1">
                  <a:off x="760491" y="3658952"/>
                  <a:ext cx="14475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Gerade Verbindung 186"/>
                <p:cNvCxnSpPr/>
                <p:nvPr/>
              </p:nvCxnSpPr>
              <p:spPr bwMode="auto">
                <a:xfrm rot="10800000" flipV="1">
                  <a:off x="805605" y="3565645"/>
                  <a:ext cx="76682" cy="69762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1" name="Gerade Verbindung 180"/>
              <p:cNvCxnSpPr/>
              <p:nvPr/>
            </p:nvCxnSpPr>
            <p:spPr bwMode="auto">
              <a:xfrm rot="5400000" flipH="1" flipV="1">
                <a:off x="3701380" y="5094077"/>
                <a:ext cx="577280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Gerade Verbindung 181"/>
              <p:cNvCxnSpPr/>
              <p:nvPr/>
            </p:nvCxnSpPr>
            <p:spPr bwMode="auto">
              <a:xfrm rot="10800000">
                <a:off x="3707152" y="4801949"/>
                <a:ext cx="287981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7" name="Ellipse 12"/>
            <p:cNvSpPr/>
            <p:nvPr/>
          </p:nvSpPr>
          <p:spPr bwMode="auto">
            <a:xfrm rot="16200000">
              <a:off x="3974850" y="4746269"/>
              <a:ext cx="432318" cy="3888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238" name="Ellipse 237"/>
            <p:cNvSpPr/>
            <p:nvPr/>
          </p:nvSpPr>
          <p:spPr bwMode="auto">
            <a:xfrm rot="16200000">
              <a:off x="4205031" y="4746269"/>
              <a:ext cx="432318" cy="388867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233" name="Gerade Verbindung 232"/>
            <p:cNvCxnSpPr/>
            <p:nvPr/>
          </p:nvCxnSpPr>
          <p:spPr bwMode="auto">
            <a:xfrm>
              <a:off x="3923336" y="4940702"/>
              <a:ext cx="71495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Gerade Verbindung 233"/>
            <p:cNvCxnSpPr/>
            <p:nvPr/>
          </p:nvCxnSpPr>
          <p:spPr bwMode="auto">
            <a:xfrm>
              <a:off x="4622600" y="4940702"/>
              <a:ext cx="9242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uppieren 54"/>
            <p:cNvGrpSpPr>
              <a:grpSpLocks/>
            </p:cNvGrpSpPr>
            <p:nvPr/>
          </p:nvGrpSpPr>
          <p:grpSpPr bwMode="auto">
            <a:xfrm rot="-5400000">
              <a:off x="3717059" y="4736580"/>
              <a:ext cx="106362" cy="444500"/>
              <a:chOff x="1332170" y="2780377"/>
              <a:chExt cx="106423" cy="444542"/>
            </a:xfrm>
          </p:grpSpPr>
          <p:cxnSp>
            <p:nvCxnSpPr>
              <p:cNvPr id="226" name="Gerade Verbindung 225"/>
              <p:cNvCxnSpPr/>
              <p:nvPr/>
            </p:nvCxnSpPr>
            <p:spPr bwMode="auto">
              <a:xfrm rot="5400000" flipH="1" flipV="1">
                <a:off x="1322630" y="2853181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Gerade Verbindung 226"/>
              <p:cNvCxnSpPr/>
              <p:nvPr/>
            </p:nvCxnSpPr>
            <p:spPr bwMode="auto">
              <a:xfrm rot="5400000" flipH="1" flipV="1">
                <a:off x="1292746" y="2956083"/>
                <a:ext cx="151725" cy="73229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Gerade Verbindung 33"/>
              <p:cNvCxnSpPr/>
              <p:nvPr/>
            </p:nvCxnSpPr>
            <p:spPr bwMode="auto">
              <a:xfrm rot="10800000">
                <a:off x="1359241" y="3080767"/>
                <a:ext cx="7152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Gerade Verbindung 228"/>
              <p:cNvCxnSpPr/>
              <p:nvPr/>
            </p:nvCxnSpPr>
            <p:spPr bwMode="auto">
              <a:xfrm rot="5400000" flipH="1" flipV="1">
                <a:off x="1322630" y="3153142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9" name="Gerade Verbindung 198"/>
            <p:cNvCxnSpPr/>
            <p:nvPr/>
          </p:nvCxnSpPr>
          <p:spPr bwMode="auto">
            <a:xfrm rot="5400000">
              <a:off x="2986977" y="4940703"/>
              <a:ext cx="289347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ieren 98"/>
            <p:cNvGrpSpPr>
              <a:grpSpLocks/>
            </p:cNvGrpSpPr>
            <p:nvPr/>
          </p:nvGrpSpPr>
          <p:grpSpPr bwMode="auto">
            <a:xfrm rot="-5400000">
              <a:off x="3282876" y="4734197"/>
              <a:ext cx="111126" cy="444500"/>
              <a:chOff x="756106" y="3284640"/>
              <a:chExt cx="111190" cy="444542"/>
            </a:xfrm>
          </p:grpSpPr>
          <p:cxnSp>
            <p:nvCxnSpPr>
              <p:cNvPr id="221" name="Gerade Verbindung 220"/>
              <p:cNvCxnSpPr/>
              <p:nvPr/>
            </p:nvCxnSpPr>
            <p:spPr bwMode="auto">
              <a:xfrm rot="5400000" flipH="1" flipV="1">
                <a:off x="746565" y="3356782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Gerade Verbindung 221"/>
              <p:cNvCxnSpPr/>
              <p:nvPr/>
            </p:nvCxnSpPr>
            <p:spPr bwMode="auto">
              <a:xfrm rot="5400000" flipH="1" flipV="1">
                <a:off x="716680" y="3459685"/>
                <a:ext cx="151725" cy="73229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Gerade Verbindung 222"/>
              <p:cNvCxnSpPr/>
              <p:nvPr/>
            </p:nvCxnSpPr>
            <p:spPr bwMode="auto">
              <a:xfrm rot="16200000" flipV="1">
                <a:off x="778911" y="3560814"/>
                <a:ext cx="73246" cy="7152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Gerade Verbindung 223"/>
              <p:cNvCxnSpPr/>
              <p:nvPr/>
            </p:nvCxnSpPr>
            <p:spPr bwMode="auto">
              <a:xfrm rot="5400000" flipH="1" flipV="1">
                <a:off x="746565" y="3656744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Gerade Verbindung 224"/>
              <p:cNvCxnSpPr/>
              <p:nvPr/>
            </p:nvCxnSpPr>
            <p:spPr bwMode="auto">
              <a:xfrm rot="10800000" flipV="1">
                <a:off x="789988" y="3563441"/>
                <a:ext cx="76635" cy="69759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ieren 141"/>
            <p:cNvGrpSpPr>
              <a:grpSpLocks/>
            </p:cNvGrpSpPr>
            <p:nvPr/>
          </p:nvGrpSpPr>
          <p:grpSpPr bwMode="auto">
            <a:xfrm rot="-5400000">
              <a:off x="4812434" y="4736580"/>
              <a:ext cx="106362" cy="444500"/>
              <a:chOff x="1332170" y="2780917"/>
              <a:chExt cx="106423" cy="444542"/>
            </a:xfrm>
          </p:grpSpPr>
          <p:cxnSp>
            <p:nvCxnSpPr>
              <p:cNvPr id="217" name="Gerade Verbindung 216"/>
              <p:cNvCxnSpPr/>
              <p:nvPr/>
            </p:nvCxnSpPr>
            <p:spPr bwMode="auto">
              <a:xfrm rot="5400000" flipH="1" flipV="1">
                <a:off x="1322630" y="2853453"/>
                <a:ext cx="144749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Gerade Verbindung 217"/>
              <p:cNvCxnSpPr/>
              <p:nvPr/>
            </p:nvCxnSpPr>
            <p:spPr bwMode="auto">
              <a:xfrm rot="5400000" flipH="1" flipV="1">
                <a:off x="1292746" y="2956355"/>
                <a:ext cx="151725" cy="73229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Gerade Verbindung 218"/>
              <p:cNvCxnSpPr/>
              <p:nvPr/>
            </p:nvCxnSpPr>
            <p:spPr bwMode="auto">
              <a:xfrm rot="10800000">
                <a:off x="1359241" y="3081039"/>
                <a:ext cx="71527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Gerade Verbindung 219"/>
              <p:cNvCxnSpPr/>
              <p:nvPr/>
            </p:nvCxnSpPr>
            <p:spPr bwMode="auto">
              <a:xfrm rot="5400000" flipH="1" flipV="1">
                <a:off x="1322630" y="3153414"/>
                <a:ext cx="144749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284"/>
            <p:cNvGrpSpPr>
              <a:grpSpLocks/>
            </p:cNvGrpSpPr>
            <p:nvPr/>
          </p:nvGrpSpPr>
          <p:grpSpPr bwMode="auto">
            <a:xfrm rot="5400000">
              <a:off x="2578820" y="4593705"/>
              <a:ext cx="395288" cy="730250"/>
              <a:chOff x="5832093" y="4426874"/>
              <a:chExt cx="395515" cy="730319"/>
            </a:xfrm>
          </p:grpSpPr>
          <p:grpSp>
            <p:nvGrpSpPr>
              <p:cNvPr id="15" name="Gruppieren 272"/>
              <p:cNvGrpSpPr>
                <a:grpSpLocks/>
              </p:cNvGrpSpPr>
              <p:nvPr/>
            </p:nvGrpSpPr>
            <p:grpSpPr bwMode="auto">
              <a:xfrm rot="10800000">
                <a:off x="5832093" y="4426874"/>
                <a:ext cx="108012" cy="444542"/>
                <a:chOff x="1331110" y="2782855"/>
                <a:chExt cx="108012" cy="444542"/>
              </a:xfrm>
            </p:grpSpPr>
            <p:cxnSp>
              <p:nvCxnSpPr>
                <p:cNvPr id="211" name="Gerade Verbindung 210"/>
                <p:cNvCxnSpPr/>
                <p:nvPr/>
              </p:nvCxnSpPr>
              <p:spPr bwMode="auto">
                <a:xfrm rot="5400000" flipH="1" flipV="1">
                  <a:off x="1330181" y="2855584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Gerade Verbindung 211"/>
                <p:cNvCxnSpPr/>
                <p:nvPr/>
              </p:nvCxnSpPr>
              <p:spPr bwMode="auto">
                <a:xfrm rot="5400000" flipH="1" flipV="1">
                  <a:off x="1300296" y="2958486"/>
                  <a:ext cx="151726" cy="7323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Gerade Verbindung 214"/>
                <p:cNvCxnSpPr/>
                <p:nvPr/>
              </p:nvCxnSpPr>
              <p:spPr bwMode="auto">
                <a:xfrm rot="10800000">
                  <a:off x="1366791" y="3083171"/>
                  <a:ext cx="7152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Gerade Verbindung 215"/>
                <p:cNvCxnSpPr/>
                <p:nvPr/>
              </p:nvCxnSpPr>
              <p:spPr bwMode="auto">
                <a:xfrm rot="5400000" flipH="1" flipV="1">
                  <a:off x="1330181" y="3155547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uppieren 277"/>
              <p:cNvGrpSpPr>
                <a:grpSpLocks/>
              </p:cNvGrpSpPr>
              <p:nvPr/>
            </p:nvGrpSpPr>
            <p:grpSpPr bwMode="auto">
              <a:xfrm rot="10800000">
                <a:off x="6119596" y="4426874"/>
                <a:ext cx="108012" cy="444542"/>
                <a:chOff x="1331639" y="2782855"/>
                <a:chExt cx="108012" cy="444542"/>
              </a:xfrm>
            </p:grpSpPr>
            <p:cxnSp>
              <p:nvCxnSpPr>
                <p:cNvPr id="207" name="Gerade Verbindung 206"/>
                <p:cNvCxnSpPr/>
                <p:nvPr/>
              </p:nvCxnSpPr>
              <p:spPr bwMode="auto">
                <a:xfrm rot="5400000" flipH="1" flipV="1">
                  <a:off x="1328701" y="2855584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Gerade Verbindung 207"/>
                <p:cNvCxnSpPr/>
                <p:nvPr/>
              </p:nvCxnSpPr>
              <p:spPr bwMode="auto">
                <a:xfrm rot="5400000" flipH="1" flipV="1">
                  <a:off x="1293707" y="2961893"/>
                  <a:ext cx="151726" cy="6641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Gerade Verbindung 208"/>
                <p:cNvCxnSpPr/>
                <p:nvPr/>
              </p:nvCxnSpPr>
              <p:spPr bwMode="auto">
                <a:xfrm rot="10800000">
                  <a:off x="1370421" y="3083171"/>
                  <a:ext cx="64715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Gerade Verbindung 209"/>
                <p:cNvCxnSpPr/>
                <p:nvPr/>
              </p:nvCxnSpPr>
              <p:spPr bwMode="auto">
                <a:xfrm rot="5400000" flipH="1" flipV="1">
                  <a:off x="1328701" y="3155547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5" name="Gerade Verbindung 204"/>
              <p:cNvCxnSpPr/>
              <p:nvPr/>
            </p:nvCxnSpPr>
            <p:spPr bwMode="auto">
              <a:xfrm rot="5400000" flipH="1" flipV="1">
                <a:off x="5760533" y="4822230"/>
                <a:ext cx="21625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Gerade Verbindung 205"/>
              <p:cNvCxnSpPr/>
              <p:nvPr/>
            </p:nvCxnSpPr>
            <p:spPr bwMode="auto">
              <a:xfrm rot="5400000" flipH="1" flipV="1">
                <a:off x="5975968" y="4976571"/>
                <a:ext cx="361001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501"/>
            <p:cNvGrpSpPr>
              <a:grpSpLocks/>
            </p:cNvGrpSpPr>
            <p:nvPr/>
          </p:nvGrpSpPr>
          <p:grpSpPr bwMode="auto">
            <a:xfrm rot="-5400000">
              <a:off x="5456958" y="4350817"/>
              <a:ext cx="396875" cy="1160462"/>
              <a:chOff x="1835696" y="4869160"/>
              <a:chExt cx="395755" cy="1160429"/>
            </a:xfrm>
          </p:grpSpPr>
          <p:grpSp>
            <p:nvGrpSpPr>
              <p:cNvPr id="18" name="Gruppieren 62"/>
              <p:cNvGrpSpPr>
                <a:grpSpLocks/>
              </p:cNvGrpSpPr>
              <p:nvPr/>
            </p:nvGrpSpPr>
            <p:grpSpPr bwMode="auto">
              <a:xfrm rot="10800000">
                <a:off x="1979750" y="4867573"/>
                <a:ext cx="113978" cy="444486"/>
                <a:chOff x="754045" y="3286616"/>
                <a:chExt cx="113978" cy="444486"/>
              </a:xfrm>
            </p:grpSpPr>
            <p:cxnSp>
              <p:nvCxnSpPr>
                <p:cNvPr id="256" name="Gerade Verbindung 255"/>
                <p:cNvCxnSpPr/>
                <p:nvPr/>
              </p:nvCxnSpPr>
              <p:spPr bwMode="auto">
                <a:xfrm rot="5400000" flipH="1" flipV="1">
                  <a:off x="753159" y="3358145"/>
                  <a:ext cx="144731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Gerade Verbindung 256"/>
                <p:cNvCxnSpPr/>
                <p:nvPr/>
              </p:nvCxnSpPr>
              <p:spPr bwMode="auto">
                <a:xfrm rot="5400000" flipH="1" flipV="1">
                  <a:off x="714878" y="3461154"/>
                  <a:ext cx="151706" cy="7298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Gerade Verbindung 257"/>
                <p:cNvCxnSpPr/>
                <p:nvPr/>
              </p:nvCxnSpPr>
              <p:spPr bwMode="auto">
                <a:xfrm rot="16200000" flipV="1">
                  <a:off x="789777" y="3561396"/>
                  <a:ext cx="71493" cy="71284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Gerade Verbindung 258"/>
                <p:cNvCxnSpPr/>
                <p:nvPr/>
              </p:nvCxnSpPr>
              <p:spPr bwMode="auto">
                <a:xfrm rot="5400000" flipH="1" flipV="1">
                  <a:off x="753159" y="3658069"/>
                  <a:ext cx="144731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Gerade Verbindung 259"/>
                <p:cNvCxnSpPr/>
                <p:nvPr/>
              </p:nvCxnSpPr>
              <p:spPr bwMode="auto">
                <a:xfrm rot="10800000" flipV="1">
                  <a:off x="789882" y="3554317"/>
                  <a:ext cx="78073" cy="6975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pieren 448"/>
              <p:cNvGrpSpPr>
                <a:grpSpLocks/>
              </p:cNvGrpSpPr>
              <p:nvPr/>
            </p:nvGrpSpPr>
            <p:grpSpPr bwMode="auto">
              <a:xfrm>
                <a:off x="1834113" y="5299361"/>
                <a:ext cx="397339" cy="730228"/>
                <a:chOff x="1834113" y="5299361"/>
                <a:chExt cx="397339" cy="730228"/>
              </a:xfrm>
            </p:grpSpPr>
            <p:grpSp>
              <p:nvGrpSpPr>
                <p:cNvPr id="20" name="Gruppieren 324"/>
                <p:cNvGrpSpPr>
                  <a:grpSpLocks/>
                </p:cNvGrpSpPr>
                <p:nvPr/>
              </p:nvGrpSpPr>
              <p:grpSpPr bwMode="auto">
                <a:xfrm>
                  <a:off x="1834113" y="5299361"/>
                  <a:ext cx="397339" cy="730228"/>
                  <a:chOff x="5830269" y="4426965"/>
                  <a:chExt cx="397339" cy="730228"/>
                </a:xfrm>
              </p:grpSpPr>
              <p:grpSp>
                <p:nvGrpSpPr>
                  <p:cNvPr id="21" name="Gruppieren 272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5830269" y="4426965"/>
                    <a:ext cx="109229" cy="444486"/>
                    <a:chOff x="1331717" y="2782820"/>
                    <a:chExt cx="109229" cy="444486"/>
                  </a:xfrm>
                </p:grpSpPr>
                <p:cxnSp>
                  <p:nvCxnSpPr>
                    <p:cNvPr id="252" name="Gerade Verbindung 251"/>
                    <p:cNvCxnSpPr/>
                    <p:nvPr/>
                  </p:nvCxnSpPr>
                  <p:spPr bwMode="auto">
                    <a:xfrm rot="5400000" flipH="1" flipV="1">
                      <a:off x="1339985" y="2864149"/>
                      <a:ext cx="14473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3" name="Gerade Verbindung 252"/>
                    <p:cNvCxnSpPr/>
                    <p:nvPr/>
                  </p:nvCxnSpPr>
                  <p:spPr bwMode="auto">
                    <a:xfrm rot="5400000" flipH="1" flipV="1">
                      <a:off x="1303424" y="2958416"/>
                      <a:ext cx="149963" cy="71284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4" name="Gerade Verbindung 253"/>
                    <p:cNvCxnSpPr/>
                    <p:nvPr/>
                  </p:nvCxnSpPr>
                  <p:spPr bwMode="auto">
                    <a:xfrm rot="10800000">
                      <a:off x="1378406" y="3081247"/>
                      <a:ext cx="71284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5" name="Gerade Verbindung 254"/>
                    <p:cNvCxnSpPr/>
                    <p:nvPr/>
                  </p:nvCxnSpPr>
                  <p:spPr bwMode="auto">
                    <a:xfrm rot="5400000" flipH="1" flipV="1">
                      <a:off x="1343472" y="3155355"/>
                      <a:ext cx="137757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" name="Gruppieren 277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6118379" y="4426965"/>
                    <a:ext cx="109229" cy="444486"/>
                    <a:chOff x="1331639" y="2782820"/>
                    <a:chExt cx="109229" cy="444486"/>
                  </a:xfrm>
                </p:grpSpPr>
                <p:cxnSp>
                  <p:nvCxnSpPr>
                    <p:cNvPr id="248" name="Gerade Verbindung 247"/>
                    <p:cNvCxnSpPr/>
                    <p:nvPr/>
                  </p:nvCxnSpPr>
                  <p:spPr bwMode="auto">
                    <a:xfrm rot="5400000" flipH="1" flipV="1">
                      <a:off x="1339487" y="2864149"/>
                      <a:ext cx="14473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9" name="Gerade Verbindung 248"/>
                    <p:cNvCxnSpPr/>
                    <p:nvPr/>
                  </p:nvCxnSpPr>
                  <p:spPr bwMode="auto">
                    <a:xfrm rot="5400000" flipH="1" flipV="1">
                      <a:off x="1302077" y="2957568"/>
                      <a:ext cx="149963" cy="7298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0" name="Gerade Verbindung 249"/>
                    <p:cNvCxnSpPr/>
                    <p:nvPr/>
                  </p:nvCxnSpPr>
                  <p:spPr bwMode="auto">
                    <a:xfrm rot="10800000">
                      <a:off x="1377908" y="3081247"/>
                      <a:ext cx="71284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1" name="Gerade Verbindung 250"/>
                    <p:cNvCxnSpPr/>
                    <p:nvPr/>
                  </p:nvCxnSpPr>
                  <p:spPr bwMode="auto">
                    <a:xfrm rot="5400000" flipH="1" flipV="1">
                      <a:off x="1342974" y="3155355"/>
                      <a:ext cx="137757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46" name="Gerade Verbindung 245"/>
                  <p:cNvCxnSpPr/>
                  <p:nvPr/>
                </p:nvCxnSpPr>
                <p:spPr bwMode="auto">
                  <a:xfrm rot="5400000" flipH="1" flipV="1">
                    <a:off x="5751624" y="4833716"/>
                    <a:ext cx="214482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Gerade Verbindung 246"/>
                  <p:cNvCxnSpPr/>
                  <p:nvPr/>
                </p:nvCxnSpPr>
                <p:spPr bwMode="auto">
                  <a:xfrm rot="5400000" flipH="1" flipV="1">
                    <a:off x="5967788" y="4977576"/>
                    <a:ext cx="359213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3" name="Gerade Verbindung 242"/>
                <p:cNvCxnSpPr/>
                <p:nvPr/>
              </p:nvCxnSpPr>
              <p:spPr bwMode="auto">
                <a:xfrm rot="10800000">
                  <a:off x="1862708" y="5309408"/>
                  <a:ext cx="288530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uppieren 523"/>
            <p:cNvGrpSpPr>
              <a:grpSpLocks/>
            </p:cNvGrpSpPr>
            <p:nvPr/>
          </p:nvGrpSpPr>
          <p:grpSpPr bwMode="auto">
            <a:xfrm rot="-5400000">
              <a:off x="5456958" y="2766492"/>
              <a:ext cx="396875" cy="1160462"/>
              <a:chOff x="1835696" y="4869160"/>
              <a:chExt cx="395755" cy="1160429"/>
            </a:xfrm>
          </p:grpSpPr>
          <p:grpSp>
            <p:nvGrpSpPr>
              <p:cNvPr id="24" name="Gruppieren 62"/>
              <p:cNvGrpSpPr>
                <a:grpSpLocks/>
              </p:cNvGrpSpPr>
              <p:nvPr/>
            </p:nvGrpSpPr>
            <p:grpSpPr bwMode="auto">
              <a:xfrm rot="10800000">
                <a:off x="1978167" y="4867573"/>
                <a:ext cx="113979" cy="444486"/>
                <a:chOff x="755627" y="3286616"/>
                <a:chExt cx="113979" cy="444486"/>
              </a:xfrm>
            </p:grpSpPr>
            <p:cxnSp>
              <p:nvCxnSpPr>
                <p:cNvPr id="286" name="Gerade Verbindung 285"/>
                <p:cNvCxnSpPr/>
                <p:nvPr/>
              </p:nvCxnSpPr>
              <p:spPr bwMode="auto">
                <a:xfrm rot="5400000" flipH="1" flipV="1">
                  <a:off x="754580" y="3358145"/>
                  <a:ext cx="144731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Gerade Verbindung 286"/>
                <p:cNvCxnSpPr/>
                <p:nvPr/>
              </p:nvCxnSpPr>
              <p:spPr bwMode="auto">
                <a:xfrm rot="5400000" flipH="1" flipV="1">
                  <a:off x="716299" y="3461155"/>
                  <a:ext cx="151706" cy="7298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Gerade Verbindung 289"/>
                <p:cNvCxnSpPr/>
                <p:nvPr/>
              </p:nvCxnSpPr>
              <p:spPr bwMode="auto">
                <a:xfrm rot="16200000" flipV="1">
                  <a:off x="791198" y="3561397"/>
                  <a:ext cx="71493" cy="71284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Gerade Verbindung 290"/>
                <p:cNvCxnSpPr/>
                <p:nvPr/>
              </p:nvCxnSpPr>
              <p:spPr bwMode="auto">
                <a:xfrm rot="5400000" flipH="1" flipV="1">
                  <a:off x="754580" y="3658070"/>
                  <a:ext cx="144731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Gerade Verbindung 291"/>
                <p:cNvCxnSpPr/>
                <p:nvPr/>
              </p:nvCxnSpPr>
              <p:spPr bwMode="auto">
                <a:xfrm rot="10800000" flipV="1">
                  <a:off x="791303" y="3554318"/>
                  <a:ext cx="78073" cy="6975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uppieren 448"/>
              <p:cNvGrpSpPr>
                <a:grpSpLocks/>
              </p:cNvGrpSpPr>
              <p:nvPr/>
            </p:nvGrpSpPr>
            <p:grpSpPr bwMode="auto">
              <a:xfrm>
                <a:off x="1832530" y="5299361"/>
                <a:ext cx="397338" cy="730228"/>
                <a:chOff x="1832530" y="5299361"/>
                <a:chExt cx="397338" cy="730228"/>
              </a:xfrm>
            </p:grpSpPr>
            <p:grpSp>
              <p:nvGrpSpPr>
                <p:cNvPr id="26" name="Gruppieren 324"/>
                <p:cNvGrpSpPr>
                  <a:grpSpLocks/>
                </p:cNvGrpSpPr>
                <p:nvPr/>
              </p:nvGrpSpPr>
              <p:grpSpPr bwMode="auto">
                <a:xfrm>
                  <a:off x="1832530" y="5299361"/>
                  <a:ext cx="397338" cy="730228"/>
                  <a:chOff x="5828686" y="4426965"/>
                  <a:chExt cx="397338" cy="730228"/>
                </a:xfrm>
              </p:grpSpPr>
              <p:grpSp>
                <p:nvGrpSpPr>
                  <p:cNvPr id="27" name="Gruppieren 272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5828686" y="4426965"/>
                    <a:ext cx="109229" cy="444486"/>
                    <a:chOff x="1333300" y="2782820"/>
                    <a:chExt cx="109229" cy="444486"/>
                  </a:xfrm>
                </p:grpSpPr>
                <p:cxnSp>
                  <p:nvCxnSpPr>
                    <p:cNvPr id="281" name="Gerade Verbindung 280"/>
                    <p:cNvCxnSpPr/>
                    <p:nvPr/>
                  </p:nvCxnSpPr>
                  <p:spPr bwMode="auto">
                    <a:xfrm rot="5400000" flipH="1" flipV="1">
                      <a:off x="1341407" y="2864150"/>
                      <a:ext cx="14473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2" name="Gerade Verbindung 281"/>
                    <p:cNvCxnSpPr/>
                    <p:nvPr/>
                  </p:nvCxnSpPr>
                  <p:spPr bwMode="auto">
                    <a:xfrm rot="5400000" flipH="1" flipV="1">
                      <a:off x="1303998" y="2957569"/>
                      <a:ext cx="149963" cy="7298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4" name="Gerade Verbindung 283"/>
                    <p:cNvCxnSpPr/>
                    <p:nvPr/>
                  </p:nvCxnSpPr>
                  <p:spPr bwMode="auto">
                    <a:xfrm rot="10800000">
                      <a:off x="1379829" y="3081248"/>
                      <a:ext cx="71284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5" name="Gerade Verbindung 284"/>
                    <p:cNvCxnSpPr/>
                    <p:nvPr/>
                  </p:nvCxnSpPr>
                  <p:spPr bwMode="auto">
                    <a:xfrm rot="5400000" flipH="1" flipV="1">
                      <a:off x="1344894" y="3155356"/>
                      <a:ext cx="137757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8" name="Gruppieren 277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6116796" y="4426965"/>
                    <a:ext cx="109228" cy="444486"/>
                    <a:chOff x="1333223" y="2782820"/>
                    <a:chExt cx="109228" cy="444486"/>
                  </a:xfrm>
                </p:grpSpPr>
                <p:cxnSp>
                  <p:nvCxnSpPr>
                    <p:cNvPr id="273" name="Gerade Verbindung 272"/>
                    <p:cNvCxnSpPr/>
                    <p:nvPr/>
                  </p:nvCxnSpPr>
                  <p:spPr bwMode="auto">
                    <a:xfrm rot="5400000" flipH="1" flipV="1">
                      <a:off x="1340909" y="2864149"/>
                      <a:ext cx="14473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7" name="Gerade Verbindung 276"/>
                    <p:cNvCxnSpPr/>
                    <p:nvPr/>
                  </p:nvCxnSpPr>
                  <p:spPr bwMode="auto">
                    <a:xfrm rot="5400000" flipH="1" flipV="1">
                      <a:off x="1303499" y="2957568"/>
                      <a:ext cx="149963" cy="7298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8" name="Gerade Verbindung 277"/>
                    <p:cNvCxnSpPr/>
                    <p:nvPr/>
                  </p:nvCxnSpPr>
                  <p:spPr bwMode="auto">
                    <a:xfrm rot="10800000">
                      <a:off x="1379330" y="3081247"/>
                      <a:ext cx="71284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0" name="Gerade Verbindung 279"/>
                    <p:cNvCxnSpPr/>
                    <p:nvPr/>
                  </p:nvCxnSpPr>
                  <p:spPr bwMode="auto">
                    <a:xfrm rot="5400000" flipH="1" flipV="1">
                      <a:off x="1344396" y="3155356"/>
                      <a:ext cx="137757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9" name="Gerade Verbindung 268"/>
                  <p:cNvCxnSpPr/>
                  <p:nvPr/>
                </p:nvCxnSpPr>
                <p:spPr bwMode="auto">
                  <a:xfrm rot="5400000" flipH="1" flipV="1">
                    <a:off x="5751900" y="4833715"/>
                    <a:ext cx="214482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2" name="Gerade Verbindung 271"/>
                  <p:cNvCxnSpPr/>
                  <p:nvPr/>
                </p:nvCxnSpPr>
                <p:spPr bwMode="auto">
                  <a:xfrm rot="5400000" flipH="1" flipV="1">
                    <a:off x="5968064" y="4977575"/>
                    <a:ext cx="359213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5" name="Gerade Verbindung 264"/>
                <p:cNvCxnSpPr/>
                <p:nvPr/>
              </p:nvCxnSpPr>
              <p:spPr bwMode="auto">
                <a:xfrm rot="10800000">
                  <a:off x="1862984" y="5309407"/>
                  <a:ext cx="288530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7" name="Ellipse 346"/>
            <p:cNvSpPr/>
            <p:nvPr/>
          </p:nvSpPr>
          <p:spPr bwMode="auto">
            <a:xfrm rot="16200000">
              <a:off x="3974850" y="3161668"/>
              <a:ext cx="432318" cy="3888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348" name="Ellipse 347"/>
            <p:cNvSpPr/>
            <p:nvPr/>
          </p:nvSpPr>
          <p:spPr bwMode="auto">
            <a:xfrm rot="16200000">
              <a:off x="4205031" y="3161668"/>
              <a:ext cx="432318" cy="388867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345" name="Gerade Verbindung 344"/>
            <p:cNvCxnSpPr/>
            <p:nvPr/>
          </p:nvCxnSpPr>
          <p:spPr bwMode="auto">
            <a:xfrm>
              <a:off x="3923336" y="3356102"/>
              <a:ext cx="7149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Gerade Verbindung 345"/>
            <p:cNvCxnSpPr/>
            <p:nvPr/>
          </p:nvCxnSpPr>
          <p:spPr bwMode="auto">
            <a:xfrm>
              <a:off x="4622600" y="3356102"/>
              <a:ext cx="9242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pieren 54"/>
            <p:cNvGrpSpPr>
              <a:grpSpLocks/>
            </p:cNvGrpSpPr>
            <p:nvPr/>
          </p:nvGrpSpPr>
          <p:grpSpPr bwMode="auto">
            <a:xfrm rot="-5400000">
              <a:off x="3717059" y="3152255"/>
              <a:ext cx="106362" cy="444500"/>
              <a:chOff x="1332170" y="2780377"/>
              <a:chExt cx="106423" cy="444542"/>
            </a:xfrm>
          </p:grpSpPr>
          <p:cxnSp>
            <p:nvCxnSpPr>
              <p:cNvPr id="340" name="Gerade Verbindung 339"/>
              <p:cNvCxnSpPr/>
              <p:nvPr/>
            </p:nvCxnSpPr>
            <p:spPr bwMode="auto">
              <a:xfrm rot="5400000" flipH="1" flipV="1">
                <a:off x="1331420" y="2853181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Gerade Verbindung 340"/>
              <p:cNvCxnSpPr/>
              <p:nvPr/>
            </p:nvCxnSpPr>
            <p:spPr bwMode="auto">
              <a:xfrm rot="5400000" flipH="1" flipV="1">
                <a:off x="1301536" y="2956083"/>
                <a:ext cx="151725" cy="73229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Gerade Verbindung 341"/>
              <p:cNvCxnSpPr/>
              <p:nvPr/>
            </p:nvCxnSpPr>
            <p:spPr bwMode="auto">
              <a:xfrm rot="10800000">
                <a:off x="1366328" y="3080767"/>
                <a:ext cx="7152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Gerade Verbindung 342"/>
              <p:cNvCxnSpPr/>
              <p:nvPr/>
            </p:nvCxnSpPr>
            <p:spPr bwMode="auto">
              <a:xfrm rot="5400000" flipH="1" flipV="1">
                <a:off x="1331420" y="3153142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2" name="Gerade Verbindung 301"/>
            <p:cNvCxnSpPr/>
            <p:nvPr/>
          </p:nvCxnSpPr>
          <p:spPr bwMode="auto">
            <a:xfrm rot="5400000">
              <a:off x="2986977" y="3356102"/>
              <a:ext cx="289347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uppieren 98"/>
            <p:cNvGrpSpPr>
              <a:grpSpLocks/>
            </p:cNvGrpSpPr>
            <p:nvPr/>
          </p:nvGrpSpPr>
          <p:grpSpPr bwMode="auto">
            <a:xfrm rot="-5400000">
              <a:off x="3282876" y="3149872"/>
              <a:ext cx="111126" cy="444500"/>
              <a:chOff x="756106" y="3284640"/>
              <a:chExt cx="111190" cy="444542"/>
            </a:xfrm>
          </p:grpSpPr>
          <p:cxnSp>
            <p:nvCxnSpPr>
              <p:cNvPr id="331" name="Gerade Verbindung 330"/>
              <p:cNvCxnSpPr/>
              <p:nvPr/>
            </p:nvCxnSpPr>
            <p:spPr bwMode="auto">
              <a:xfrm rot="5400000" flipH="1" flipV="1">
                <a:off x="746842" y="3356782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Gerade Verbindung 333"/>
              <p:cNvCxnSpPr/>
              <p:nvPr/>
            </p:nvCxnSpPr>
            <p:spPr bwMode="auto">
              <a:xfrm rot="5400000" flipH="1" flipV="1">
                <a:off x="716957" y="3459684"/>
                <a:ext cx="151725" cy="7323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Gerade Verbindung 336"/>
              <p:cNvCxnSpPr/>
              <p:nvPr/>
            </p:nvCxnSpPr>
            <p:spPr bwMode="auto">
              <a:xfrm rot="16200000" flipV="1">
                <a:off x="779186" y="3560814"/>
                <a:ext cx="73246" cy="7152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Gerade Verbindung 337"/>
              <p:cNvCxnSpPr/>
              <p:nvPr/>
            </p:nvCxnSpPr>
            <p:spPr bwMode="auto">
              <a:xfrm rot="5400000" flipH="1" flipV="1">
                <a:off x="746842" y="3656744"/>
                <a:ext cx="14474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Gerade Verbindung 338"/>
              <p:cNvCxnSpPr/>
              <p:nvPr/>
            </p:nvCxnSpPr>
            <p:spPr bwMode="auto">
              <a:xfrm rot="10800000" flipV="1">
                <a:off x="790264" y="3563442"/>
                <a:ext cx="76636" cy="69759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uppieren 141"/>
            <p:cNvGrpSpPr>
              <a:grpSpLocks/>
            </p:cNvGrpSpPr>
            <p:nvPr/>
          </p:nvGrpSpPr>
          <p:grpSpPr bwMode="auto">
            <a:xfrm rot="-5400000">
              <a:off x="4812434" y="3152255"/>
              <a:ext cx="106362" cy="444500"/>
              <a:chOff x="1332170" y="2780917"/>
              <a:chExt cx="106423" cy="444542"/>
            </a:xfrm>
          </p:grpSpPr>
          <p:cxnSp>
            <p:nvCxnSpPr>
              <p:cNvPr id="323" name="Gerade Verbindung 322"/>
              <p:cNvCxnSpPr/>
              <p:nvPr/>
            </p:nvCxnSpPr>
            <p:spPr bwMode="auto">
              <a:xfrm rot="5400000" flipH="1" flipV="1">
                <a:off x="1331420" y="2853453"/>
                <a:ext cx="144749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Gerade Verbindung 325"/>
              <p:cNvCxnSpPr/>
              <p:nvPr/>
            </p:nvCxnSpPr>
            <p:spPr bwMode="auto">
              <a:xfrm rot="5400000" flipH="1" flipV="1">
                <a:off x="1301536" y="2956355"/>
                <a:ext cx="151725" cy="73229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Gerade Verbindung 326"/>
              <p:cNvCxnSpPr/>
              <p:nvPr/>
            </p:nvCxnSpPr>
            <p:spPr bwMode="auto">
              <a:xfrm rot="10800000">
                <a:off x="1366328" y="3081039"/>
                <a:ext cx="71527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Gerade Verbindung 327"/>
              <p:cNvCxnSpPr/>
              <p:nvPr/>
            </p:nvCxnSpPr>
            <p:spPr bwMode="auto">
              <a:xfrm rot="5400000" flipH="1" flipV="1">
                <a:off x="1331420" y="3153414"/>
                <a:ext cx="144749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uppieren 284"/>
            <p:cNvGrpSpPr>
              <a:grpSpLocks/>
            </p:cNvGrpSpPr>
            <p:nvPr/>
          </p:nvGrpSpPr>
          <p:grpSpPr bwMode="auto">
            <a:xfrm rot="5400000">
              <a:off x="2578821" y="3007792"/>
              <a:ext cx="395287" cy="730250"/>
              <a:chOff x="5830505" y="4426874"/>
              <a:chExt cx="395514" cy="730319"/>
            </a:xfrm>
          </p:grpSpPr>
          <p:grpSp>
            <p:nvGrpSpPr>
              <p:cNvPr id="129" name="Gruppieren 272"/>
              <p:cNvGrpSpPr>
                <a:grpSpLocks/>
              </p:cNvGrpSpPr>
              <p:nvPr/>
            </p:nvGrpSpPr>
            <p:grpSpPr bwMode="auto">
              <a:xfrm rot="10800000">
                <a:off x="5830505" y="4426874"/>
                <a:ext cx="108012" cy="444542"/>
                <a:chOff x="1332698" y="2782855"/>
                <a:chExt cx="108012" cy="444542"/>
              </a:xfrm>
            </p:grpSpPr>
            <p:cxnSp>
              <p:nvCxnSpPr>
                <p:cNvPr id="314" name="Gerade Verbindung 313"/>
                <p:cNvCxnSpPr/>
                <p:nvPr/>
              </p:nvCxnSpPr>
              <p:spPr bwMode="auto">
                <a:xfrm rot="5400000" flipH="1" flipV="1">
                  <a:off x="1323644" y="2855584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Gerade Verbindung 319"/>
                <p:cNvCxnSpPr/>
                <p:nvPr/>
              </p:nvCxnSpPr>
              <p:spPr bwMode="auto">
                <a:xfrm rot="5400000" flipH="1" flipV="1">
                  <a:off x="1293759" y="2958487"/>
                  <a:ext cx="151726" cy="7323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Gerade Verbindung 320"/>
                <p:cNvCxnSpPr/>
                <p:nvPr/>
              </p:nvCxnSpPr>
              <p:spPr bwMode="auto">
                <a:xfrm rot="10800000">
                  <a:off x="1360255" y="3083171"/>
                  <a:ext cx="7152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Gerade Verbindung 321"/>
                <p:cNvCxnSpPr/>
                <p:nvPr/>
              </p:nvCxnSpPr>
              <p:spPr bwMode="auto">
                <a:xfrm rot="5400000" flipH="1" flipV="1">
                  <a:off x="1323644" y="3155547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0" name="Gruppieren 277"/>
              <p:cNvGrpSpPr>
                <a:grpSpLocks/>
              </p:cNvGrpSpPr>
              <p:nvPr/>
            </p:nvGrpSpPr>
            <p:grpSpPr bwMode="auto">
              <a:xfrm rot="10800000">
                <a:off x="6118007" y="4426874"/>
                <a:ext cx="108012" cy="444542"/>
                <a:chOff x="1333228" y="2782855"/>
                <a:chExt cx="108012" cy="444542"/>
              </a:xfrm>
            </p:grpSpPr>
            <p:cxnSp>
              <p:nvCxnSpPr>
                <p:cNvPr id="310" name="Gerade Verbindung 309"/>
                <p:cNvCxnSpPr/>
                <p:nvPr/>
              </p:nvCxnSpPr>
              <p:spPr bwMode="auto">
                <a:xfrm rot="5400000" flipH="1" flipV="1">
                  <a:off x="1323866" y="2855584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Gerade Verbindung 310"/>
                <p:cNvCxnSpPr/>
                <p:nvPr/>
              </p:nvCxnSpPr>
              <p:spPr bwMode="auto">
                <a:xfrm rot="5400000" flipH="1" flipV="1">
                  <a:off x="1293981" y="2958486"/>
                  <a:ext cx="151726" cy="7323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Gerade Verbindung 311"/>
                <p:cNvCxnSpPr/>
                <p:nvPr/>
              </p:nvCxnSpPr>
              <p:spPr bwMode="auto">
                <a:xfrm rot="10800000">
                  <a:off x="1360476" y="3083171"/>
                  <a:ext cx="7152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Gerade Verbindung 312"/>
                <p:cNvCxnSpPr/>
                <p:nvPr/>
              </p:nvCxnSpPr>
              <p:spPr bwMode="auto">
                <a:xfrm rot="5400000" flipH="1" flipV="1">
                  <a:off x="1323866" y="3155547"/>
                  <a:ext cx="1447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8" name="Gerade Verbindung 307"/>
              <p:cNvCxnSpPr/>
              <p:nvPr/>
            </p:nvCxnSpPr>
            <p:spPr bwMode="auto">
              <a:xfrm rot="5400000" flipH="1" flipV="1">
                <a:off x="5758555" y="4822231"/>
                <a:ext cx="21625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Gerade Verbindung 308"/>
              <p:cNvCxnSpPr/>
              <p:nvPr/>
            </p:nvCxnSpPr>
            <p:spPr bwMode="auto">
              <a:xfrm rot="5400000" flipH="1" flipV="1">
                <a:off x="5975693" y="4976571"/>
                <a:ext cx="361001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uppieren 618"/>
            <p:cNvGrpSpPr>
              <a:grpSpLocks/>
            </p:cNvGrpSpPr>
            <p:nvPr/>
          </p:nvGrpSpPr>
          <p:grpSpPr bwMode="auto">
            <a:xfrm rot="5400000">
              <a:off x="6480658" y="5023482"/>
              <a:ext cx="664296" cy="1593849"/>
              <a:chOff x="1834106" y="4435147"/>
              <a:chExt cx="665083" cy="1594442"/>
            </a:xfrm>
          </p:grpSpPr>
          <p:grpSp>
            <p:nvGrpSpPr>
              <p:cNvPr id="132" name="Gruppieren 500"/>
              <p:cNvGrpSpPr>
                <a:grpSpLocks/>
              </p:cNvGrpSpPr>
              <p:nvPr/>
            </p:nvGrpSpPr>
            <p:grpSpPr bwMode="auto">
              <a:xfrm>
                <a:off x="1834106" y="4867108"/>
                <a:ext cx="397346" cy="1162481"/>
                <a:chOff x="1834106" y="4867108"/>
                <a:chExt cx="397346" cy="1162481"/>
              </a:xfrm>
            </p:grpSpPr>
            <p:grpSp>
              <p:nvGrpSpPr>
                <p:cNvPr id="133" name="Gruppieren 62"/>
                <p:cNvGrpSpPr>
                  <a:grpSpLocks/>
                </p:cNvGrpSpPr>
                <p:nvPr/>
              </p:nvGrpSpPr>
              <p:grpSpPr bwMode="auto">
                <a:xfrm rot="10800000">
                  <a:off x="1978740" y="4867108"/>
                  <a:ext cx="112846" cy="444664"/>
                  <a:chOff x="756187" y="3286903"/>
                  <a:chExt cx="112846" cy="444664"/>
                </a:xfrm>
              </p:grpSpPr>
              <p:cxnSp>
                <p:nvCxnSpPr>
                  <p:cNvPr id="373" name="Gerade Verbindung 372"/>
                  <p:cNvCxnSpPr/>
                  <p:nvPr/>
                </p:nvCxnSpPr>
                <p:spPr bwMode="auto">
                  <a:xfrm rot="5400000" flipH="1" flipV="1">
                    <a:off x="763549" y="3349743"/>
                    <a:ext cx="144789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Gerade Verbindung 373"/>
                  <p:cNvCxnSpPr/>
                  <p:nvPr/>
                </p:nvCxnSpPr>
                <p:spPr bwMode="auto">
                  <a:xfrm rot="5400000" flipH="1" flipV="1">
                    <a:off x="733647" y="3452661"/>
                    <a:ext cx="151767" cy="73275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Gerade Verbindung 374"/>
                  <p:cNvCxnSpPr/>
                  <p:nvPr/>
                </p:nvCxnSpPr>
                <p:spPr bwMode="auto">
                  <a:xfrm rot="16200000" flipV="1">
                    <a:off x="798479" y="3552947"/>
                    <a:ext cx="71522" cy="71571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Gerade Verbindung 375"/>
                  <p:cNvCxnSpPr/>
                  <p:nvPr/>
                </p:nvCxnSpPr>
                <p:spPr bwMode="auto">
                  <a:xfrm rot="5400000" flipH="1" flipV="1">
                    <a:off x="763549" y="3649788"/>
                    <a:ext cx="144789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Gerade Verbindung 376"/>
                  <p:cNvCxnSpPr/>
                  <p:nvPr/>
                </p:nvCxnSpPr>
                <p:spPr bwMode="auto">
                  <a:xfrm rot="10800000" flipV="1">
                    <a:off x="798454" y="3554715"/>
                    <a:ext cx="78387" cy="69778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Gruppieren 448"/>
                <p:cNvGrpSpPr>
                  <a:grpSpLocks/>
                </p:cNvGrpSpPr>
                <p:nvPr/>
              </p:nvGrpSpPr>
              <p:grpSpPr bwMode="auto">
                <a:xfrm>
                  <a:off x="1834106" y="5299068"/>
                  <a:ext cx="397346" cy="730521"/>
                  <a:chOff x="1834106" y="5299068"/>
                  <a:chExt cx="397346" cy="730521"/>
                </a:xfrm>
              </p:grpSpPr>
              <p:grpSp>
                <p:nvGrpSpPr>
                  <p:cNvPr id="135" name="Gruppieren 324"/>
                  <p:cNvGrpSpPr>
                    <a:grpSpLocks/>
                  </p:cNvGrpSpPr>
                  <p:nvPr/>
                </p:nvGrpSpPr>
                <p:grpSpPr bwMode="auto">
                  <a:xfrm>
                    <a:off x="1834106" y="5299068"/>
                    <a:ext cx="397346" cy="730521"/>
                    <a:chOff x="5830262" y="4426672"/>
                    <a:chExt cx="397346" cy="730521"/>
                  </a:xfrm>
                </p:grpSpPr>
                <p:grpSp>
                  <p:nvGrpSpPr>
                    <p:cNvPr id="136" name="Gruppieren 272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5830262" y="4426672"/>
                      <a:ext cx="109668" cy="444664"/>
                      <a:chOff x="1331285" y="2782935"/>
                      <a:chExt cx="109668" cy="444664"/>
                    </a:xfrm>
                  </p:grpSpPr>
                  <p:cxnSp>
                    <p:nvCxnSpPr>
                      <p:cNvPr id="369" name="Gerade Verbindung 368"/>
                      <p:cNvCxnSpPr/>
                      <p:nvPr/>
                    </p:nvCxnSpPr>
                    <p:spPr bwMode="auto">
                      <a:xfrm rot="5400000" flipH="1" flipV="1">
                        <a:off x="1339088" y="2846856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0" name="Gerade Verbindung 369"/>
                      <p:cNvCxnSpPr/>
                      <p:nvPr/>
                    </p:nvCxnSpPr>
                    <p:spPr bwMode="auto">
                      <a:xfrm rot="5400000" flipH="1" flipV="1">
                        <a:off x="1309187" y="2949775"/>
                        <a:ext cx="151767" cy="73274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1" name="Gerade Verbindung 370"/>
                      <p:cNvCxnSpPr/>
                      <p:nvPr/>
                    </p:nvCxnSpPr>
                    <p:spPr bwMode="auto">
                      <a:xfrm rot="10800000">
                        <a:off x="1377401" y="3072761"/>
                        <a:ext cx="7157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2" name="Gerade Verbindung 371"/>
                      <p:cNvCxnSpPr/>
                      <p:nvPr/>
                    </p:nvCxnSpPr>
                    <p:spPr bwMode="auto">
                      <a:xfrm rot="5400000" flipH="1" flipV="1">
                        <a:off x="1339088" y="3146901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7" name="Gruppieren 277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6117941" y="4426672"/>
                      <a:ext cx="109667" cy="444664"/>
                      <a:chOff x="1331639" y="2782935"/>
                      <a:chExt cx="109667" cy="444664"/>
                    </a:xfrm>
                  </p:grpSpPr>
                  <p:cxnSp>
                    <p:nvCxnSpPr>
                      <p:cNvPr id="365" name="Gerade Verbindung 364"/>
                      <p:cNvCxnSpPr/>
                      <p:nvPr/>
                    </p:nvCxnSpPr>
                    <p:spPr bwMode="auto">
                      <a:xfrm rot="5400000" flipH="1" flipV="1">
                        <a:off x="1339135" y="2846855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6" name="Gerade Verbindung 365"/>
                      <p:cNvCxnSpPr/>
                      <p:nvPr/>
                    </p:nvCxnSpPr>
                    <p:spPr bwMode="auto">
                      <a:xfrm rot="5400000" flipH="1" flipV="1">
                        <a:off x="1309233" y="2949774"/>
                        <a:ext cx="151767" cy="73275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7" name="Gerade Verbindung 366"/>
                      <p:cNvCxnSpPr/>
                      <p:nvPr/>
                    </p:nvCxnSpPr>
                    <p:spPr bwMode="auto">
                      <a:xfrm rot="10800000">
                        <a:off x="1377448" y="3072761"/>
                        <a:ext cx="7157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8" name="Gerade Verbindung 367"/>
                      <p:cNvCxnSpPr/>
                      <p:nvPr/>
                    </p:nvCxnSpPr>
                    <p:spPr bwMode="auto">
                      <a:xfrm rot="5400000" flipH="1" flipV="1">
                        <a:off x="1339135" y="3146900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63" name="Gerade Verbindung 362"/>
                    <p:cNvCxnSpPr/>
                    <p:nvPr/>
                  </p:nvCxnSpPr>
                  <p:spPr bwMode="auto">
                    <a:xfrm rot="5400000" flipH="1" flipV="1">
                      <a:off x="5760096" y="4832710"/>
                      <a:ext cx="216312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4" name="Gerade Verbindung 363"/>
                    <p:cNvCxnSpPr/>
                    <p:nvPr/>
                  </p:nvCxnSpPr>
                  <p:spPr bwMode="auto">
                    <a:xfrm rot="5400000" flipH="1" flipV="1">
                      <a:off x="5975688" y="4985349"/>
                      <a:ext cx="36110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60" name="Gerade Verbindung 359"/>
                  <p:cNvCxnSpPr/>
                  <p:nvPr/>
                </p:nvCxnSpPr>
                <p:spPr bwMode="auto">
                  <a:xfrm rot="10800000">
                    <a:off x="1870393" y="5300394"/>
                    <a:ext cx="289690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38" name="Gruppieren 388"/>
              <p:cNvGrpSpPr>
                <a:grpSpLocks/>
              </p:cNvGrpSpPr>
              <p:nvPr/>
            </p:nvGrpSpPr>
            <p:grpSpPr bwMode="auto">
              <a:xfrm rot="10800000">
                <a:off x="1985098" y="4435147"/>
                <a:ext cx="108078" cy="444664"/>
                <a:chOff x="1330661" y="2782760"/>
                <a:chExt cx="108078" cy="444664"/>
              </a:xfrm>
            </p:grpSpPr>
            <p:cxnSp>
              <p:nvCxnSpPr>
                <p:cNvPr id="353" name="Gerade Verbindung 352"/>
                <p:cNvCxnSpPr/>
                <p:nvPr/>
              </p:nvCxnSpPr>
              <p:spPr bwMode="auto">
                <a:xfrm rot="5400000" flipH="1" flipV="1">
                  <a:off x="1315756" y="2846261"/>
                  <a:ext cx="144789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Gerade Verbindung 353"/>
                <p:cNvCxnSpPr/>
                <p:nvPr/>
              </p:nvCxnSpPr>
              <p:spPr bwMode="auto">
                <a:xfrm rot="5400000" flipH="1" flipV="1">
                  <a:off x="1284150" y="2952588"/>
                  <a:ext cx="151767" cy="66458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Gerade Verbindung 354"/>
                <p:cNvCxnSpPr/>
                <p:nvPr/>
              </p:nvCxnSpPr>
              <p:spPr bwMode="auto">
                <a:xfrm rot="10800000">
                  <a:off x="1360885" y="3072167"/>
                  <a:ext cx="64754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Gerade Verbindung 355"/>
                <p:cNvCxnSpPr/>
                <p:nvPr/>
              </p:nvCxnSpPr>
              <p:spPr bwMode="auto">
                <a:xfrm rot="5400000" flipH="1" flipV="1">
                  <a:off x="1315756" y="3146307"/>
                  <a:ext cx="144789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2" name="Gerade Verbindung mit Pfeil 351"/>
              <p:cNvCxnSpPr/>
              <p:nvPr/>
            </p:nvCxnSpPr>
            <p:spPr bwMode="auto">
              <a:xfrm rot="10800000" flipH="1">
                <a:off x="2008421" y="4456080"/>
                <a:ext cx="490769" cy="1745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uppieren 619"/>
            <p:cNvGrpSpPr>
              <a:grpSpLocks/>
            </p:cNvGrpSpPr>
            <p:nvPr/>
          </p:nvGrpSpPr>
          <p:grpSpPr bwMode="auto">
            <a:xfrm rot="5400000">
              <a:off x="6431805" y="1644923"/>
              <a:ext cx="762000" cy="1593850"/>
              <a:chOff x="1466960" y="4435147"/>
              <a:chExt cx="762902" cy="1594442"/>
            </a:xfrm>
          </p:grpSpPr>
          <p:grpSp>
            <p:nvGrpSpPr>
              <p:cNvPr id="140" name="Gruppieren 500"/>
              <p:cNvGrpSpPr>
                <a:grpSpLocks/>
              </p:cNvGrpSpPr>
              <p:nvPr/>
            </p:nvGrpSpPr>
            <p:grpSpPr bwMode="auto">
              <a:xfrm>
                <a:off x="1832518" y="4867107"/>
                <a:ext cx="397344" cy="1162482"/>
                <a:chOff x="1832518" y="4867107"/>
                <a:chExt cx="397344" cy="1162482"/>
              </a:xfrm>
            </p:grpSpPr>
            <p:grpSp>
              <p:nvGrpSpPr>
                <p:cNvPr id="141" name="Gruppieren 62"/>
                <p:cNvGrpSpPr>
                  <a:grpSpLocks/>
                </p:cNvGrpSpPr>
                <p:nvPr/>
              </p:nvGrpSpPr>
              <p:grpSpPr bwMode="auto">
                <a:xfrm rot="10800000">
                  <a:off x="1977150" y="4867107"/>
                  <a:ext cx="112846" cy="444666"/>
                  <a:chOff x="757777" y="3286902"/>
                  <a:chExt cx="112846" cy="444666"/>
                </a:xfrm>
              </p:grpSpPr>
              <p:cxnSp>
                <p:nvCxnSpPr>
                  <p:cNvPr id="402" name="Gerade Verbindung 401"/>
                  <p:cNvCxnSpPr/>
                  <p:nvPr/>
                </p:nvCxnSpPr>
                <p:spPr bwMode="auto">
                  <a:xfrm rot="5400000" flipH="1" flipV="1">
                    <a:off x="758007" y="3349743"/>
                    <a:ext cx="144789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3" name="Gerade Verbindung 402"/>
                  <p:cNvCxnSpPr/>
                  <p:nvPr/>
                </p:nvCxnSpPr>
                <p:spPr bwMode="auto">
                  <a:xfrm rot="5400000" flipH="1" flipV="1">
                    <a:off x="728106" y="3456070"/>
                    <a:ext cx="151767" cy="66458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4" name="Gerade Verbindung 403"/>
                  <p:cNvCxnSpPr/>
                  <p:nvPr/>
                </p:nvCxnSpPr>
                <p:spPr bwMode="auto">
                  <a:xfrm rot="16200000" flipV="1">
                    <a:off x="799753" y="3556355"/>
                    <a:ext cx="71522" cy="64754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5" name="Gerade Verbindung 404"/>
                  <p:cNvCxnSpPr/>
                  <p:nvPr/>
                </p:nvCxnSpPr>
                <p:spPr bwMode="auto">
                  <a:xfrm rot="5400000" flipH="1" flipV="1">
                    <a:off x="758007" y="3649788"/>
                    <a:ext cx="144789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6" name="Gerade Verbindung 405"/>
                  <p:cNvCxnSpPr/>
                  <p:nvPr/>
                </p:nvCxnSpPr>
                <p:spPr bwMode="auto">
                  <a:xfrm rot="10800000" flipV="1">
                    <a:off x="803136" y="3554715"/>
                    <a:ext cx="71571" cy="69778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2" name="Gruppieren 448"/>
                <p:cNvGrpSpPr>
                  <a:grpSpLocks/>
                </p:cNvGrpSpPr>
                <p:nvPr/>
              </p:nvGrpSpPr>
              <p:grpSpPr bwMode="auto">
                <a:xfrm>
                  <a:off x="1832518" y="5299067"/>
                  <a:ext cx="397344" cy="730522"/>
                  <a:chOff x="1832518" y="5299067"/>
                  <a:chExt cx="397344" cy="730522"/>
                </a:xfrm>
              </p:grpSpPr>
              <p:grpSp>
                <p:nvGrpSpPr>
                  <p:cNvPr id="143" name="Gruppieren 324"/>
                  <p:cNvGrpSpPr>
                    <a:grpSpLocks/>
                  </p:cNvGrpSpPr>
                  <p:nvPr/>
                </p:nvGrpSpPr>
                <p:grpSpPr bwMode="auto">
                  <a:xfrm>
                    <a:off x="1832518" y="5299067"/>
                    <a:ext cx="397344" cy="730522"/>
                    <a:chOff x="5828674" y="4426671"/>
                    <a:chExt cx="397344" cy="730522"/>
                  </a:xfrm>
                </p:grpSpPr>
                <p:grpSp>
                  <p:nvGrpSpPr>
                    <p:cNvPr id="147" name="Gruppieren 272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5828674" y="4426671"/>
                      <a:ext cx="109665" cy="444666"/>
                      <a:chOff x="1332876" y="2782934"/>
                      <a:chExt cx="109665" cy="444666"/>
                    </a:xfrm>
                  </p:grpSpPr>
                  <p:cxnSp>
                    <p:nvCxnSpPr>
                      <p:cNvPr id="398" name="Gerade Verbindung 397"/>
                      <p:cNvCxnSpPr/>
                      <p:nvPr/>
                    </p:nvCxnSpPr>
                    <p:spPr bwMode="auto">
                      <a:xfrm rot="5400000" flipH="1" flipV="1">
                        <a:off x="1340362" y="2846855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9" name="Gerade Verbindung 398"/>
                      <p:cNvCxnSpPr/>
                      <p:nvPr/>
                    </p:nvCxnSpPr>
                    <p:spPr bwMode="auto">
                      <a:xfrm rot="5400000" flipH="1" flipV="1">
                        <a:off x="1310460" y="2949774"/>
                        <a:ext cx="151768" cy="73275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0" name="Gerade Verbindung 399"/>
                      <p:cNvCxnSpPr/>
                      <p:nvPr/>
                    </p:nvCxnSpPr>
                    <p:spPr bwMode="auto">
                      <a:xfrm rot="10800000">
                        <a:off x="1378676" y="3072761"/>
                        <a:ext cx="7157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1" name="Gerade Verbindung 400"/>
                      <p:cNvCxnSpPr/>
                      <p:nvPr/>
                    </p:nvCxnSpPr>
                    <p:spPr bwMode="auto">
                      <a:xfrm rot="5400000" flipH="1" flipV="1">
                        <a:off x="1340362" y="3146900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8" name="Gruppieren 277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6116351" y="4426671"/>
                      <a:ext cx="109667" cy="444666"/>
                      <a:chOff x="1333229" y="2782934"/>
                      <a:chExt cx="109667" cy="444666"/>
                    </a:xfrm>
                  </p:grpSpPr>
                  <p:cxnSp>
                    <p:nvCxnSpPr>
                      <p:cNvPr id="394" name="Gerade Verbindung 393"/>
                      <p:cNvCxnSpPr/>
                      <p:nvPr/>
                    </p:nvCxnSpPr>
                    <p:spPr bwMode="auto">
                      <a:xfrm rot="5400000" flipH="1" flipV="1">
                        <a:off x="1333592" y="2846855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5" name="Gerade Verbindung 394"/>
                      <p:cNvCxnSpPr/>
                      <p:nvPr/>
                    </p:nvCxnSpPr>
                    <p:spPr bwMode="auto">
                      <a:xfrm rot="5400000" flipH="1" flipV="1">
                        <a:off x="1303691" y="2953182"/>
                        <a:ext cx="151768" cy="66458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6" name="Gerade Verbindung 395"/>
                      <p:cNvCxnSpPr/>
                      <p:nvPr/>
                    </p:nvCxnSpPr>
                    <p:spPr bwMode="auto">
                      <a:xfrm rot="10800000">
                        <a:off x="1382130" y="3072761"/>
                        <a:ext cx="64754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7" name="Gerade Verbindung 396"/>
                      <p:cNvCxnSpPr/>
                      <p:nvPr/>
                    </p:nvCxnSpPr>
                    <p:spPr bwMode="auto">
                      <a:xfrm rot="5400000" flipH="1" flipV="1">
                        <a:off x="1333592" y="3146900"/>
                        <a:ext cx="14479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92" name="Gerade Verbindung 391"/>
                    <p:cNvCxnSpPr/>
                    <p:nvPr/>
                  </p:nvCxnSpPr>
                  <p:spPr bwMode="auto">
                    <a:xfrm rot="5400000" flipH="1" flipV="1">
                      <a:off x="5760526" y="4832710"/>
                      <a:ext cx="216312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3" name="Gerade Verbindung 392"/>
                    <p:cNvCxnSpPr/>
                    <p:nvPr/>
                  </p:nvCxnSpPr>
                  <p:spPr bwMode="auto">
                    <a:xfrm rot="5400000" flipH="1" flipV="1">
                      <a:off x="5976117" y="4985349"/>
                      <a:ext cx="36110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89" name="Gerade Verbindung 388"/>
                  <p:cNvCxnSpPr/>
                  <p:nvPr/>
                </p:nvCxnSpPr>
                <p:spPr bwMode="auto">
                  <a:xfrm rot="10800000">
                    <a:off x="1870823" y="5300394"/>
                    <a:ext cx="289690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0" name="Gruppieren 388"/>
              <p:cNvGrpSpPr>
                <a:grpSpLocks/>
              </p:cNvGrpSpPr>
              <p:nvPr/>
            </p:nvGrpSpPr>
            <p:grpSpPr bwMode="auto">
              <a:xfrm rot="10800000">
                <a:off x="1983508" y="4435147"/>
                <a:ext cx="108077" cy="444666"/>
                <a:chOff x="1332252" y="2782758"/>
                <a:chExt cx="108077" cy="444666"/>
              </a:xfrm>
            </p:grpSpPr>
            <p:cxnSp>
              <p:nvCxnSpPr>
                <p:cNvPr id="382" name="Gerade Verbindung 381"/>
                <p:cNvCxnSpPr/>
                <p:nvPr/>
              </p:nvCxnSpPr>
              <p:spPr bwMode="auto">
                <a:xfrm rot="5400000" flipH="1" flipV="1">
                  <a:off x="1339184" y="2846261"/>
                  <a:ext cx="144789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Gerade Verbindung 382"/>
                <p:cNvCxnSpPr/>
                <p:nvPr/>
              </p:nvCxnSpPr>
              <p:spPr bwMode="auto">
                <a:xfrm rot="5400000" flipH="1" flipV="1">
                  <a:off x="1309282" y="2949180"/>
                  <a:ext cx="151767" cy="73275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Gerade Verbindung 383"/>
                <p:cNvCxnSpPr/>
                <p:nvPr/>
              </p:nvCxnSpPr>
              <p:spPr bwMode="auto">
                <a:xfrm rot="10800000">
                  <a:off x="1377497" y="3072167"/>
                  <a:ext cx="71570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Gerade Verbindung 384"/>
                <p:cNvCxnSpPr/>
                <p:nvPr/>
              </p:nvCxnSpPr>
              <p:spPr bwMode="auto">
                <a:xfrm rot="5400000" flipH="1" flipV="1">
                  <a:off x="1339184" y="3146307"/>
                  <a:ext cx="144789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1" name="Gerade Verbindung mit Pfeil 380"/>
              <p:cNvCxnSpPr/>
              <p:nvPr/>
            </p:nvCxnSpPr>
            <p:spPr bwMode="auto">
              <a:xfrm flipH="1" flipV="1">
                <a:off x="1466960" y="4456080"/>
                <a:ext cx="553819" cy="1745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uppieren 648"/>
            <p:cNvGrpSpPr>
              <a:grpSpLocks/>
            </p:cNvGrpSpPr>
            <p:nvPr/>
          </p:nvGrpSpPr>
          <p:grpSpPr bwMode="auto">
            <a:xfrm rot="-5400000">
              <a:off x="1377616" y="4486809"/>
              <a:ext cx="899048" cy="1593850"/>
              <a:chOff x="1329750" y="4435147"/>
              <a:chExt cx="900112" cy="1594442"/>
            </a:xfrm>
          </p:grpSpPr>
          <p:grpSp>
            <p:nvGrpSpPr>
              <p:cNvPr id="153" name="Gruppieren 500"/>
              <p:cNvGrpSpPr>
                <a:grpSpLocks/>
              </p:cNvGrpSpPr>
              <p:nvPr/>
            </p:nvGrpSpPr>
            <p:grpSpPr bwMode="auto">
              <a:xfrm>
                <a:off x="1832518" y="4867107"/>
                <a:ext cx="397344" cy="1162482"/>
                <a:chOff x="1832518" y="4867107"/>
                <a:chExt cx="397344" cy="1162482"/>
              </a:xfrm>
            </p:grpSpPr>
            <p:grpSp>
              <p:nvGrpSpPr>
                <p:cNvPr id="154" name="Gruppieren 62"/>
                <p:cNvGrpSpPr>
                  <a:grpSpLocks/>
                </p:cNvGrpSpPr>
                <p:nvPr/>
              </p:nvGrpSpPr>
              <p:grpSpPr bwMode="auto">
                <a:xfrm rot="10800000">
                  <a:off x="1977150" y="4867107"/>
                  <a:ext cx="112846" cy="444666"/>
                  <a:chOff x="757777" y="3286902"/>
                  <a:chExt cx="112846" cy="444666"/>
                </a:xfrm>
              </p:grpSpPr>
              <p:cxnSp>
                <p:nvCxnSpPr>
                  <p:cNvPr id="431" name="Gerade Verbindung 430"/>
                  <p:cNvCxnSpPr/>
                  <p:nvPr/>
                </p:nvCxnSpPr>
                <p:spPr bwMode="auto">
                  <a:xfrm rot="5400000" flipH="1" flipV="1">
                    <a:off x="756082" y="3351330"/>
                    <a:ext cx="14479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2" name="Gerade Verbindung 431"/>
                  <p:cNvCxnSpPr/>
                  <p:nvPr/>
                </p:nvCxnSpPr>
                <p:spPr bwMode="auto">
                  <a:xfrm rot="5400000" flipH="1" flipV="1">
                    <a:off x="714252" y="3450841"/>
                    <a:ext cx="151768" cy="8009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3" name="Gerade Verbindung 432"/>
                  <p:cNvCxnSpPr/>
                  <p:nvPr/>
                </p:nvCxnSpPr>
                <p:spPr bwMode="auto">
                  <a:xfrm rot="16200000" flipV="1">
                    <a:off x="789226" y="3554534"/>
                    <a:ext cx="78501" cy="71571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4" name="Gerade Verbindung 433"/>
                  <p:cNvCxnSpPr/>
                  <p:nvPr/>
                </p:nvCxnSpPr>
                <p:spPr bwMode="auto">
                  <a:xfrm rot="5400000" flipH="1" flipV="1">
                    <a:off x="752593" y="3651376"/>
                    <a:ext cx="151768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5" name="Gerade Verbindung 434"/>
                  <p:cNvCxnSpPr/>
                  <p:nvPr/>
                </p:nvCxnSpPr>
                <p:spPr bwMode="auto">
                  <a:xfrm rot="10800000" flipV="1">
                    <a:off x="792692" y="3551070"/>
                    <a:ext cx="78387" cy="76756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5" name="Gruppieren 448"/>
                <p:cNvGrpSpPr>
                  <a:grpSpLocks/>
                </p:cNvGrpSpPr>
                <p:nvPr/>
              </p:nvGrpSpPr>
              <p:grpSpPr bwMode="auto">
                <a:xfrm>
                  <a:off x="1832518" y="5299067"/>
                  <a:ext cx="397344" cy="730522"/>
                  <a:chOff x="1832518" y="5299067"/>
                  <a:chExt cx="397344" cy="730522"/>
                </a:xfrm>
              </p:grpSpPr>
              <p:grpSp>
                <p:nvGrpSpPr>
                  <p:cNvPr id="158" name="Gruppieren 324"/>
                  <p:cNvGrpSpPr>
                    <a:grpSpLocks/>
                  </p:cNvGrpSpPr>
                  <p:nvPr/>
                </p:nvGrpSpPr>
                <p:grpSpPr bwMode="auto">
                  <a:xfrm>
                    <a:off x="1832518" y="5299067"/>
                    <a:ext cx="397344" cy="730522"/>
                    <a:chOff x="5828674" y="4426671"/>
                    <a:chExt cx="397344" cy="730522"/>
                  </a:xfrm>
                </p:grpSpPr>
                <p:grpSp>
                  <p:nvGrpSpPr>
                    <p:cNvPr id="174" name="Gruppieren 272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5828674" y="4426671"/>
                      <a:ext cx="109665" cy="444666"/>
                      <a:chOff x="1332876" y="2782934"/>
                      <a:chExt cx="109665" cy="444666"/>
                    </a:xfrm>
                  </p:grpSpPr>
                  <p:cxnSp>
                    <p:nvCxnSpPr>
                      <p:cNvPr id="427" name="Gerade Verbindung 426"/>
                      <p:cNvCxnSpPr/>
                      <p:nvPr/>
                    </p:nvCxnSpPr>
                    <p:spPr bwMode="auto">
                      <a:xfrm rot="5400000" flipH="1" flipV="1">
                        <a:off x="1331621" y="2855421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8" name="Gerade Verbindung 427"/>
                      <p:cNvCxnSpPr/>
                      <p:nvPr/>
                    </p:nvCxnSpPr>
                    <p:spPr bwMode="auto">
                      <a:xfrm rot="5400000" flipH="1" flipV="1">
                        <a:off x="1293199" y="2958340"/>
                        <a:ext cx="151767" cy="73275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9" name="Gerade Verbindung 428"/>
                      <p:cNvCxnSpPr/>
                      <p:nvPr/>
                    </p:nvCxnSpPr>
                    <p:spPr bwMode="auto">
                      <a:xfrm rot="10800000">
                        <a:off x="1371639" y="3072606"/>
                        <a:ext cx="7157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0" name="Gerade Verbindung 429"/>
                      <p:cNvCxnSpPr/>
                      <p:nvPr/>
                    </p:nvCxnSpPr>
                    <p:spPr bwMode="auto">
                      <a:xfrm rot="5400000" flipH="1" flipV="1">
                        <a:off x="1331621" y="3155467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76" name="Gruppieren 277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6116351" y="4426671"/>
                      <a:ext cx="109667" cy="444666"/>
                      <a:chOff x="1333229" y="2782934"/>
                      <a:chExt cx="109667" cy="444666"/>
                    </a:xfrm>
                  </p:grpSpPr>
                  <p:cxnSp>
                    <p:nvCxnSpPr>
                      <p:cNvPr id="423" name="Gerade Verbindung 422"/>
                      <p:cNvCxnSpPr/>
                      <p:nvPr/>
                    </p:nvCxnSpPr>
                    <p:spPr bwMode="auto">
                      <a:xfrm rot="5400000" flipH="1" flipV="1">
                        <a:off x="1331668" y="2855421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4" name="Gerade Verbindung 423"/>
                      <p:cNvCxnSpPr/>
                      <p:nvPr/>
                    </p:nvCxnSpPr>
                    <p:spPr bwMode="auto">
                      <a:xfrm rot="5400000" flipH="1" flipV="1">
                        <a:off x="1293246" y="2958340"/>
                        <a:ext cx="151767" cy="73274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5" name="Gerade Verbindung 424"/>
                      <p:cNvCxnSpPr/>
                      <p:nvPr/>
                    </p:nvCxnSpPr>
                    <p:spPr bwMode="auto">
                      <a:xfrm rot="10800000">
                        <a:off x="1371685" y="3072606"/>
                        <a:ext cx="7157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6" name="Gerade Verbindung 425"/>
                      <p:cNvCxnSpPr/>
                      <p:nvPr/>
                    </p:nvCxnSpPr>
                    <p:spPr bwMode="auto">
                      <a:xfrm rot="5400000" flipH="1" flipV="1">
                        <a:off x="1331668" y="3155467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21" name="Gerade Verbindung 420"/>
                    <p:cNvCxnSpPr/>
                    <p:nvPr/>
                  </p:nvCxnSpPr>
                  <p:spPr bwMode="auto">
                    <a:xfrm rot="5400000" flipH="1" flipV="1">
                      <a:off x="5750523" y="4832866"/>
                      <a:ext cx="216312" cy="0"/>
                    </a:xfrm>
                    <a:prstGeom prst="line">
                      <a:avLst/>
                    </a:prstGeom>
                    <a:ln w="38100">
                      <a:solidFill>
                        <a:srgbClr val="FF0000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Gerade Verbindung 421"/>
                    <p:cNvCxnSpPr/>
                    <p:nvPr/>
                  </p:nvCxnSpPr>
                  <p:spPr bwMode="auto">
                    <a:xfrm rot="5400000" flipH="1" flipV="1">
                      <a:off x="5967818" y="4976783"/>
                      <a:ext cx="361100" cy="0"/>
                    </a:xfrm>
                    <a:prstGeom prst="line">
                      <a:avLst/>
                    </a:prstGeom>
                    <a:ln w="38100">
                      <a:solidFill>
                        <a:srgbClr val="FF0000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18" name="Gerade Verbindung 417"/>
                  <p:cNvCxnSpPr/>
                  <p:nvPr/>
                </p:nvCxnSpPr>
                <p:spPr bwMode="auto">
                  <a:xfrm rot="10800000">
                    <a:off x="1869338" y="5300549"/>
                    <a:ext cx="291394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7" name="Gruppieren 388"/>
              <p:cNvGrpSpPr>
                <a:grpSpLocks/>
              </p:cNvGrpSpPr>
              <p:nvPr/>
            </p:nvGrpSpPr>
            <p:grpSpPr bwMode="auto">
              <a:xfrm rot="10800000">
                <a:off x="1985098" y="4435147"/>
                <a:ext cx="108077" cy="444666"/>
                <a:chOff x="1330662" y="2782758"/>
                <a:chExt cx="108077" cy="444666"/>
              </a:xfrm>
            </p:grpSpPr>
            <p:cxnSp>
              <p:nvCxnSpPr>
                <p:cNvPr id="411" name="Gerade Verbindung 410"/>
                <p:cNvCxnSpPr/>
                <p:nvPr/>
              </p:nvCxnSpPr>
              <p:spPr bwMode="auto">
                <a:xfrm rot="5400000" flipH="1" flipV="1">
                  <a:off x="1337258" y="2854828"/>
                  <a:ext cx="14479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Gerade Verbindung 411"/>
                <p:cNvCxnSpPr/>
                <p:nvPr/>
              </p:nvCxnSpPr>
              <p:spPr bwMode="auto">
                <a:xfrm rot="5400000" flipH="1" flipV="1">
                  <a:off x="1295428" y="2954338"/>
                  <a:ext cx="151768" cy="8009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Gerade Verbindung 412"/>
                <p:cNvCxnSpPr/>
                <p:nvPr/>
              </p:nvCxnSpPr>
              <p:spPr bwMode="auto">
                <a:xfrm rot="10800000">
                  <a:off x="1375572" y="3072012"/>
                  <a:ext cx="7157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Gerade Verbindung 413"/>
                <p:cNvCxnSpPr/>
                <p:nvPr/>
              </p:nvCxnSpPr>
              <p:spPr bwMode="auto">
                <a:xfrm rot="5400000" flipH="1" flipV="1">
                  <a:off x="1338962" y="3154873"/>
                  <a:ext cx="14479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0" name="Gerade Verbindung mit Pfeil 409"/>
              <p:cNvCxnSpPr/>
              <p:nvPr/>
            </p:nvCxnSpPr>
            <p:spPr bwMode="auto">
              <a:xfrm rot="10800000">
                <a:off x="1320633" y="4449259"/>
                <a:ext cx="72252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uppieren 677"/>
            <p:cNvGrpSpPr>
              <a:grpSpLocks/>
            </p:cNvGrpSpPr>
            <p:nvPr/>
          </p:nvGrpSpPr>
          <p:grpSpPr bwMode="auto">
            <a:xfrm rot="-5400000">
              <a:off x="1465439" y="2488134"/>
              <a:ext cx="721814" cy="1595436"/>
              <a:chOff x="1834114" y="4433560"/>
              <a:chExt cx="719777" cy="1596029"/>
            </a:xfrm>
          </p:grpSpPr>
          <p:grpSp>
            <p:nvGrpSpPr>
              <p:cNvPr id="196" name="Gruppieren 500"/>
              <p:cNvGrpSpPr>
                <a:grpSpLocks/>
              </p:cNvGrpSpPr>
              <p:nvPr/>
            </p:nvGrpSpPr>
            <p:grpSpPr bwMode="auto">
              <a:xfrm>
                <a:off x="1834114" y="4867107"/>
                <a:ext cx="397337" cy="1162482"/>
                <a:chOff x="1834114" y="4867107"/>
                <a:chExt cx="397337" cy="1162482"/>
              </a:xfrm>
            </p:grpSpPr>
            <p:grpSp>
              <p:nvGrpSpPr>
                <p:cNvPr id="197" name="Gruppieren 62"/>
                <p:cNvGrpSpPr>
                  <a:grpSpLocks/>
                </p:cNvGrpSpPr>
                <p:nvPr/>
              </p:nvGrpSpPr>
              <p:grpSpPr bwMode="auto">
                <a:xfrm rot="10800000">
                  <a:off x="1979751" y="4867107"/>
                  <a:ext cx="113978" cy="444666"/>
                  <a:chOff x="754044" y="3286902"/>
                  <a:chExt cx="113978" cy="444666"/>
                </a:xfrm>
              </p:grpSpPr>
              <p:cxnSp>
                <p:nvCxnSpPr>
                  <p:cNvPr id="460" name="Gerade Verbindung 459"/>
                  <p:cNvCxnSpPr/>
                  <p:nvPr/>
                </p:nvCxnSpPr>
                <p:spPr bwMode="auto">
                  <a:xfrm rot="5400000" flipH="1" flipV="1">
                    <a:off x="744775" y="3351330"/>
                    <a:ext cx="14479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1" name="Gerade Verbindung 460"/>
                  <p:cNvCxnSpPr/>
                  <p:nvPr/>
                </p:nvCxnSpPr>
                <p:spPr bwMode="auto">
                  <a:xfrm rot="5400000" flipH="1" flipV="1">
                    <a:off x="706493" y="3454395"/>
                    <a:ext cx="151768" cy="72981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Gerade Verbindung 461"/>
                  <p:cNvCxnSpPr/>
                  <p:nvPr/>
                </p:nvCxnSpPr>
                <p:spPr bwMode="auto">
                  <a:xfrm rot="16200000" flipV="1">
                    <a:off x="777920" y="3554678"/>
                    <a:ext cx="78501" cy="71284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3" name="Gerade Verbindung 462"/>
                  <p:cNvCxnSpPr/>
                  <p:nvPr/>
                </p:nvCxnSpPr>
                <p:spPr bwMode="auto">
                  <a:xfrm rot="5400000" flipH="1" flipV="1">
                    <a:off x="741286" y="3651376"/>
                    <a:ext cx="151768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4" name="Gerade Verbindung 463"/>
                  <p:cNvCxnSpPr/>
                  <p:nvPr/>
                </p:nvCxnSpPr>
                <p:spPr bwMode="auto">
                  <a:xfrm rot="10800000" flipV="1">
                    <a:off x="781530" y="3551070"/>
                    <a:ext cx="78073" cy="76756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8" name="Gruppieren 448"/>
                <p:cNvGrpSpPr>
                  <a:grpSpLocks/>
                </p:cNvGrpSpPr>
                <p:nvPr/>
              </p:nvGrpSpPr>
              <p:grpSpPr bwMode="auto">
                <a:xfrm>
                  <a:off x="1834114" y="5299067"/>
                  <a:ext cx="397337" cy="730522"/>
                  <a:chOff x="1834114" y="5299067"/>
                  <a:chExt cx="397337" cy="730522"/>
                </a:xfrm>
              </p:grpSpPr>
              <p:grpSp>
                <p:nvGrpSpPr>
                  <p:cNvPr id="200" name="Gruppieren 324"/>
                  <p:cNvGrpSpPr>
                    <a:grpSpLocks/>
                  </p:cNvGrpSpPr>
                  <p:nvPr/>
                </p:nvGrpSpPr>
                <p:grpSpPr bwMode="auto">
                  <a:xfrm>
                    <a:off x="1834114" y="5299067"/>
                    <a:ext cx="397337" cy="730522"/>
                    <a:chOff x="5830270" y="4426671"/>
                    <a:chExt cx="397337" cy="730522"/>
                  </a:xfrm>
                </p:grpSpPr>
                <p:grpSp>
                  <p:nvGrpSpPr>
                    <p:cNvPr id="201" name="Gruppieren 272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5830270" y="4426671"/>
                      <a:ext cx="109227" cy="444666"/>
                      <a:chOff x="1331718" y="2782934"/>
                      <a:chExt cx="109227" cy="444666"/>
                    </a:xfrm>
                  </p:grpSpPr>
                  <p:cxnSp>
                    <p:nvCxnSpPr>
                      <p:cNvPr id="456" name="Gerade Verbindung 455"/>
                      <p:cNvCxnSpPr/>
                      <p:nvPr/>
                    </p:nvCxnSpPr>
                    <p:spPr bwMode="auto">
                      <a:xfrm rot="5400000" flipH="1" flipV="1">
                        <a:off x="1331602" y="2855421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7" name="Gerade Verbindung 456"/>
                      <p:cNvCxnSpPr/>
                      <p:nvPr/>
                    </p:nvCxnSpPr>
                    <p:spPr bwMode="auto">
                      <a:xfrm rot="5400000" flipH="1" flipV="1">
                        <a:off x="1296714" y="2961880"/>
                        <a:ext cx="151767" cy="66193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8" name="Gerade Verbindung 457"/>
                      <p:cNvCxnSpPr/>
                      <p:nvPr/>
                    </p:nvCxnSpPr>
                    <p:spPr bwMode="auto">
                      <a:xfrm rot="10800000">
                        <a:off x="1370052" y="3072606"/>
                        <a:ext cx="71284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9" name="Gerade Verbindung 458"/>
                      <p:cNvCxnSpPr/>
                      <p:nvPr/>
                    </p:nvCxnSpPr>
                    <p:spPr bwMode="auto">
                      <a:xfrm rot="5400000" flipH="1" flipV="1">
                        <a:off x="1331602" y="3155466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02" name="Gruppieren 277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6118380" y="4426671"/>
                      <a:ext cx="109227" cy="444666"/>
                      <a:chOff x="1331640" y="2782934"/>
                      <a:chExt cx="109227" cy="444666"/>
                    </a:xfrm>
                  </p:grpSpPr>
                  <p:cxnSp>
                    <p:nvCxnSpPr>
                      <p:cNvPr id="452" name="Gerade Verbindung 451"/>
                      <p:cNvCxnSpPr/>
                      <p:nvPr/>
                    </p:nvCxnSpPr>
                    <p:spPr bwMode="auto">
                      <a:xfrm rot="5400000" flipH="1" flipV="1">
                        <a:off x="1331104" y="2855421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3" name="Gerade Verbindung 452"/>
                      <p:cNvCxnSpPr/>
                      <p:nvPr/>
                    </p:nvCxnSpPr>
                    <p:spPr bwMode="auto">
                      <a:xfrm rot="5400000" flipH="1" flipV="1">
                        <a:off x="1292822" y="2958486"/>
                        <a:ext cx="151767" cy="72982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4" name="Gerade Verbindung 453"/>
                      <p:cNvCxnSpPr/>
                      <p:nvPr/>
                    </p:nvCxnSpPr>
                    <p:spPr bwMode="auto">
                      <a:xfrm rot="10800000">
                        <a:off x="1369554" y="3072606"/>
                        <a:ext cx="71284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5" name="Gerade Verbindung 454"/>
                      <p:cNvCxnSpPr/>
                      <p:nvPr/>
                    </p:nvCxnSpPr>
                    <p:spPr bwMode="auto">
                      <a:xfrm rot="5400000" flipH="1" flipV="1">
                        <a:off x="1331104" y="3155466"/>
                        <a:ext cx="14478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FF0000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50" name="Gerade Verbindung 449"/>
                    <p:cNvCxnSpPr/>
                    <p:nvPr/>
                  </p:nvCxnSpPr>
                  <p:spPr bwMode="auto">
                    <a:xfrm rot="5400000" flipH="1" flipV="1">
                      <a:off x="5759063" y="4832866"/>
                      <a:ext cx="216312" cy="0"/>
                    </a:xfrm>
                    <a:prstGeom prst="line">
                      <a:avLst/>
                    </a:prstGeom>
                    <a:ln w="38100">
                      <a:solidFill>
                        <a:srgbClr val="FF0000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1" name="Gerade Verbindung 450"/>
                    <p:cNvCxnSpPr/>
                    <p:nvPr/>
                  </p:nvCxnSpPr>
                  <p:spPr bwMode="auto">
                    <a:xfrm rot="5400000" flipH="1" flipV="1">
                      <a:off x="5975199" y="4976784"/>
                      <a:ext cx="361100" cy="0"/>
                    </a:xfrm>
                    <a:prstGeom prst="line">
                      <a:avLst/>
                    </a:prstGeom>
                    <a:ln w="38100">
                      <a:solidFill>
                        <a:srgbClr val="FF0000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47" name="Gerade Verbindung 446"/>
                  <p:cNvCxnSpPr/>
                  <p:nvPr/>
                </p:nvCxnSpPr>
                <p:spPr bwMode="auto">
                  <a:xfrm rot="10800000">
                    <a:off x="1871062" y="5300550"/>
                    <a:ext cx="28853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3" name="Gruppieren 388"/>
              <p:cNvGrpSpPr>
                <a:grpSpLocks/>
              </p:cNvGrpSpPr>
              <p:nvPr/>
            </p:nvGrpSpPr>
            <p:grpSpPr bwMode="auto">
              <a:xfrm rot="10800000">
                <a:off x="1982918" y="4433560"/>
                <a:ext cx="109228" cy="444664"/>
                <a:chOff x="1331691" y="2784347"/>
                <a:chExt cx="109228" cy="444664"/>
              </a:xfrm>
            </p:grpSpPr>
            <p:cxnSp>
              <p:nvCxnSpPr>
                <p:cNvPr id="440" name="Gerade Verbindung 439"/>
                <p:cNvCxnSpPr/>
                <p:nvPr/>
              </p:nvCxnSpPr>
              <p:spPr bwMode="auto">
                <a:xfrm rot="5400000" flipH="1" flipV="1">
                  <a:off x="1331022" y="2856572"/>
                  <a:ext cx="144788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1" name="Gerade Verbindung 440"/>
                <p:cNvCxnSpPr/>
                <p:nvPr/>
              </p:nvCxnSpPr>
              <p:spPr bwMode="auto">
                <a:xfrm rot="5400000" flipH="1" flipV="1">
                  <a:off x="1292740" y="2959637"/>
                  <a:ext cx="151766" cy="72982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2" name="Gerade Verbindung 441"/>
                <p:cNvCxnSpPr/>
                <p:nvPr/>
              </p:nvCxnSpPr>
              <p:spPr bwMode="auto">
                <a:xfrm rot="10800000">
                  <a:off x="1369472" y="3073756"/>
                  <a:ext cx="71284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3" name="Gerade Verbindung 442"/>
                <p:cNvCxnSpPr/>
                <p:nvPr/>
              </p:nvCxnSpPr>
              <p:spPr bwMode="auto">
                <a:xfrm rot="5400000" flipH="1" flipV="1">
                  <a:off x="1331022" y="3156617"/>
                  <a:ext cx="144788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9" name="Gerade Verbindung mit Pfeil 438"/>
              <p:cNvCxnSpPr/>
              <p:nvPr/>
            </p:nvCxnSpPr>
            <p:spPr bwMode="auto">
              <a:xfrm flipV="1">
                <a:off x="2020420" y="4449258"/>
                <a:ext cx="532932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4" name="Gruppieren 317"/>
          <p:cNvGrpSpPr>
            <a:grpSpLocks/>
          </p:cNvGrpSpPr>
          <p:nvPr/>
        </p:nvGrpSpPr>
        <p:grpSpPr bwMode="auto">
          <a:xfrm>
            <a:off x="7993063" y="2441575"/>
            <a:ext cx="855662" cy="403225"/>
            <a:chOff x="7884368" y="1873647"/>
            <a:chExt cx="855664" cy="403225"/>
          </a:xfrm>
        </p:grpSpPr>
        <p:sp>
          <p:nvSpPr>
            <p:cNvPr id="283" name="Ellipse 282"/>
            <p:cNvSpPr/>
            <p:nvPr/>
          </p:nvSpPr>
          <p:spPr bwMode="auto">
            <a:xfrm rot="16200000">
              <a:off x="7994700" y="1880791"/>
              <a:ext cx="403225" cy="38893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288" name="Ellipse 287"/>
            <p:cNvSpPr/>
            <p:nvPr/>
          </p:nvSpPr>
          <p:spPr bwMode="auto">
            <a:xfrm rot="16200000">
              <a:off x="8204250" y="1880791"/>
              <a:ext cx="403225" cy="38893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289" name="Gerade Verbindung 288"/>
            <p:cNvCxnSpPr/>
            <p:nvPr/>
          </p:nvCxnSpPr>
          <p:spPr bwMode="auto">
            <a:xfrm flipH="1" flipV="1">
              <a:off x="7884368" y="2075260"/>
              <a:ext cx="131762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Gerade Verbindung 292"/>
            <p:cNvCxnSpPr/>
            <p:nvPr/>
          </p:nvCxnSpPr>
          <p:spPr bwMode="auto">
            <a:xfrm flipH="1" flipV="1">
              <a:off x="8608270" y="2075260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uppieren 315"/>
          <p:cNvGrpSpPr>
            <a:grpSpLocks/>
          </p:cNvGrpSpPr>
          <p:nvPr/>
        </p:nvGrpSpPr>
        <p:grpSpPr bwMode="auto">
          <a:xfrm>
            <a:off x="8218488" y="3348038"/>
            <a:ext cx="404812" cy="96837"/>
            <a:chOff x="7983611" y="2780928"/>
            <a:chExt cx="404813" cy="96838"/>
          </a:xfrm>
        </p:grpSpPr>
        <p:cxnSp>
          <p:nvCxnSpPr>
            <p:cNvPr id="294" name="Gerade Verbindung 293"/>
            <p:cNvCxnSpPr/>
            <p:nvPr/>
          </p:nvCxnSpPr>
          <p:spPr bwMode="auto">
            <a:xfrm flipH="1" flipV="1">
              <a:off x="7983611" y="2817440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Gerade Verbindung 294"/>
            <p:cNvCxnSpPr/>
            <p:nvPr/>
          </p:nvCxnSpPr>
          <p:spPr bwMode="auto">
            <a:xfrm flipH="1" flipV="1">
              <a:off x="8107436" y="2812678"/>
              <a:ext cx="138112" cy="65088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Gerade Verbindung 295"/>
            <p:cNvCxnSpPr/>
            <p:nvPr/>
          </p:nvCxnSpPr>
          <p:spPr bwMode="auto">
            <a:xfrm rot="5400000">
              <a:off x="8223323" y="2812678"/>
              <a:ext cx="63501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Gerade Verbindung 296"/>
            <p:cNvCxnSpPr/>
            <p:nvPr/>
          </p:nvCxnSpPr>
          <p:spPr bwMode="auto">
            <a:xfrm flipH="1" flipV="1">
              <a:off x="8256662" y="2817440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4" name="Gruppieren 316"/>
          <p:cNvGrpSpPr>
            <a:grpSpLocks/>
          </p:cNvGrpSpPr>
          <p:nvPr/>
        </p:nvGrpSpPr>
        <p:grpSpPr bwMode="auto">
          <a:xfrm>
            <a:off x="8218488" y="3987800"/>
            <a:ext cx="404812" cy="100013"/>
            <a:chOff x="8172400" y="3400995"/>
            <a:chExt cx="404812" cy="100013"/>
          </a:xfrm>
        </p:grpSpPr>
        <p:cxnSp>
          <p:nvCxnSpPr>
            <p:cNvPr id="298" name="Gerade Verbindung 297"/>
            <p:cNvCxnSpPr/>
            <p:nvPr/>
          </p:nvCxnSpPr>
          <p:spPr bwMode="auto">
            <a:xfrm flipH="1" flipV="1">
              <a:off x="8172400" y="3440683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Gerade Verbindung 298"/>
            <p:cNvCxnSpPr/>
            <p:nvPr/>
          </p:nvCxnSpPr>
          <p:spPr bwMode="auto">
            <a:xfrm flipH="1" flipV="1">
              <a:off x="8296225" y="3435920"/>
              <a:ext cx="138112" cy="65088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Gerade Verbindung 299"/>
            <p:cNvCxnSpPr/>
            <p:nvPr/>
          </p:nvCxnSpPr>
          <p:spPr bwMode="auto">
            <a:xfrm rot="10800000" flipV="1">
              <a:off x="8423225" y="3407345"/>
              <a:ext cx="65087" cy="6350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Gerade Verbindung 300"/>
            <p:cNvCxnSpPr/>
            <p:nvPr/>
          </p:nvCxnSpPr>
          <p:spPr bwMode="auto">
            <a:xfrm flipH="1" flipV="1">
              <a:off x="8445450" y="3440683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Gerade Verbindung 302"/>
            <p:cNvCxnSpPr/>
            <p:nvPr/>
          </p:nvCxnSpPr>
          <p:spPr bwMode="auto">
            <a:xfrm rot="5400000" flipV="1">
              <a:off x="8421637" y="3404170"/>
              <a:ext cx="69850" cy="6350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4" name="Text Box 373"/>
          <p:cNvSpPr txBox="1">
            <a:spLocks noChangeArrowheads="1"/>
          </p:cNvSpPr>
          <p:nvPr/>
        </p:nvSpPr>
        <p:spPr bwMode="auto">
          <a:xfrm>
            <a:off x="7862888" y="2844800"/>
            <a:ext cx="1116012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latin typeface="+mj-lt"/>
              </a:rPr>
              <a:t>Transformer</a:t>
            </a:r>
          </a:p>
        </p:txBody>
      </p:sp>
      <p:cxnSp>
        <p:nvCxnSpPr>
          <p:cNvPr id="12298" name="Gerade Verbindung 345"/>
          <p:cNvCxnSpPr>
            <a:cxnSpLocks noChangeShapeType="1"/>
          </p:cNvCxnSpPr>
          <p:nvPr/>
        </p:nvCxnSpPr>
        <p:spPr bwMode="auto">
          <a:xfrm rot="10800000">
            <a:off x="8024813" y="4645025"/>
            <a:ext cx="792162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306" name="Text Box 373"/>
          <p:cNvSpPr txBox="1">
            <a:spLocks noChangeArrowheads="1"/>
          </p:cNvSpPr>
          <p:nvPr/>
        </p:nvSpPr>
        <p:spPr bwMode="auto">
          <a:xfrm>
            <a:off x="7740650" y="4716463"/>
            <a:ext cx="1403350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latin typeface="+mj-lt"/>
              </a:rPr>
              <a:t>overhead line</a:t>
            </a:r>
            <a:endParaRPr lang="en-GB" sz="1600" dirty="0">
              <a:latin typeface="+mj-lt"/>
            </a:endParaRPr>
          </a:p>
        </p:txBody>
      </p:sp>
      <p:sp>
        <p:nvSpPr>
          <p:cNvPr id="307" name="Text Box 373"/>
          <p:cNvSpPr txBox="1">
            <a:spLocks noChangeArrowheads="1"/>
          </p:cNvSpPr>
          <p:nvPr/>
        </p:nvSpPr>
        <p:spPr bwMode="auto">
          <a:xfrm>
            <a:off x="7772400" y="4110038"/>
            <a:ext cx="1295400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latin typeface="+mj-lt"/>
              </a:rPr>
              <a:t>circuit breaker</a:t>
            </a:r>
            <a:endParaRPr lang="en-GB" sz="1600" dirty="0">
              <a:latin typeface="+mj-lt"/>
            </a:endParaRPr>
          </a:p>
        </p:txBody>
      </p:sp>
      <p:sp>
        <p:nvSpPr>
          <p:cNvPr id="315" name="Text Box 373"/>
          <p:cNvSpPr txBox="1">
            <a:spLocks noChangeArrowheads="1"/>
          </p:cNvSpPr>
          <p:nvPr/>
        </p:nvSpPr>
        <p:spPr bwMode="auto">
          <a:xfrm>
            <a:off x="7826375" y="3451225"/>
            <a:ext cx="1187450" cy="247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err="1">
                <a:latin typeface="+mj-lt"/>
              </a:rPr>
              <a:t>disconnector</a:t>
            </a:r>
            <a:endParaRPr lang="en-GB" sz="1600" dirty="0">
              <a:latin typeface="+mj-lt"/>
            </a:endParaRPr>
          </a:p>
        </p:txBody>
      </p:sp>
      <p:cxnSp>
        <p:nvCxnSpPr>
          <p:cNvPr id="319" name="Gerade Verbindung 318"/>
          <p:cNvCxnSpPr/>
          <p:nvPr/>
        </p:nvCxnSpPr>
        <p:spPr bwMode="auto">
          <a:xfrm rot="10800000">
            <a:off x="8024813" y="5219700"/>
            <a:ext cx="792162" cy="0"/>
          </a:xfrm>
          <a:prstGeom prst="line">
            <a:avLst/>
          </a:prstGeom>
          <a:ln w="76200"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0" name="Text Box 373"/>
          <p:cNvSpPr txBox="1">
            <a:spLocks noChangeArrowheads="1"/>
          </p:cNvSpPr>
          <p:nvPr/>
        </p:nvSpPr>
        <p:spPr bwMode="auto">
          <a:xfrm>
            <a:off x="7897813" y="5270500"/>
            <a:ext cx="1044575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err="1">
                <a:latin typeface="+mj-lt"/>
              </a:rPr>
              <a:t>busbar</a:t>
            </a:r>
            <a:endParaRPr lang="en-GB" sz="1600" dirty="0">
              <a:latin typeface="+mj-lt"/>
            </a:endParaRPr>
          </a:p>
        </p:txBody>
      </p:sp>
      <p:sp>
        <p:nvSpPr>
          <p:cNvPr id="305" name="Foliennummernplatzhalter 30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>
                <a:latin typeface="+mj-lt"/>
              </a:rPr>
              <a:t>Characteristics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of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Grid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Planning</a:t>
            </a:r>
            <a:endParaRPr lang="de-DE" dirty="0" smtClean="0">
              <a:latin typeface="+mj-lt"/>
            </a:endParaRPr>
          </a:p>
          <a:p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Market-</a:t>
            </a:r>
            <a:r>
              <a:rPr lang="de-DE" dirty="0" err="1" smtClean="0">
                <a:latin typeface="+mj-lt"/>
              </a:rPr>
              <a:t>based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Planning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process</a:t>
            </a:r>
            <a:endParaRPr lang="de-DE" dirty="0" smtClean="0">
              <a:latin typeface="+mj-lt"/>
            </a:endParaRPr>
          </a:p>
          <a:p>
            <a:endParaRPr lang="de-DE" dirty="0" smtClean="0">
              <a:latin typeface="+mj-lt"/>
            </a:endParaRPr>
          </a:p>
          <a:p>
            <a:r>
              <a:rPr lang="de-DE" dirty="0" err="1" smtClean="0">
                <a:latin typeface="+mj-lt"/>
              </a:rPr>
              <a:t>Coordination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for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secure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system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operation</a:t>
            </a:r>
            <a:endParaRPr lang="de-DE" dirty="0" smtClean="0">
              <a:latin typeface="+mj-lt"/>
            </a:endParaRPr>
          </a:p>
          <a:p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Technical </a:t>
            </a:r>
            <a:r>
              <a:rPr lang="de-DE" dirty="0" err="1" smtClean="0">
                <a:latin typeface="+mj-lt"/>
              </a:rPr>
              <a:t>and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economical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benefits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of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Coordinated</a:t>
            </a:r>
            <a:r>
              <a:rPr lang="de-DE" dirty="0" smtClean="0">
                <a:latin typeface="+mj-lt"/>
              </a:rPr>
              <a:t> </a:t>
            </a:r>
            <a:r>
              <a:rPr lang="de-DE" dirty="0" err="1" smtClean="0">
                <a:latin typeface="+mj-lt"/>
              </a:rPr>
              <a:t>Planning</a:t>
            </a:r>
            <a:endParaRPr lang="de-DE" dirty="0" smtClean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390"/>
          <p:cNvSpPr>
            <a:spLocks noChangeArrowheads="1"/>
          </p:cNvSpPr>
          <p:nvPr/>
        </p:nvSpPr>
        <p:spPr bwMode="auto">
          <a:xfrm>
            <a:off x="827088" y="2133600"/>
            <a:ext cx="6265862" cy="3671888"/>
          </a:xfrm>
          <a:prstGeom prst="roundRect">
            <a:avLst>
              <a:gd name="adj" fmla="val 16667"/>
            </a:avLst>
          </a:prstGeom>
          <a:solidFill>
            <a:srgbClr val="B4DCF0">
              <a:alpha val="58823"/>
            </a:srgbClr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34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>
                <a:solidFill>
                  <a:schemeClr val="bg2"/>
                </a:solidFill>
                <a:latin typeface="Arial" charset="0"/>
              </a:rPr>
              <a:t>Substation layout II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grpSp>
        <p:nvGrpSpPr>
          <p:cNvPr id="2" name="Gruppieren 512"/>
          <p:cNvGrpSpPr>
            <a:grpSpLocks/>
          </p:cNvGrpSpPr>
          <p:nvPr/>
        </p:nvGrpSpPr>
        <p:grpSpPr bwMode="auto">
          <a:xfrm>
            <a:off x="1331913" y="2636838"/>
            <a:ext cx="5472112" cy="2524125"/>
            <a:chOff x="1547664" y="2636912"/>
            <a:chExt cx="5472607" cy="2524125"/>
          </a:xfrm>
        </p:grpSpPr>
        <p:cxnSp>
          <p:nvCxnSpPr>
            <p:cNvPr id="288" name="Gerade Verbindung 287"/>
            <p:cNvCxnSpPr/>
            <p:nvPr/>
          </p:nvCxnSpPr>
          <p:spPr bwMode="auto">
            <a:xfrm rot="16200000">
              <a:off x="1067447" y="4077568"/>
              <a:ext cx="1008062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Gerade Verbindung 288"/>
            <p:cNvCxnSpPr/>
            <p:nvPr/>
          </p:nvCxnSpPr>
          <p:spPr bwMode="auto">
            <a:xfrm rot="16200000">
              <a:off x="3910191" y="3898975"/>
              <a:ext cx="2524125" cy="0"/>
            </a:xfrm>
            <a:prstGeom prst="line">
              <a:avLst/>
            </a:prstGeom>
            <a:ln w="5715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Gerade Verbindung 292"/>
            <p:cNvCxnSpPr/>
            <p:nvPr/>
          </p:nvCxnSpPr>
          <p:spPr bwMode="auto">
            <a:xfrm rot="16200000">
              <a:off x="4126110" y="3898975"/>
              <a:ext cx="2524125" cy="0"/>
            </a:xfrm>
            <a:prstGeom prst="line">
              <a:avLst/>
            </a:prstGeom>
            <a:ln w="5715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pieren 36"/>
            <p:cNvGrpSpPr>
              <a:grpSpLocks/>
            </p:cNvGrpSpPr>
            <p:nvPr/>
          </p:nvGrpSpPr>
          <p:grpSpPr bwMode="auto">
            <a:xfrm rot="5400000">
              <a:off x="5558992" y="2518121"/>
              <a:ext cx="402105" cy="1223961"/>
              <a:chOff x="3660492" y="4797149"/>
              <a:chExt cx="402105" cy="1224139"/>
            </a:xfrm>
          </p:grpSpPr>
          <p:cxnSp>
            <p:nvCxnSpPr>
              <p:cNvPr id="492" name="Gerade Verbindung 491"/>
              <p:cNvCxnSpPr/>
              <p:nvPr/>
            </p:nvCxnSpPr>
            <p:spPr bwMode="auto">
              <a:xfrm rot="5400000" flipH="1" flipV="1">
                <a:off x="3635832" y="4868909"/>
                <a:ext cx="144496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uppieren 252"/>
              <p:cNvGrpSpPr>
                <a:grpSpLocks/>
              </p:cNvGrpSpPr>
              <p:nvPr/>
            </p:nvGrpSpPr>
            <p:grpSpPr bwMode="auto">
              <a:xfrm rot="10800000">
                <a:off x="3660492" y="5286170"/>
                <a:ext cx="114432" cy="444565"/>
                <a:chOff x="1336049" y="2787631"/>
                <a:chExt cx="114432" cy="444565"/>
              </a:xfrm>
            </p:grpSpPr>
            <p:cxnSp>
              <p:nvCxnSpPr>
                <p:cNvPr id="509" name="Gerade Verbindung 508"/>
                <p:cNvCxnSpPr/>
                <p:nvPr/>
              </p:nvCxnSpPr>
              <p:spPr bwMode="auto">
                <a:xfrm rot="5400000" flipH="1" flipV="1">
                  <a:off x="1343344" y="2868222"/>
                  <a:ext cx="144496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0" name="Gerade Verbindung 509"/>
                <p:cNvCxnSpPr/>
                <p:nvPr/>
              </p:nvCxnSpPr>
              <p:spPr bwMode="auto">
                <a:xfrm rot="5400000" flipH="1" flipV="1">
                  <a:off x="1305244" y="2971443"/>
                  <a:ext cx="150848" cy="73025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1" name="Gerade Verbindung 510"/>
                <p:cNvCxnSpPr/>
                <p:nvPr/>
              </p:nvCxnSpPr>
              <p:spPr bwMode="auto">
                <a:xfrm rot="10800000">
                  <a:off x="1394954" y="3089730"/>
                  <a:ext cx="7143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2" name="Gerade Verbindung 511"/>
                <p:cNvCxnSpPr/>
                <p:nvPr/>
              </p:nvCxnSpPr>
              <p:spPr bwMode="auto">
                <a:xfrm rot="5400000" flipH="1" flipV="1">
                  <a:off x="1343343" y="3168330"/>
                  <a:ext cx="14449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Gruppieren 257"/>
              <p:cNvGrpSpPr>
                <a:grpSpLocks/>
              </p:cNvGrpSpPr>
              <p:nvPr/>
            </p:nvGrpSpPr>
            <p:grpSpPr bwMode="auto">
              <a:xfrm rot="10800000">
                <a:off x="3948165" y="5286170"/>
                <a:ext cx="114432" cy="444565"/>
                <a:chOff x="1336408" y="2787631"/>
                <a:chExt cx="114432" cy="444565"/>
              </a:xfrm>
            </p:grpSpPr>
            <p:cxnSp>
              <p:nvCxnSpPr>
                <p:cNvPr id="505" name="Gerade Verbindung 50"/>
                <p:cNvCxnSpPr/>
                <p:nvPr/>
              </p:nvCxnSpPr>
              <p:spPr bwMode="auto">
                <a:xfrm rot="5400000" flipH="1" flipV="1">
                  <a:off x="1344039" y="2868222"/>
                  <a:ext cx="144496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Gerade Verbindung 505"/>
                <p:cNvCxnSpPr/>
                <p:nvPr/>
              </p:nvCxnSpPr>
              <p:spPr bwMode="auto">
                <a:xfrm rot="5400000" flipH="1" flipV="1">
                  <a:off x="1305938" y="2971443"/>
                  <a:ext cx="150848" cy="73025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Gerade Verbindung 52"/>
                <p:cNvCxnSpPr/>
                <p:nvPr/>
              </p:nvCxnSpPr>
              <p:spPr bwMode="auto">
                <a:xfrm rot="10800000">
                  <a:off x="1395649" y="3089730"/>
                  <a:ext cx="71438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Gerade Verbindung 53"/>
                <p:cNvCxnSpPr/>
                <p:nvPr/>
              </p:nvCxnSpPr>
              <p:spPr bwMode="auto">
                <a:xfrm rot="5400000" flipH="1" flipV="1">
                  <a:off x="1344038" y="3168330"/>
                  <a:ext cx="14449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5" name="Gerade Verbindung 494"/>
              <p:cNvCxnSpPr/>
              <p:nvPr/>
            </p:nvCxnSpPr>
            <p:spPr bwMode="auto">
              <a:xfrm rot="5400000" flipH="1" flipV="1">
                <a:off x="3600105" y="5689047"/>
                <a:ext cx="215951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Gerade Verbindung 495"/>
              <p:cNvCxnSpPr/>
              <p:nvPr/>
            </p:nvCxnSpPr>
            <p:spPr bwMode="auto">
              <a:xfrm rot="5400000" flipH="1" flipV="1">
                <a:off x="3815194" y="5840689"/>
                <a:ext cx="360447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uppieren 264"/>
              <p:cNvGrpSpPr>
                <a:grpSpLocks/>
              </p:cNvGrpSpPr>
              <p:nvPr/>
            </p:nvGrpSpPr>
            <p:grpSpPr bwMode="auto">
              <a:xfrm rot="10800000">
                <a:off x="3662081" y="4889238"/>
                <a:ext cx="119201" cy="444565"/>
                <a:chOff x="753628" y="3291910"/>
                <a:chExt cx="119201" cy="444565"/>
              </a:xfrm>
            </p:grpSpPr>
            <p:cxnSp>
              <p:nvCxnSpPr>
                <p:cNvPr id="500" name="Gerade Verbindung 499"/>
                <p:cNvCxnSpPr/>
                <p:nvPr/>
              </p:nvCxnSpPr>
              <p:spPr bwMode="auto">
                <a:xfrm rot="5400000" flipH="1" flipV="1">
                  <a:off x="752994" y="3372538"/>
                  <a:ext cx="144496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1" name="Gerade Verbindung 500"/>
                <p:cNvCxnSpPr/>
                <p:nvPr/>
              </p:nvCxnSpPr>
              <p:spPr bwMode="auto">
                <a:xfrm rot="5400000" flipH="1" flipV="1">
                  <a:off x="714893" y="3475758"/>
                  <a:ext cx="150848" cy="73025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2" name="Gerade Verbindung 501"/>
                <p:cNvCxnSpPr/>
                <p:nvPr/>
              </p:nvCxnSpPr>
              <p:spPr bwMode="auto">
                <a:xfrm rot="16200000" flipV="1">
                  <a:off x="802215" y="3571031"/>
                  <a:ext cx="73042" cy="71437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Gerade Verbindung 48"/>
                <p:cNvCxnSpPr/>
                <p:nvPr/>
              </p:nvCxnSpPr>
              <p:spPr bwMode="auto">
                <a:xfrm rot="5400000" flipH="1" flipV="1">
                  <a:off x="752994" y="3672646"/>
                  <a:ext cx="14449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Gerade Verbindung 49"/>
                <p:cNvCxnSpPr/>
                <p:nvPr/>
              </p:nvCxnSpPr>
              <p:spPr bwMode="auto">
                <a:xfrm rot="10800000" flipV="1">
                  <a:off x="803017" y="3573403"/>
                  <a:ext cx="77787" cy="69867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8" name="Gerade Verbindung 497"/>
              <p:cNvCxnSpPr/>
              <p:nvPr/>
            </p:nvCxnSpPr>
            <p:spPr bwMode="auto">
              <a:xfrm rot="5400000" flipH="1" flipV="1">
                <a:off x="3707218" y="5084860"/>
                <a:ext cx="576398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Gerade Verbindung 498"/>
              <p:cNvCxnSpPr/>
              <p:nvPr/>
            </p:nvCxnSpPr>
            <p:spPr bwMode="auto">
              <a:xfrm rot="10800000">
                <a:off x="3708081" y="4793486"/>
                <a:ext cx="287337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uppieren 387"/>
            <p:cNvGrpSpPr>
              <a:grpSpLocks/>
            </p:cNvGrpSpPr>
            <p:nvPr/>
          </p:nvGrpSpPr>
          <p:grpSpPr bwMode="auto">
            <a:xfrm rot="-5400000">
              <a:off x="3262164" y="3603700"/>
              <a:ext cx="433387" cy="792163"/>
              <a:chOff x="2555776" y="3717032"/>
              <a:chExt cx="432048" cy="792087"/>
            </a:xfrm>
          </p:grpSpPr>
          <p:grpSp>
            <p:nvGrpSpPr>
              <p:cNvPr id="8" name="Gruppieren 16"/>
              <p:cNvGrpSpPr>
                <a:grpSpLocks/>
              </p:cNvGrpSpPr>
              <p:nvPr/>
            </p:nvGrpSpPr>
            <p:grpSpPr bwMode="auto">
              <a:xfrm>
                <a:off x="2555776" y="3791638"/>
                <a:ext cx="432048" cy="617478"/>
                <a:chOff x="2627784" y="2982883"/>
                <a:chExt cx="432048" cy="617478"/>
              </a:xfrm>
            </p:grpSpPr>
            <p:sp>
              <p:nvSpPr>
                <p:cNvPr id="490" name="Ellipse 12"/>
                <p:cNvSpPr/>
                <p:nvPr/>
              </p:nvSpPr>
              <p:spPr bwMode="auto">
                <a:xfrm>
                  <a:off x="2627785" y="2983029"/>
                  <a:ext cx="432048" cy="388935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>
                  <a:spAutoFit/>
                </a:bodyPr>
                <a:lstStyle/>
                <a:p>
                  <a:pPr>
                    <a:defRPr/>
                  </a:pPr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1" name="Ellipse 13"/>
                <p:cNvSpPr/>
                <p:nvPr/>
              </p:nvSpPr>
              <p:spPr bwMode="auto">
                <a:xfrm>
                  <a:off x="2627784" y="3213214"/>
                  <a:ext cx="432048" cy="387348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anchor="ctr">
                  <a:spAutoFit/>
                </a:bodyPr>
                <a:lstStyle/>
                <a:p>
                  <a:pPr>
                    <a:defRPr/>
                  </a:pPr>
                  <a:endParaRPr lang="de-DE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488" name="Gerade Verbindung 487"/>
              <p:cNvCxnSpPr/>
              <p:nvPr/>
            </p:nvCxnSpPr>
            <p:spPr bwMode="auto">
              <a:xfrm rot="5400000">
                <a:off x="2728961" y="3752890"/>
                <a:ext cx="71438" cy="0"/>
              </a:xfrm>
              <a:prstGeom prst="line">
                <a:avLst/>
              </a:prstGeom>
              <a:ln w="38100"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Gerade Verbindung 488"/>
              <p:cNvCxnSpPr/>
              <p:nvPr/>
            </p:nvCxnSpPr>
            <p:spPr bwMode="auto">
              <a:xfrm rot="5400000">
                <a:off x="2718642" y="4463293"/>
                <a:ext cx="92075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uppieren 54"/>
            <p:cNvGrpSpPr>
              <a:grpSpLocks/>
            </p:cNvGrpSpPr>
            <p:nvPr/>
          </p:nvGrpSpPr>
          <p:grpSpPr bwMode="auto">
            <a:xfrm rot="-5400000">
              <a:off x="2876515" y="3798708"/>
              <a:ext cx="107723" cy="444500"/>
              <a:chOff x="1331640" y="2780928"/>
              <a:chExt cx="107723" cy="444531"/>
            </a:xfrm>
          </p:grpSpPr>
          <p:cxnSp>
            <p:nvCxnSpPr>
              <p:cNvPr id="483" name="Gerade Verbindung 482"/>
              <p:cNvCxnSpPr/>
              <p:nvPr/>
            </p:nvCxnSpPr>
            <p:spPr bwMode="auto">
              <a:xfrm rot="5400000" flipH="1" flipV="1">
                <a:off x="1330467" y="2853276"/>
                <a:ext cx="14448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Gerade Verbindung 31"/>
              <p:cNvCxnSpPr/>
              <p:nvPr/>
            </p:nvCxnSpPr>
            <p:spPr bwMode="auto">
              <a:xfrm rot="5400000" flipH="1" flipV="1">
                <a:off x="1292366" y="2956485"/>
                <a:ext cx="150837" cy="73025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Gerade Verbindung 484"/>
              <p:cNvCxnSpPr/>
              <p:nvPr/>
            </p:nvCxnSpPr>
            <p:spPr bwMode="auto">
              <a:xfrm rot="10800000">
                <a:off x="1375722" y="3081118"/>
                <a:ext cx="7143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Gerade Verbindung 485"/>
              <p:cNvCxnSpPr/>
              <p:nvPr/>
            </p:nvCxnSpPr>
            <p:spPr bwMode="auto">
              <a:xfrm rot="5400000" flipH="1" flipV="1">
                <a:off x="1330468" y="3153361"/>
                <a:ext cx="14448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uppieren 98"/>
            <p:cNvGrpSpPr>
              <a:grpSpLocks/>
            </p:cNvGrpSpPr>
            <p:nvPr/>
          </p:nvGrpSpPr>
          <p:grpSpPr bwMode="auto">
            <a:xfrm rot="-5400000">
              <a:off x="2442336" y="3795053"/>
              <a:ext cx="112485" cy="444500"/>
              <a:chOff x="755576" y="3284984"/>
              <a:chExt cx="112485" cy="444531"/>
            </a:xfrm>
          </p:grpSpPr>
          <p:cxnSp>
            <p:nvCxnSpPr>
              <p:cNvPr id="478" name="Gerade Verbindung 477"/>
              <p:cNvCxnSpPr/>
              <p:nvPr/>
            </p:nvCxnSpPr>
            <p:spPr bwMode="auto">
              <a:xfrm rot="5400000" flipH="1" flipV="1">
                <a:off x="746779" y="3357291"/>
                <a:ext cx="14448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9" name="Gerade Verbindung 478"/>
              <p:cNvCxnSpPr/>
              <p:nvPr/>
            </p:nvCxnSpPr>
            <p:spPr bwMode="auto">
              <a:xfrm rot="5400000" flipH="1" flipV="1">
                <a:off x="708678" y="3460500"/>
                <a:ext cx="150837" cy="73025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Gerade Verbindung 479"/>
              <p:cNvCxnSpPr/>
              <p:nvPr/>
            </p:nvCxnSpPr>
            <p:spPr bwMode="auto">
              <a:xfrm rot="16200000" flipV="1">
                <a:off x="789648" y="3562116"/>
                <a:ext cx="73037" cy="7143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Gerade Verbindung 480"/>
              <p:cNvCxnSpPr/>
              <p:nvPr/>
            </p:nvCxnSpPr>
            <p:spPr bwMode="auto">
              <a:xfrm rot="5400000" flipH="1" flipV="1">
                <a:off x="746780" y="3657376"/>
                <a:ext cx="14448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Gerade Verbindung 481"/>
              <p:cNvCxnSpPr/>
              <p:nvPr/>
            </p:nvCxnSpPr>
            <p:spPr bwMode="auto">
              <a:xfrm rot="10800000" flipV="1">
                <a:off x="790447" y="3564492"/>
                <a:ext cx="77787" cy="6986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uppieren 141"/>
            <p:cNvGrpSpPr>
              <a:grpSpLocks/>
            </p:cNvGrpSpPr>
            <p:nvPr/>
          </p:nvGrpSpPr>
          <p:grpSpPr bwMode="auto">
            <a:xfrm rot="-5400000">
              <a:off x="3971890" y="3798708"/>
              <a:ext cx="107723" cy="444500"/>
              <a:chOff x="1331640" y="2780928"/>
              <a:chExt cx="107723" cy="444531"/>
            </a:xfrm>
          </p:grpSpPr>
          <p:cxnSp>
            <p:nvCxnSpPr>
              <p:cNvPr id="474" name="Gerade Verbindung 473"/>
              <p:cNvCxnSpPr/>
              <p:nvPr/>
            </p:nvCxnSpPr>
            <p:spPr bwMode="auto">
              <a:xfrm rot="5400000" flipH="1" flipV="1">
                <a:off x="1330467" y="2853375"/>
                <a:ext cx="144486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Gerade Verbindung 474"/>
              <p:cNvCxnSpPr/>
              <p:nvPr/>
            </p:nvCxnSpPr>
            <p:spPr bwMode="auto">
              <a:xfrm rot="5400000" flipH="1" flipV="1">
                <a:off x="1292366" y="2956584"/>
                <a:ext cx="150837" cy="73025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Gerade Verbindung 475"/>
              <p:cNvCxnSpPr/>
              <p:nvPr/>
            </p:nvCxnSpPr>
            <p:spPr bwMode="auto">
              <a:xfrm rot="10800000">
                <a:off x="1375722" y="3081217"/>
                <a:ext cx="71438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Gerade Verbindung 476"/>
              <p:cNvCxnSpPr/>
              <p:nvPr/>
            </p:nvCxnSpPr>
            <p:spPr bwMode="auto">
              <a:xfrm rot="5400000" flipH="1" flipV="1">
                <a:off x="1330468" y="3153460"/>
                <a:ext cx="144485" cy="0"/>
              </a:xfrm>
              <a:prstGeom prst="line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ieren 272"/>
            <p:cNvGrpSpPr>
              <a:grpSpLocks/>
            </p:cNvGrpSpPr>
            <p:nvPr/>
          </p:nvGrpSpPr>
          <p:grpSpPr bwMode="auto">
            <a:xfrm rot="-5400000">
              <a:off x="2016090" y="3801422"/>
              <a:ext cx="107723" cy="444500"/>
              <a:chOff x="1331640" y="2782515"/>
              <a:chExt cx="107723" cy="444531"/>
            </a:xfrm>
          </p:grpSpPr>
          <p:cxnSp>
            <p:nvCxnSpPr>
              <p:cNvPr id="470" name="Gerade Verbindung 469"/>
              <p:cNvCxnSpPr/>
              <p:nvPr/>
            </p:nvCxnSpPr>
            <p:spPr bwMode="auto">
              <a:xfrm rot="5400000" flipH="1" flipV="1">
                <a:off x="1323656" y="2854785"/>
                <a:ext cx="14448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Gerade Verbindung 470"/>
              <p:cNvCxnSpPr/>
              <p:nvPr/>
            </p:nvCxnSpPr>
            <p:spPr bwMode="auto">
              <a:xfrm rot="5400000" flipH="1" flipV="1">
                <a:off x="1289524" y="2958788"/>
                <a:ext cx="150837" cy="71437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Gerade Verbindung 471"/>
              <p:cNvCxnSpPr/>
              <p:nvPr/>
            </p:nvCxnSpPr>
            <p:spPr bwMode="auto">
              <a:xfrm rot="10800000">
                <a:off x="1367324" y="3082627"/>
                <a:ext cx="7143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Gerade Verbindung 472"/>
              <p:cNvCxnSpPr/>
              <p:nvPr/>
            </p:nvCxnSpPr>
            <p:spPr bwMode="auto">
              <a:xfrm rot="5400000" flipH="1" flipV="1">
                <a:off x="1323657" y="3154870"/>
                <a:ext cx="14448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0" name="Gerade Verbindung 299"/>
            <p:cNvCxnSpPr/>
            <p:nvPr/>
          </p:nvCxnSpPr>
          <p:spPr bwMode="auto">
            <a:xfrm>
              <a:off x="1571478" y="4005337"/>
              <a:ext cx="358807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ieren 95"/>
            <p:cNvGrpSpPr>
              <a:grpSpLocks/>
            </p:cNvGrpSpPr>
            <p:nvPr/>
          </p:nvGrpSpPr>
          <p:grpSpPr bwMode="auto">
            <a:xfrm rot="-5400000">
              <a:off x="4613124" y="3413197"/>
              <a:ext cx="398464" cy="1166812"/>
              <a:chOff x="1827749" y="4862811"/>
              <a:chExt cx="398935" cy="1166778"/>
            </a:xfrm>
          </p:grpSpPr>
          <p:grpSp>
            <p:nvGrpSpPr>
              <p:cNvPr id="14" name="Gruppieren 62"/>
              <p:cNvGrpSpPr>
                <a:grpSpLocks/>
              </p:cNvGrpSpPr>
              <p:nvPr/>
            </p:nvGrpSpPr>
            <p:grpSpPr bwMode="auto">
              <a:xfrm rot="10800000">
                <a:off x="1973971" y="4862811"/>
                <a:ext cx="117615" cy="444486"/>
                <a:chOff x="756187" y="3291378"/>
                <a:chExt cx="117615" cy="444486"/>
              </a:xfrm>
            </p:grpSpPr>
            <p:cxnSp>
              <p:nvCxnSpPr>
                <p:cNvPr id="465" name="Gerade Verbindung 464"/>
                <p:cNvCxnSpPr/>
                <p:nvPr/>
              </p:nvCxnSpPr>
              <p:spPr bwMode="auto">
                <a:xfrm rot="5400000" flipH="1" flipV="1">
                  <a:off x="763423" y="3371267"/>
                  <a:ext cx="144472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Gerade Verbindung 465"/>
                <p:cNvCxnSpPr/>
                <p:nvPr/>
              </p:nvCxnSpPr>
              <p:spPr bwMode="auto">
                <a:xfrm rot="5400000" flipH="1" flipV="1">
                  <a:off x="725281" y="3474420"/>
                  <a:ext cx="150822" cy="73111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7" name="Gerade Verbindung 466"/>
                <p:cNvCxnSpPr/>
                <p:nvPr/>
              </p:nvCxnSpPr>
              <p:spPr bwMode="auto">
                <a:xfrm rot="16200000" flipV="1">
                  <a:off x="803117" y="3561739"/>
                  <a:ext cx="73029" cy="71522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8" name="Gerade Verbindung 467"/>
                <p:cNvCxnSpPr/>
                <p:nvPr/>
              </p:nvCxnSpPr>
              <p:spPr bwMode="auto">
                <a:xfrm rot="5400000" flipH="1" flipV="1">
                  <a:off x="763423" y="3671323"/>
                  <a:ext cx="144471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9" name="Gerade Verbindung 468"/>
                <p:cNvCxnSpPr/>
                <p:nvPr/>
              </p:nvCxnSpPr>
              <p:spPr bwMode="auto">
                <a:xfrm rot="10800000" flipV="1">
                  <a:off x="803871" y="3564161"/>
                  <a:ext cx="77879" cy="69854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uppieren 448"/>
              <p:cNvGrpSpPr>
                <a:grpSpLocks/>
              </p:cNvGrpSpPr>
              <p:nvPr/>
            </p:nvGrpSpPr>
            <p:grpSpPr bwMode="auto">
              <a:xfrm>
                <a:off x="1827749" y="5294598"/>
                <a:ext cx="398935" cy="734991"/>
                <a:chOff x="1827749" y="5294598"/>
                <a:chExt cx="398935" cy="734991"/>
              </a:xfrm>
            </p:grpSpPr>
            <p:grpSp>
              <p:nvGrpSpPr>
                <p:cNvPr id="16" name="Gruppieren 324"/>
                <p:cNvGrpSpPr>
                  <a:grpSpLocks/>
                </p:cNvGrpSpPr>
                <p:nvPr/>
              </p:nvGrpSpPr>
              <p:grpSpPr bwMode="auto">
                <a:xfrm>
                  <a:off x="1827749" y="5294598"/>
                  <a:ext cx="398935" cy="734991"/>
                  <a:chOff x="5823905" y="4422202"/>
                  <a:chExt cx="398935" cy="734991"/>
                </a:xfrm>
              </p:grpSpPr>
              <p:grpSp>
                <p:nvGrpSpPr>
                  <p:cNvPr id="17" name="Gruppieren 272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5823905" y="4422202"/>
                    <a:ext cx="114435" cy="444486"/>
                    <a:chOff x="1332875" y="2787583"/>
                    <a:chExt cx="114435" cy="444486"/>
                  </a:xfrm>
                </p:grpSpPr>
                <p:cxnSp>
                  <p:nvCxnSpPr>
                    <p:cNvPr id="445" name="Gerade Verbindung 444"/>
                    <p:cNvCxnSpPr/>
                    <p:nvPr/>
                  </p:nvCxnSpPr>
                  <p:spPr bwMode="auto">
                    <a:xfrm rot="5400000" flipH="1" flipV="1">
                      <a:off x="1340109" y="2867432"/>
                      <a:ext cx="144472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Gerade Verbindung 445"/>
                    <p:cNvCxnSpPr/>
                    <p:nvPr/>
                  </p:nvCxnSpPr>
                  <p:spPr bwMode="auto">
                    <a:xfrm rot="5400000" flipH="1" flipV="1">
                      <a:off x="1301967" y="2970585"/>
                      <a:ext cx="150822" cy="73111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Gerade Verbindung 447"/>
                    <p:cNvCxnSpPr/>
                    <p:nvPr/>
                  </p:nvCxnSpPr>
                  <p:spPr bwMode="auto">
                    <a:xfrm rot="10800000">
                      <a:off x="1383737" y="3080964"/>
                      <a:ext cx="7152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9" name="Gerade Verbindung 448"/>
                    <p:cNvCxnSpPr/>
                    <p:nvPr/>
                  </p:nvCxnSpPr>
                  <p:spPr bwMode="auto">
                    <a:xfrm rot="5400000" flipH="1" flipV="1">
                      <a:off x="1340110" y="3167488"/>
                      <a:ext cx="14447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" name="Gruppieren 277"/>
                  <p:cNvGrpSpPr>
                    <a:grpSpLocks/>
                  </p:cNvGrpSpPr>
                  <p:nvPr/>
                </p:nvGrpSpPr>
                <p:grpSpPr bwMode="auto">
                  <a:xfrm rot="10800000">
                    <a:off x="6108405" y="4422202"/>
                    <a:ext cx="114435" cy="444486"/>
                    <a:chOff x="1336407" y="2787583"/>
                    <a:chExt cx="114435" cy="444486"/>
                  </a:xfrm>
                </p:grpSpPr>
                <p:cxnSp>
                  <p:nvCxnSpPr>
                    <p:cNvPr id="436" name="Gerade Verbindung 435"/>
                    <p:cNvCxnSpPr/>
                    <p:nvPr/>
                  </p:nvCxnSpPr>
                  <p:spPr bwMode="auto">
                    <a:xfrm rot="5400000" flipH="1" flipV="1">
                      <a:off x="1343642" y="2867432"/>
                      <a:ext cx="144472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7" name="Gerade Verbindung 436"/>
                    <p:cNvCxnSpPr/>
                    <p:nvPr/>
                  </p:nvCxnSpPr>
                  <p:spPr bwMode="auto">
                    <a:xfrm rot="5400000" flipH="1" flipV="1">
                      <a:off x="1305501" y="2970585"/>
                      <a:ext cx="150822" cy="73111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8" name="Gerade Verbindung 437"/>
                    <p:cNvCxnSpPr/>
                    <p:nvPr/>
                  </p:nvCxnSpPr>
                  <p:spPr bwMode="auto">
                    <a:xfrm rot="10800000">
                      <a:off x="1387270" y="3080963"/>
                      <a:ext cx="71522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Gerade Verbindung 443"/>
                    <p:cNvCxnSpPr/>
                    <p:nvPr/>
                  </p:nvCxnSpPr>
                  <p:spPr bwMode="auto">
                    <a:xfrm rot="5400000" flipH="1" flipV="1">
                      <a:off x="1343643" y="3167488"/>
                      <a:ext cx="144471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19" name="Gerade Verbindung 418"/>
                  <p:cNvCxnSpPr/>
                  <p:nvPr/>
                </p:nvCxnSpPr>
                <p:spPr bwMode="auto">
                  <a:xfrm rot="5400000" flipH="1" flipV="1">
                    <a:off x="5752503" y="4833673"/>
                    <a:ext cx="215913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Gerade Verbindung 419"/>
                  <p:cNvCxnSpPr/>
                  <p:nvPr/>
                </p:nvCxnSpPr>
                <p:spPr bwMode="auto">
                  <a:xfrm rot="5400000" flipH="1" flipV="1">
                    <a:off x="5967943" y="4977350"/>
                    <a:ext cx="360385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15" name="Gerade Verbindung 414"/>
                <p:cNvCxnSpPr/>
                <p:nvPr/>
              </p:nvCxnSpPr>
              <p:spPr bwMode="auto">
                <a:xfrm rot="10800000">
                  <a:off x="1862713" y="5301231"/>
                  <a:ext cx="28926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Gruppieren 176"/>
            <p:cNvGrpSpPr>
              <a:grpSpLocks/>
            </p:cNvGrpSpPr>
            <p:nvPr/>
          </p:nvGrpSpPr>
          <p:grpSpPr bwMode="auto">
            <a:xfrm rot="5400000">
              <a:off x="5885208" y="3816432"/>
              <a:ext cx="401638" cy="1868489"/>
              <a:chOff x="1829364" y="4160407"/>
              <a:chExt cx="400506" cy="1869182"/>
            </a:xfrm>
          </p:grpSpPr>
          <p:grpSp>
            <p:nvGrpSpPr>
              <p:cNvPr id="20" name="Gruppieren 500"/>
              <p:cNvGrpSpPr>
                <a:grpSpLocks/>
              </p:cNvGrpSpPr>
              <p:nvPr/>
            </p:nvGrpSpPr>
            <p:grpSpPr bwMode="auto">
              <a:xfrm>
                <a:off x="1829364" y="4862343"/>
                <a:ext cx="400506" cy="1167246"/>
                <a:chOff x="1829364" y="4862343"/>
                <a:chExt cx="400506" cy="1167246"/>
              </a:xfrm>
            </p:grpSpPr>
            <p:grpSp>
              <p:nvGrpSpPr>
                <p:cNvPr id="21" name="Gruppieren 62"/>
                <p:cNvGrpSpPr>
                  <a:grpSpLocks/>
                </p:cNvGrpSpPr>
                <p:nvPr/>
              </p:nvGrpSpPr>
              <p:grpSpPr bwMode="auto">
                <a:xfrm rot="10800000">
                  <a:off x="1978167" y="4862343"/>
                  <a:ext cx="118729" cy="444665"/>
                  <a:chOff x="750877" y="3291667"/>
                  <a:chExt cx="118729" cy="444665"/>
                </a:xfrm>
              </p:grpSpPr>
              <p:cxnSp>
                <p:nvCxnSpPr>
                  <p:cNvPr id="386" name="Gerade Verbindung 385"/>
                  <p:cNvCxnSpPr/>
                  <p:nvPr/>
                </p:nvCxnSpPr>
                <p:spPr bwMode="auto">
                  <a:xfrm rot="5400000" flipH="1" flipV="1">
                    <a:off x="748275" y="3371768"/>
                    <a:ext cx="144529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Gerade Verbindung 386"/>
                  <p:cNvCxnSpPr/>
                  <p:nvPr/>
                </p:nvCxnSpPr>
                <p:spPr bwMode="auto">
                  <a:xfrm rot="5400000" flipH="1" flipV="1">
                    <a:off x="711855" y="3475123"/>
                    <a:ext cx="150882" cy="72819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8" name="Gerade Verbindung 387"/>
                  <p:cNvCxnSpPr/>
                  <p:nvPr/>
                </p:nvCxnSpPr>
                <p:spPr bwMode="auto">
                  <a:xfrm rot="16200000" flipV="1">
                    <a:off x="799049" y="3562474"/>
                    <a:ext cx="73059" cy="71235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0" name="Gerade Verbindung 389"/>
                  <p:cNvCxnSpPr/>
                  <p:nvPr/>
                </p:nvCxnSpPr>
                <p:spPr bwMode="auto">
                  <a:xfrm rot="5400000" flipH="1" flipV="1">
                    <a:off x="749858" y="3671944"/>
                    <a:ext cx="144530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Gerade Verbindung 390"/>
                  <p:cNvCxnSpPr/>
                  <p:nvPr/>
                </p:nvCxnSpPr>
                <p:spPr bwMode="auto">
                  <a:xfrm rot="10800000" flipV="1">
                    <a:off x="799960" y="3564738"/>
                    <a:ext cx="77567" cy="69882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" name="Gruppieren 448"/>
                <p:cNvGrpSpPr>
                  <a:grpSpLocks/>
                </p:cNvGrpSpPr>
                <p:nvPr/>
              </p:nvGrpSpPr>
              <p:grpSpPr bwMode="auto">
                <a:xfrm>
                  <a:off x="1829364" y="5294303"/>
                  <a:ext cx="400506" cy="735286"/>
                  <a:chOff x="1829364" y="5294303"/>
                  <a:chExt cx="400506" cy="735286"/>
                </a:xfrm>
              </p:grpSpPr>
              <p:grpSp>
                <p:nvGrpSpPr>
                  <p:cNvPr id="23" name="Gruppieren 324"/>
                  <p:cNvGrpSpPr>
                    <a:grpSpLocks/>
                  </p:cNvGrpSpPr>
                  <p:nvPr/>
                </p:nvGrpSpPr>
                <p:grpSpPr bwMode="auto">
                  <a:xfrm>
                    <a:off x="1829364" y="5294303"/>
                    <a:ext cx="400506" cy="735286"/>
                    <a:chOff x="5825520" y="4421907"/>
                    <a:chExt cx="400506" cy="735286"/>
                  </a:xfrm>
                </p:grpSpPr>
                <p:grpSp>
                  <p:nvGrpSpPr>
                    <p:cNvPr id="24" name="Gruppieren 272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5825520" y="4421907"/>
                      <a:ext cx="113978" cy="444665"/>
                      <a:chOff x="1331717" y="2787699"/>
                      <a:chExt cx="113978" cy="444665"/>
                    </a:xfrm>
                  </p:grpSpPr>
                  <p:cxnSp>
                    <p:nvCxnSpPr>
                      <p:cNvPr id="362" name="Gerade Verbindung 361"/>
                      <p:cNvCxnSpPr/>
                      <p:nvPr/>
                    </p:nvCxnSpPr>
                    <p:spPr bwMode="auto">
                      <a:xfrm rot="5400000" flipH="1" flipV="1">
                        <a:off x="1338613" y="2867762"/>
                        <a:ext cx="14452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8" name="Gerade Verbindung 377"/>
                      <p:cNvCxnSpPr/>
                      <p:nvPr/>
                    </p:nvCxnSpPr>
                    <p:spPr bwMode="auto">
                      <a:xfrm rot="5400000" flipH="1" flipV="1">
                        <a:off x="1300609" y="2971117"/>
                        <a:ext cx="150882" cy="72819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Gerade Verbindung 378"/>
                      <p:cNvCxnSpPr/>
                      <p:nvPr/>
                    </p:nvCxnSpPr>
                    <p:spPr bwMode="auto">
                      <a:xfrm rot="10800000">
                        <a:off x="1390298" y="3089320"/>
                        <a:ext cx="71237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0" name="Gerade Verbindung 379"/>
                      <p:cNvCxnSpPr/>
                      <p:nvPr/>
                    </p:nvCxnSpPr>
                    <p:spPr bwMode="auto">
                      <a:xfrm rot="5400000" flipH="1" flipV="1">
                        <a:off x="1338613" y="3167938"/>
                        <a:ext cx="14453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" name="Gruppieren 277"/>
                    <p:cNvGrpSpPr>
                      <a:grpSpLocks/>
                    </p:cNvGrpSpPr>
                    <p:nvPr/>
                  </p:nvGrpSpPr>
                  <p:grpSpPr bwMode="auto">
                    <a:xfrm rot="10800000">
                      <a:off x="6112047" y="4421907"/>
                      <a:ext cx="113979" cy="444665"/>
                      <a:chOff x="1333221" y="2787699"/>
                      <a:chExt cx="113979" cy="444665"/>
                    </a:xfrm>
                  </p:grpSpPr>
                  <p:cxnSp>
                    <p:nvCxnSpPr>
                      <p:cNvPr id="357" name="Gerade Verbindung 356"/>
                      <p:cNvCxnSpPr/>
                      <p:nvPr/>
                    </p:nvCxnSpPr>
                    <p:spPr bwMode="auto">
                      <a:xfrm rot="5400000" flipH="1" flipV="1">
                        <a:off x="1340117" y="2867761"/>
                        <a:ext cx="144529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8" name="Gerade Verbindung 357"/>
                      <p:cNvCxnSpPr/>
                      <p:nvPr/>
                    </p:nvCxnSpPr>
                    <p:spPr bwMode="auto">
                      <a:xfrm rot="5400000" flipH="1" flipV="1">
                        <a:off x="1302114" y="2971116"/>
                        <a:ext cx="150882" cy="72819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Gerade Verbindung 358"/>
                      <p:cNvCxnSpPr/>
                      <p:nvPr/>
                    </p:nvCxnSpPr>
                    <p:spPr bwMode="auto">
                      <a:xfrm rot="10800000">
                        <a:off x="1391802" y="3089319"/>
                        <a:ext cx="71236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Gerade Verbindung 360"/>
                      <p:cNvCxnSpPr/>
                      <p:nvPr/>
                    </p:nvCxnSpPr>
                    <p:spPr bwMode="auto">
                      <a:xfrm rot="5400000" flipH="1" flipV="1">
                        <a:off x="1340116" y="3167937"/>
                        <a:ext cx="144530" cy="0"/>
                      </a:xfrm>
                      <a:prstGeom prst="line">
                        <a:avLst/>
                      </a:prstGeom>
                      <a:ln w="38100">
                        <a:solidFill>
                          <a:srgbClr val="0000FF"/>
                        </a:solidFill>
                        <a:headEnd type="none" w="med" len="med"/>
                        <a:tailEnd type="none" w="med" len="med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50" name="Gerade Verbindung 349"/>
                    <p:cNvCxnSpPr/>
                    <p:nvPr/>
                  </p:nvCxnSpPr>
                  <p:spPr bwMode="auto">
                    <a:xfrm rot="5400000" flipH="1" flipV="1">
                      <a:off x="5760254" y="4825422"/>
                      <a:ext cx="216000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Gerade Verbindung 350"/>
                    <p:cNvCxnSpPr/>
                    <p:nvPr/>
                  </p:nvCxnSpPr>
                  <p:spPr bwMode="auto">
                    <a:xfrm rot="5400000" flipH="1" flipV="1">
                      <a:off x="5976100" y="4977097"/>
                      <a:ext cx="360528" cy="0"/>
                    </a:xfrm>
                    <a:prstGeom prst="line">
                      <a:avLst/>
                    </a:prstGeom>
                    <a:ln w="38100">
                      <a:solidFill>
                        <a:srgbClr val="0000FF"/>
                      </a:solidFill>
                      <a:headEnd type="none" w="med" len="med"/>
                      <a:tailEnd type="none" w="med" len="med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36" name="Gerade Verbindung 335"/>
                  <p:cNvCxnSpPr/>
                  <p:nvPr/>
                </p:nvCxnSpPr>
                <p:spPr bwMode="auto">
                  <a:xfrm rot="10800000">
                    <a:off x="1872098" y="5292818"/>
                    <a:ext cx="288111" cy="0"/>
                  </a:xfrm>
                  <a:prstGeom prst="line">
                    <a:avLst/>
                  </a:prstGeom>
                  <a:ln w="38100">
                    <a:solidFill>
                      <a:srgbClr val="0000FF"/>
                    </a:solidFill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uppieren 388"/>
              <p:cNvGrpSpPr>
                <a:grpSpLocks/>
              </p:cNvGrpSpPr>
              <p:nvPr/>
            </p:nvGrpSpPr>
            <p:grpSpPr bwMode="auto">
              <a:xfrm rot="10800000">
                <a:off x="1978168" y="4430383"/>
                <a:ext cx="113978" cy="444665"/>
                <a:chOff x="1331691" y="2787523"/>
                <a:chExt cx="113978" cy="444665"/>
              </a:xfrm>
            </p:grpSpPr>
            <p:cxnSp>
              <p:nvCxnSpPr>
                <p:cNvPr id="324" name="Gerade Verbindung 323"/>
                <p:cNvCxnSpPr/>
                <p:nvPr/>
              </p:nvCxnSpPr>
              <p:spPr bwMode="auto">
                <a:xfrm rot="5400000" flipH="1" flipV="1">
                  <a:off x="1338587" y="2867665"/>
                  <a:ext cx="144529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Gerade Verbindung 324"/>
                <p:cNvCxnSpPr/>
                <p:nvPr/>
              </p:nvCxnSpPr>
              <p:spPr bwMode="auto">
                <a:xfrm rot="5400000" flipH="1" flipV="1">
                  <a:off x="1300583" y="2971020"/>
                  <a:ext cx="150882" cy="72819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Gerade Verbindung 328"/>
                <p:cNvCxnSpPr/>
                <p:nvPr/>
              </p:nvCxnSpPr>
              <p:spPr bwMode="auto">
                <a:xfrm rot="10800000">
                  <a:off x="1390272" y="3089223"/>
                  <a:ext cx="71237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Gerade Verbindung 329"/>
                <p:cNvCxnSpPr/>
                <p:nvPr/>
              </p:nvCxnSpPr>
              <p:spPr bwMode="auto">
                <a:xfrm rot="5400000" flipH="1" flipV="1">
                  <a:off x="1338587" y="3167841"/>
                  <a:ext cx="144530" cy="0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9" name="Gerade Verbindung mit Pfeil 318"/>
              <p:cNvCxnSpPr/>
              <p:nvPr/>
            </p:nvCxnSpPr>
            <p:spPr bwMode="auto">
              <a:xfrm rot="5400000" flipH="1" flipV="1">
                <a:off x="1841429" y="4339881"/>
                <a:ext cx="360528" cy="1583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headEnd type="none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7" name="Gerade Verbindung 306"/>
            <p:cNvCxnSpPr/>
            <p:nvPr/>
          </p:nvCxnSpPr>
          <p:spPr bwMode="auto">
            <a:xfrm rot="16200000">
              <a:off x="1319065" y="4689550"/>
              <a:ext cx="504825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Gerade Verbindung 314"/>
            <p:cNvCxnSpPr/>
            <p:nvPr/>
          </p:nvCxnSpPr>
          <p:spPr bwMode="auto">
            <a:xfrm rot="16200000">
              <a:off x="1319859" y="3393356"/>
              <a:ext cx="503237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Ellipse 315"/>
            <p:cNvSpPr/>
            <p:nvPr/>
          </p:nvSpPr>
          <p:spPr bwMode="auto">
            <a:xfrm rot="16200000">
              <a:off x="1545285" y="3987078"/>
              <a:ext cx="44450" cy="39691"/>
            </a:xfrm>
            <a:prstGeom prst="ellips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uppieren 317"/>
          <p:cNvGrpSpPr>
            <a:grpSpLocks/>
          </p:cNvGrpSpPr>
          <p:nvPr/>
        </p:nvGrpSpPr>
        <p:grpSpPr bwMode="auto">
          <a:xfrm>
            <a:off x="7993063" y="2441575"/>
            <a:ext cx="855662" cy="403225"/>
            <a:chOff x="7884368" y="1873647"/>
            <a:chExt cx="855664" cy="403225"/>
          </a:xfrm>
        </p:grpSpPr>
        <p:sp>
          <p:nvSpPr>
            <p:cNvPr id="114" name="Ellipse 113"/>
            <p:cNvSpPr/>
            <p:nvPr/>
          </p:nvSpPr>
          <p:spPr bwMode="auto">
            <a:xfrm rot="16200000">
              <a:off x="7994700" y="1880791"/>
              <a:ext cx="403225" cy="38893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115" name="Ellipse 114"/>
            <p:cNvSpPr/>
            <p:nvPr/>
          </p:nvSpPr>
          <p:spPr bwMode="auto">
            <a:xfrm rot="16200000">
              <a:off x="8204250" y="1880791"/>
              <a:ext cx="403225" cy="38893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116" name="Gerade Verbindung 115"/>
            <p:cNvCxnSpPr/>
            <p:nvPr/>
          </p:nvCxnSpPr>
          <p:spPr bwMode="auto">
            <a:xfrm flipH="1" flipV="1">
              <a:off x="7884368" y="2075260"/>
              <a:ext cx="131762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/>
            <p:cNvCxnSpPr/>
            <p:nvPr/>
          </p:nvCxnSpPr>
          <p:spPr bwMode="auto">
            <a:xfrm flipH="1" flipV="1">
              <a:off x="8608270" y="2075260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315"/>
          <p:cNvGrpSpPr>
            <a:grpSpLocks/>
          </p:cNvGrpSpPr>
          <p:nvPr/>
        </p:nvGrpSpPr>
        <p:grpSpPr bwMode="auto">
          <a:xfrm>
            <a:off x="8218488" y="3348038"/>
            <a:ext cx="404812" cy="96837"/>
            <a:chOff x="7983611" y="2780928"/>
            <a:chExt cx="404813" cy="96838"/>
          </a:xfrm>
        </p:grpSpPr>
        <p:cxnSp>
          <p:nvCxnSpPr>
            <p:cNvPr id="119" name="Gerade Verbindung 118"/>
            <p:cNvCxnSpPr/>
            <p:nvPr/>
          </p:nvCxnSpPr>
          <p:spPr bwMode="auto">
            <a:xfrm flipH="1" flipV="1">
              <a:off x="7983611" y="2817440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 Verbindung 119"/>
            <p:cNvCxnSpPr/>
            <p:nvPr/>
          </p:nvCxnSpPr>
          <p:spPr bwMode="auto">
            <a:xfrm flipH="1" flipV="1">
              <a:off x="8107436" y="2812678"/>
              <a:ext cx="138112" cy="65088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/>
            <p:nvPr/>
          </p:nvCxnSpPr>
          <p:spPr bwMode="auto">
            <a:xfrm rot="5400000">
              <a:off x="8223323" y="2812678"/>
              <a:ext cx="63501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121"/>
            <p:cNvCxnSpPr/>
            <p:nvPr/>
          </p:nvCxnSpPr>
          <p:spPr bwMode="auto">
            <a:xfrm flipH="1" flipV="1">
              <a:off x="8256662" y="2817440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316"/>
          <p:cNvGrpSpPr>
            <a:grpSpLocks/>
          </p:cNvGrpSpPr>
          <p:nvPr/>
        </p:nvGrpSpPr>
        <p:grpSpPr bwMode="auto">
          <a:xfrm>
            <a:off x="8218488" y="3987800"/>
            <a:ext cx="404812" cy="100013"/>
            <a:chOff x="8172400" y="3400995"/>
            <a:chExt cx="404812" cy="100013"/>
          </a:xfrm>
        </p:grpSpPr>
        <p:cxnSp>
          <p:nvCxnSpPr>
            <p:cNvPr id="124" name="Gerade Verbindung 123"/>
            <p:cNvCxnSpPr/>
            <p:nvPr/>
          </p:nvCxnSpPr>
          <p:spPr bwMode="auto">
            <a:xfrm flipH="1" flipV="1">
              <a:off x="8172400" y="3440683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 Verbindung 124"/>
            <p:cNvCxnSpPr/>
            <p:nvPr/>
          </p:nvCxnSpPr>
          <p:spPr bwMode="auto">
            <a:xfrm flipH="1" flipV="1">
              <a:off x="8296225" y="3435920"/>
              <a:ext cx="138112" cy="65088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 Verbindung 125"/>
            <p:cNvCxnSpPr/>
            <p:nvPr/>
          </p:nvCxnSpPr>
          <p:spPr bwMode="auto">
            <a:xfrm rot="10800000" flipV="1">
              <a:off x="8423225" y="3407345"/>
              <a:ext cx="65087" cy="6350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rade Verbindung 126"/>
            <p:cNvCxnSpPr/>
            <p:nvPr/>
          </p:nvCxnSpPr>
          <p:spPr bwMode="auto">
            <a:xfrm flipH="1" flipV="1">
              <a:off x="8445450" y="3440683"/>
              <a:ext cx="131762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27"/>
            <p:cNvCxnSpPr/>
            <p:nvPr/>
          </p:nvCxnSpPr>
          <p:spPr bwMode="auto">
            <a:xfrm rot="5400000" flipV="1">
              <a:off x="8421637" y="3404170"/>
              <a:ext cx="69850" cy="63500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Text Box 373"/>
          <p:cNvSpPr txBox="1">
            <a:spLocks noChangeArrowheads="1"/>
          </p:cNvSpPr>
          <p:nvPr/>
        </p:nvSpPr>
        <p:spPr bwMode="auto">
          <a:xfrm>
            <a:off x="7862888" y="2844800"/>
            <a:ext cx="1116012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>
                <a:latin typeface="+mj-lt"/>
              </a:rPr>
              <a:t>Transformer</a:t>
            </a:r>
          </a:p>
        </p:txBody>
      </p:sp>
      <p:cxnSp>
        <p:nvCxnSpPr>
          <p:cNvPr id="13322" name="Gerade Verbindung 345"/>
          <p:cNvCxnSpPr>
            <a:cxnSpLocks noChangeShapeType="1"/>
          </p:cNvCxnSpPr>
          <p:nvPr/>
        </p:nvCxnSpPr>
        <p:spPr bwMode="auto">
          <a:xfrm rot="10800000">
            <a:off x="8024813" y="4645025"/>
            <a:ext cx="792162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131" name="Text Box 373"/>
          <p:cNvSpPr txBox="1">
            <a:spLocks noChangeArrowheads="1"/>
          </p:cNvSpPr>
          <p:nvPr/>
        </p:nvSpPr>
        <p:spPr bwMode="auto">
          <a:xfrm>
            <a:off x="7772400" y="4110038"/>
            <a:ext cx="1295400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latin typeface="+mj-lt"/>
              </a:rPr>
              <a:t>circuit breaker</a:t>
            </a:r>
            <a:endParaRPr lang="en-GB" sz="1600" dirty="0">
              <a:latin typeface="+mj-lt"/>
            </a:endParaRPr>
          </a:p>
        </p:txBody>
      </p:sp>
      <p:sp>
        <p:nvSpPr>
          <p:cNvPr id="132" name="Text Box 373"/>
          <p:cNvSpPr txBox="1">
            <a:spLocks noChangeArrowheads="1"/>
          </p:cNvSpPr>
          <p:nvPr/>
        </p:nvSpPr>
        <p:spPr bwMode="auto">
          <a:xfrm>
            <a:off x="7826375" y="3451225"/>
            <a:ext cx="1187450" cy="247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err="1">
                <a:latin typeface="+mj-lt"/>
              </a:rPr>
              <a:t>disconnector</a:t>
            </a:r>
            <a:endParaRPr lang="en-GB" sz="1600" dirty="0">
              <a:latin typeface="+mj-lt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 rot="10800000">
            <a:off x="8024813" y="5219700"/>
            <a:ext cx="792162" cy="0"/>
          </a:xfrm>
          <a:prstGeom prst="line">
            <a:avLst/>
          </a:prstGeom>
          <a:ln w="76200">
            <a:solidFill>
              <a:srgbClr val="0000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ext Box 373"/>
          <p:cNvSpPr txBox="1">
            <a:spLocks noChangeArrowheads="1"/>
          </p:cNvSpPr>
          <p:nvPr/>
        </p:nvSpPr>
        <p:spPr bwMode="auto">
          <a:xfrm>
            <a:off x="7897813" y="5270500"/>
            <a:ext cx="1044575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err="1">
                <a:latin typeface="+mj-lt"/>
              </a:rPr>
              <a:t>busbar</a:t>
            </a:r>
            <a:endParaRPr lang="en-GB" sz="1600" dirty="0">
              <a:latin typeface="+mj-lt"/>
            </a:endParaRPr>
          </a:p>
        </p:txBody>
      </p:sp>
      <p:sp>
        <p:nvSpPr>
          <p:cNvPr id="135" name="Foliennummernplatzhalter 1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136" name="Text Box 373"/>
          <p:cNvSpPr txBox="1">
            <a:spLocks noChangeArrowheads="1"/>
          </p:cNvSpPr>
          <p:nvPr/>
        </p:nvSpPr>
        <p:spPr bwMode="auto">
          <a:xfrm>
            <a:off x="7740650" y="4716463"/>
            <a:ext cx="1403350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GB" sz="1600" dirty="0" smtClean="0">
                <a:latin typeface="+mj-lt"/>
              </a:rPr>
              <a:t>overhead line</a:t>
            </a:r>
            <a:endParaRPr lang="en-GB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2"/>
            <a:ext cx="8229600" cy="4248150"/>
          </a:xfrm>
        </p:spPr>
        <p:txBody>
          <a:bodyPr/>
          <a:lstStyle/>
          <a:p>
            <a:pPr eaLnBrk="1" hangingPunct="1"/>
            <a:r>
              <a:rPr lang="fr-BE" sz="2000" dirty="0" smtClean="0">
                <a:latin typeface="Arial" charset="0"/>
              </a:rPr>
              <a:t>Top-down </a:t>
            </a:r>
            <a:r>
              <a:rPr lang="fr-BE" sz="2000" dirty="0" err="1" smtClean="0">
                <a:latin typeface="Arial" charset="0"/>
              </a:rPr>
              <a:t>process</a:t>
            </a:r>
            <a:r>
              <a:rPr lang="fr-BE" sz="2000" dirty="0" smtClean="0">
                <a:latin typeface="Arial" charset="0"/>
              </a:rPr>
              <a:t> in a </a:t>
            </a:r>
            <a:r>
              <a:rPr lang="fr-BE" sz="2000" dirty="0" err="1" smtClean="0">
                <a:latin typeface="Arial" charset="0"/>
              </a:rPr>
              <a:t>static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environment</a:t>
            </a:r>
            <a:endParaRPr lang="fr-BE" sz="2000" dirty="0" smtClean="0">
              <a:latin typeface="Arial" charset="0"/>
            </a:endParaRPr>
          </a:p>
          <a:p>
            <a:pPr eaLnBrk="1" hangingPunct="1"/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Dispatchable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generation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mainly</a:t>
            </a:r>
            <a:r>
              <a:rPr lang="fr-BE" sz="2000" dirty="0" smtClean="0">
                <a:latin typeface="Arial" charset="0"/>
              </a:rPr>
              <a:t> on the transmission </a:t>
            </a:r>
            <a:r>
              <a:rPr lang="fr-BE" sz="2000" dirty="0" err="1" smtClean="0">
                <a:latin typeface="Arial" charset="0"/>
              </a:rPr>
              <a:t>level</a:t>
            </a:r>
            <a:endParaRPr lang="fr-BE" sz="2000" dirty="0" smtClean="0">
              <a:latin typeface="Arial" charset="0"/>
            </a:endParaRPr>
          </a:p>
          <a:p>
            <a:pPr eaLnBrk="1" hangingPunct="1"/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Generation</a:t>
            </a:r>
            <a:r>
              <a:rPr lang="fr-BE" sz="2000" dirty="0" smtClean="0">
                <a:latin typeface="Arial" charset="0"/>
              </a:rPr>
              <a:t> on distribution </a:t>
            </a:r>
            <a:r>
              <a:rPr lang="fr-BE" sz="2000" dirty="0" err="1" smtClean="0">
                <a:latin typeface="Arial" charset="0"/>
              </a:rPr>
              <a:t>level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often</a:t>
            </a:r>
            <a:r>
              <a:rPr lang="fr-BE" sz="2000" dirty="0" smtClean="0">
                <a:latin typeface="Arial" charset="0"/>
              </a:rPr>
              <a:t> not </a:t>
            </a:r>
            <a:r>
              <a:rPr lang="fr-BE" sz="2000" dirty="0" err="1" smtClean="0">
                <a:latin typeface="Arial" charset="0"/>
              </a:rPr>
              <a:t>significant</a:t>
            </a:r>
            <a:endParaRPr lang="fr-BE" sz="2000" dirty="0" smtClean="0">
              <a:latin typeface="Arial" charset="0"/>
            </a:endParaRPr>
          </a:p>
          <a:p>
            <a:pPr eaLnBrk="1" hangingPunct="1"/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Load</a:t>
            </a:r>
            <a:r>
              <a:rPr lang="fr-BE" sz="2000" dirty="0" smtClean="0">
                <a:latin typeface="Arial" charset="0"/>
              </a:rPr>
              <a:t> and exchanges </a:t>
            </a:r>
            <a:r>
              <a:rPr lang="fr-BE" sz="2000" dirty="0" err="1" smtClean="0">
                <a:latin typeface="Arial" charset="0"/>
              </a:rPr>
              <a:t>well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predictable</a:t>
            </a:r>
            <a:r>
              <a:rPr lang="fr-BE" sz="2000" dirty="0" smtClean="0">
                <a:latin typeface="Arial" charset="0"/>
              </a:rPr>
              <a:t> by </a:t>
            </a:r>
            <a:r>
              <a:rPr lang="fr-BE" sz="2000" dirty="0" err="1" smtClean="0">
                <a:latin typeface="Arial" charset="0"/>
              </a:rPr>
              <a:t>TSOs</a:t>
            </a:r>
            <a:r>
              <a:rPr lang="fr-BE" sz="2000" dirty="0" smtClean="0">
                <a:latin typeface="Arial" charset="0"/>
              </a:rPr>
              <a:t> and </a:t>
            </a:r>
            <a:r>
              <a:rPr lang="fr-BE" sz="2000" dirty="0" err="1" smtClean="0">
                <a:latin typeface="Arial" charset="0"/>
              </a:rPr>
              <a:t>DSOs</a:t>
            </a:r>
            <a:endParaRPr lang="fr-BE" sz="2000" dirty="0" smtClean="0">
              <a:latin typeface="Arial" charset="0"/>
            </a:endParaRPr>
          </a:p>
          <a:p>
            <a:pPr eaLnBrk="1" hangingPunct="1"/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Dimensioning</a:t>
            </a:r>
            <a:r>
              <a:rPr lang="fr-BE" sz="2000" dirty="0" smtClean="0">
                <a:latin typeface="Arial" charset="0"/>
              </a:rPr>
              <a:t> planning cases </a:t>
            </a:r>
            <a:r>
              <a:rPr lang="fr-BE" sz="2000" dirty="0" err="1" smtClean="0">
                <a:latin typeface="Arial" charset="0"/>
              </a:rPr>
              <a:t>could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easily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be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determined</a:t>
            </a:r>
            <a:endParaRPr lang="fr-BE" sz="2000" dirty="0" smtClean="0">
              <a:latin typeface="Arial" charset="0"/>
            </a:endParaRPr>
          </a:p>
          <a:p>
            <a:pPr eaLnBrk="1" hangingPunct="1"/>
            <a:endParaRPr lang="fr-BE" dirty="0" smtClean="0">
              <a:latin typeface="Arial" charset="0"/>
            </a:endParaRPr>
          </a:p>
          <a:p>
            <a:pPr eaLnBrk="1" hangingPunct="1"/>
            <a:endParaRPr lang="fr-FR" sz="1600" dirty="0" smtClean="0">
              <a:latin typeface="Arial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Characteristics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Grid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Planning</a:t>
            </a:r>
            <a:br>
              <a:rPr lang="fr-BE" sz="3200" b="1" dirty="0" smtClean="0">
                <a:solidFill>
                  <a:schemeClr val="bg2"/>
                </a:solidFill>
                <a:latin typeface="Arial" charset="0"/>
              </a:rPr>
            </a:b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in the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past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2"/>
            <a:ext cx="8229600" cy="4248150"/>
          </a:xfrm>
        </p:spPr>
        <p:txBody>
          <a:bodyPr/>
          <a:lstStyle/>
          <a:p>
            <a:pPr eaLnBrk="1" hangingPunct="1"/>
            <a:r>
              <a:rPr lang="fr-BE" sz="2000" dirty="0" smtClean="0">
                <a:latin typeface="Arial" charset="0"/>
              </a:rPr>
              <a:t>Volatile </a:t>
            </a:r>
            <a:r>
              <a:rPr lang="fr-BE" sz="2000" dirty="0" err="1" smtClean="0">
                <a:latin typeface="Arial" charset="0"/>
              </a:rPr>
              <a:t>market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environment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with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generation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dispatch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driven</a:t>
            </a:r>
            <a:r>
              <a:rPr lang="fr-BE" sz="2000" dirty="0" smtClean="0">
                <a:latin typeface="Arial" charset="0"/>
              </a:rPr>
              <a:t> by </a:t>
            </a:r>
            <a:r>
              <a:rPr lang="fr-BE" sz="2000" dirty="0" err="1" smtClean="0">
                <a:latin typeface="Arial" charset="0"/>
              </a:rPr>
              <a:t>market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economics</a:t>
            </a:r>
            <a:endParaRPr lang="fr-BE" sz="2000" dirty="0" smtClean="0">
              <a:latin typeface="Arial" charset="0"/>
            </a:endParaRPr>
          </a:p>
          <a:p>
            <a:pPr eaLnBrk="1" hangingPunct="1">
              <a:spcBef>
                <a:spcPts val="0"/>
              </a:spcBef>
            </a:pPr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Dispatchable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generation</a:t>
            </a:r>
            <a:r>
              <a:rPr lang="fr-BE" sz="2000" dirty="0" smtClean="0">
                <a:latin typeface="Arial" charset="0"/>
              </a:rPr>
              <a:t> on transmission and distribution </a:t>
            </a:r>
            <a:r>
              <a:rPr lang="fr-BE" sz="2000" dirty="0" err="1" smtClean="0">
                <a:latin typeface="Arial" charset="0"/>
              </a:rPr>
              <a:t>level</a:t>
            </a:r>
            <a:endParaRPr lang="fr-BE" sz="2000" dirty="0" smtClean="0">
              <a:latin typeface="Arial" charset="0"/>
            </a:endParaRPr>
          </a:p>
          <a:p>
            <a:pPr eaLnBrk="1" hangingPunct="1">
              <a:spcBef>
                <a:spcPts val="0"/>
              </a:spcBef>
            </a:pPr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Rapidly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evolving</a:t>
            </a:r>
            <a:r>
              <a:rPr lang="fr-BE" sz="2000" dirty="0" smtClean="0">
                <a:latin typeface="Arial" charset="0"/>
              </a:rPr>
              <a:t> non-</a:t>
            </a:r>
            <a:r>
              <a:rPr lang="fr-BE" sz="2000" dirty="0" err="1" smtClean="0">
                <a:latin typeface="Arial" charset="0"/>
              </a:rPr>
              <a:t>dispatchable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generation</a:t>
            </a:r>
            <a:r>
              <a:rPr lang="fr-BE" sz="2000" dirty="0" smtClean="0">
                <a:latin typeface="Arial" charset="0"/>
              </a:rPr>
              <a:t> on transmission and distribution </a:t>
            </a:r>
            <a:r>
              <a:rPr lang="fr-BE" sz="2000" dirty="0" err="1" smtClean="0">
                <a:latin typeface="Arial" charset="0"/>
              </a:rPr>
              <a:t>level</a:t>
            </a:r>
            <a:r>
              <a:rPr lang="fr-BE" sz="2000" dirty="0" smtClean="0">
                <a:latin typeface="Arial" charset="0"/>
              </a:rPr>
              <a:t> (on- and offshore </a:t>
            </a:r>
            <a:r>
              <a:rPr lang="fr-BE" sz="2000" dirty="0" err="1" smtClean="0">
                <a:latin typeface="Arial" charset="0"/>
              </a:rPr>
              <a:t>wind</a:t>
            </a:r>
            <a:r>
              <a:rPr lang="fr-BE" sz="2000" dirty="0" smtClean="0">
                <a:latin typeface="Arial" charset="0"/>
              </a:rPr>
              <a:t>, </a:t>
            </a:r>
            <a:r>
              <a:rPr lang="fr-BE" sz="2000" dirty="0" err="1" smtClean="0">
                <a:latin typeface="Arial" charset="0"/>
              </a:rPr>
              <a:t>photovoltaics</a:t>
            </a:r>
            <a:r>
              <a:rPr lang="fr-BE" sz="2000" dirty="0" smtClean="0">
                <a:latin typeface="Arial" charset="0"/>
              </a:rPr>
              <a:t>, …)</a:t>
            </a:r>
          </a:p>
          <a:p>
            <a:pPr eaLnBrk="1" hangingPunct="1">
              <a:spcBef>
                <a:spcPts val="0"/>
              </a:spcBef>
            </a:pPr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dirty="0" err="1" smtClean="0">
                <a:latin typeface="Arial" charset="0"/>
              </a:rPr>
              <a:t>Demand</a:t>
            </a:r>
            <a:r>
              <a:rPr lang="fr-BE" sz="2000" dirty="0" smtClean="0">
                <a:latin typeface="Arial" charset="0"/>
              </a:rPr>
              <a:t> and, in </a:t>
            </a:r>
            <a:r>
              <a:rPr lang="fr-BE" sz="2000" dirty="0" err="1" smtClean="0">
                <a:latin typeface="Arial" charset="0"/>
              </a:rPr>
              <a:t>particular</a:t>
            </a:r>
            <a:r>
              <a:rPr lang="fr-BE" sz="2000" dirty="0" smtClean="0">
                <a:latin typeface="Arial" charset="0"/>
              </a:rPr>
              <a:t>, cross-border exchanges </a:t>
            </a:r>
            <a:r>
              <a:rPr lang="fr-BE" sz="2000" dirty="0" err="1" smtClean="0">
                <a:latin typeface="Arial" charset="0"/>
              </a:rPr>
              <a:t>hardly</a:t>
            </a:r>
            <a:r>
              <a:rPr lang="fr-BE" sz="2000" dirty="0" smtClean="0">
                <a:latin typeface="Arial" charset="0"/>
              </a:rPr>
              <a:t> </a:t>
            </a:r>
            <a:r>
              <a:rPr lang="fr-BE" sz="2000" dirty="0" err="1" smtClean="0">
                <a:latin typeface="Arial" charset="0"/>
              </a:rPr>
              <a:t>predictable</a:t>
            </a:r>
            <a:r>
              <a:rPr lang="fr-BE" sz="2000" dirty="0" smtClean="0">
                <a:latin typeface="Arial" charset="0"/>
              </a:rPr>
              <a:t> by </a:t>
            </a:r>
            <a:r>
              <a:rPr lang="fr-BE" sz="2000" dirty="0" err="1" smtClean="0">
                <a:latin typeface="Arial" charset="0"/>
              </a:rPr>
              <a:t>TSOs</a:t>
            </a:r>
            <a:endParaRPr lang="fr-BE" sz="2000" dirty="0" smtClean="0">
              <a:latin typeface="Arial" charset="0"/>
            </a:endParaRPr>
          </a:p>
          <a:p>
            <a:pPr eaLnBrk="1" hangingPunct="1">
              <a:spcBef>
                <a:spcPts val="0"/>
              </a:spcBef>
            </a:pPr>
            <a:endParaRPr lang="fr-BE" sz="2000" dirty="0" smtClean="0">
              <a:latin typeface="Arial" charset="0"/>
            </a:endParaRPr>
          </a:p>
          <a:p>
            <a:pPr eaLnBrk="1" hangingPunct="1"/>
            <a:r>
              <a:rPr lang="fr-BE" sz="2000" u="sng" dirty="0" err="1" smtClean="0">
                <a:latin typeface="Arial" charset="0"/>
              </a:rPr>
              <a:t>Development</a:t>
            </a:r>
            <a:r>
              <a:rPr lang="fr-BE" sz="2000" u="sng" dirty="0" smtClean="0">
                <a:latin typeface="Arial" charset="0"/>
              </a:rPr>
              <a:t> of planning-cases </a:t>
            </a:r>
            <a:r>
              <a:rPr lang="fr-BE" sz="2000" u="sng" dirty="0" err="1" smtClean="0">
                <a:latin typeface="Arial" charset="0"/>
              </a:rPr>
              <a:t>requires</a:t>
            </a:r>
            <a:r>
              <a:rPr lang="fr-BE" sz="2000" u="sng" dirty="0" smtClean="0">
                <a:latin typeface="Arial" charset="0"/>
              </a:rPr>
              <a:t> intense exchange of information </a:t>
            </a:r>
            <a:r>
              <a:rPr lang="fr-BE" sz="2000" u="sng" dirty="0" err="1" smtClean="0">
                <a:latin typeface="Arial" charset="0"/>
              </a:rPr>
              <a:t>between</a:t>
            </a:r>
            <a:r>
              <a:rPr lang="fr-BE" sz="2000" u="sng" dirty="0" smtClean="0">
                <a:latin typeface="Arial" charset="0"/>
              </a:rPr>
              <a:t> </a:t>
            </a:r>
            <a:r>
              <a:rPr lang="fr-BE" sz="2000" u="sng" dirty="0" err="1" smtClean="0">
                <a:latin typeface="Arial" charset="0"/>
              </a:rPr>
              <a:t>TSOs</a:t>
            </a:r>
            <a:r>
              <a:rPr lang="fr-BE" sz="2000" u="sng" dirty="0" smtClean="0">
                <a:latin typeface="Arial" charset="0"/>
              </a:rPr>
              <a:t> and </a:t>
            </a:r>
            <a:r>
              <a:rPr lang="fr-BE" sz="2000" u="sng" dirty="0" err="1" smtClean="0">
                <a:latin typeface="Arial" charset="0"/>
              </a:rPr>
              <a:t>DSOs</a:t>
            </a:r>
            <a:endParaRPr lang="fr-BE" sz="2000" u="sng" dirty="0" smtClean="0">
              <a:latin typeface="Arial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Characteristics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of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Grid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Planning </a:t>
            </a:r>
            <a:r>
              <a:rPr lang="fr-BE" sz="3200" b="1" dirty="0" err="1" smtClean="0">
                <a:solidFill>
                  <a:schemeClr val="bg2"/>
                </a:solidFill>
                <a:latin typeface="Arial" charset="0"/>
              </a:rPr>
              <a:t>today</a:t>
            </a:r>
            <a:r>
              <a:rPr lang="fr-BE" sz="3200" b="1" dirty="0" smtClean="0">
                <a:solidFill>
                  <a:schemeClr val="bg2"/>
                </a:solidFill>
                <a:latin typeface="Arial" charset="0"/>
              </a:rPr>
              <a:t> and in future</a:t>
            </a:r>
            <a:endParaRPr lang="fr-FR" sz="320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12750" y="1268760"/>
            <a:ext cx="8229600" cy="590550"/>
          </a:xfrm>
        </p:spPr>
        <p:txBody>
          <a:bodyPr/>
          <a:lstStyle/>
          <a:p>
            <a:r>
              <a:rPr lang="de-DE" dirty="0" smtClean="0"/>
              <a:t>Market-</a:t>
            </a:r>
            <a:r>
              <a:rPr lang="de-DE" dirty="0" err="1" smtClean="0"/>
              <a:t>based</a:t>
            </a:r>
            <a:r>
              <a:rPr lang="de-DE" dirty="0" smtClean="0"/>
              <a:t> </a:t>
            </a:r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endParaRPr lang="de-DE" dirty="0"/>
          </a:p>
        </p:txBody>
      </p:sp>
      <p:graphicFrame>
        <p:nvGraphicFramePr>
          <p:cNvPr id="12" name="Diagramm 11"/>
          <p:cNvGraphicFramePr/>
          <p:nvPr/>
        </p:nvGraphicFramePr>
        <p:xfrm>
          <a:off x="827584" y="2129458"/>
          <a:ext cx="68407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Nach rechts gekrümmter Pfeil 12"/>
          <p:cNvSpPr/>
          <p:nvPr/>
        </p:nvSpPr>
        <p:spPr bwMode="auto">
          <a:xfrm rot="10800000">
            <a:off x="7812361" y="2417850"/>
            <a:ext cx="731520" cy="3240000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E4330-796F-4D0F-A2B6-6EAA679D502D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12750" y="1200150"/>
            <a:ext cx="8335714" cy="590550"/>
          </a:xfrm>
        </p:spPr>
        <p:txBody>
          <a:bodyPr/>
          <a:lstStyle/>
          <a:p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secure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400"/>
              </a:spcAft>
            </a:pPr>
            <a:r>
              <a:rPr lang="en-GB" sz="1800" dirty="0" smtClean="0">
                <a:latin typeface="+mj-lt"/>
              </a:rPr>
              <a:t>From a systems engineering approach the </a:t>
            </a:r>
            <a:r>
              <a:rPr lang="en-GB" sz="1800" u="sng" dirty="0" smtClean="0">
                <a:latin typeface="+mj-lt"/>
              </a:rPr>
              <a:t>transmission and distribution systems and their users</a:t>
            </a:r>
            <a:r>
              <a:rPr lang="en-GB" sz="1800" dirty="0" smtClean="0">
                <a:latin typeface="+mj-lt"/>
              </a:rPr>
              <a:t> (generators, DSOs and end-consumers) need to be considered.</a:t>
            </a:r>
          </a:p>
          <a:p>
            <a:pPr>
              <a:spcAft>
                <a:spcPts val="1400"/>
              </a:spcAft>
            </a:pPr>
            <a:r>
              <a:rPr lang="en-GB" sz="1800" dirty="0" smtClean="0">
                <a:latin typeface="+mj-lt"/>
              </a:rPr>
              <a:t>Close </a:t>
            </a:r>
            <a:r>
              <a:rPr lang="en-GB" sz="1800" u="sng" dirty="0" smtClean="0">
                <a:latin typeface="+mj-lt"/>
              </a:rPr>
              <a:t>cooperation of TSOs, DSOs and system users</a:t>
            </a:r>
            <a:r>
              <a:rPr lang="en-GB" sz="1800" dirty="0" smtClean="0">
                <a:latin typeface="+mj-lt"/>
              </a:rPr>
              <a:t> in normal and disturbed operating conditions is a </a:t>
            </a:r>
            <a:r>
              <a:rPr lang="en-GB" sz="1800" u="sng" dirty="0" smtClean="0">
                <a:latin typeface="+mj-lt"/>
              </a:rPr>
              <a:t>prerequisite for secure system operation.</a:t>
            </a:r>
          </a:p>
          <a:p>
            <a:pPr>
              <a:spcAft>
                <a:spcPts val="1400"/>
              </a:spcAft>
            </a:pPr>
            <a:r>
              <a:rPr lang="en-GB" sz="1800" dirty="0" smtClean="0">
                <a:latin typeface="+mj-lt"/>
              </a:rPr>
              <a:t>The behaviour of </a:t>
            </a:r>
            <a:r>
              <a:rPr lang="en-GB" sz="1800" u="sng" dirty="0" smtClean="0">
                <a:latin typeface="+mj-lt"/>
              </a:rPr>
              <a:t>all system-users needs to be robust against perturbations</a:t>
            </a:r>
            <a:r>
              <a:rPr lang="en-GB" sz="1800" dirty="0" smtClean="0">
                <a:latin typeface="+mj-lt"/>
              </a:rPr>
              <a:t> and appropriate in normal and disturbed operation-conditions in order </a:t>
            </a:r>
            <a:br>
              <a:rPr lang="en-GB" sz="1800" dirty="0" smtClean="0">
                <a:latin typeface="+mj-lt"/>
              </a:rPr>
            </a:br>
            <a:r>
              <a:rPr lang="en-GB" sz="1800" dirty="0" smtClean="0">
                <a:latin typeface="+mj-lt"/>
              </a:rPr>
              <a:t>to </a:t>
            </a:r>
            <a:r>
              <a:rPr lang="en-GB" sz="1800" u="sng" dirty="0" smtClean="0">
                <a:latin typeface="+mj-lt"/>
              </a:rPr>
              <a:t>preserve or to re-establish system security.</a:t>
            </a:r>
          </a:p>
          <a:p>
            <a:pPr>
              <a:spcAft>
                <a:spcPts val="1400"/>
              </a:spcAft>
            </a:pPr>
            <a:r>
              <a:rPr lang="en-GB" sz="1800" dirty="0" smtClean="0">
                <a:latin typeface="+mj-lt"/>
              </a:rPr>
              <a:t>In particular </a:t>
            </a:r>
            <a:r>
              <a:rPr lang="en-GB" sz="1800" u="sng" dirty="0" smtClean="0">
                <a:latin typeface="+mj-lt"/>
              </a:rPr>
              <a:t>generating units on all levels play an important role </a:t>
            </a:r>
            <a:r>
              <a:rPr lang="en-GB" sz="1800" dirty="0" smtClean="0">
                <a:latin typeface="+mj-lt"/>
              </a:rPr>
              <a:t> because of their ability to provide ancillary services and to operate stably in disturbed operating conditions.</a:t>
            </a:r>
            <a:endParaRPr lang="de-DE" sz="1800" dirty="0" smtClean="0">
              <a:latin typeface="+mj-lt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080120"/>
          </a:xfrm>
        </p:spPr>
        <p:txBody>
          <a:bodyPr/>
          <a:lstStyle/>
          <a:p>
            <a:r>
              <a:rPr lang="en-GB" dirty="0" smtClean="0"/>
              <a:t>Why are requirements for generators so important?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68228"/>
            <a:ext cx="8229600" cy="40131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b="1" dirty="0" smtClean="0">
                <a:latin typeface="+mj-lt"/>
              </a:rPr>
              <a:t>Generating units connected to the transmission </a:t>
            </a:r>
            <a:r>
              <a:rPr lang="en-GB" sz="1800" b="1" u="sng" dirty="0" smtClean="0">
                <a:latin typeface="+mj-lt"/>
              </a:rPr>
              <a:t>and distribution </a:t>
            </a:r>
            <a:r>
              <a:rPr lang="en-GB" sz="1800" b="1" dirty="0" smtClean="0">
                <a:latin typeface="+mj-lt"/>
              </a:rPr>
              <a:t>systems shall provide contribution to supply ancillary services to: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Preserve system security and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Improve system adequacy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GB" sz="1600" dirty="0" smtClean="0">
              <a:latin typeface="+mj-lt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b="1" dirty="0" smtClean="0">
                <a:latin typeface="+mj-lt"/>
              </a:rPr>
              <a:t>Objectives of requirements for generating units: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Provision of information for system management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System balancing / frequency stability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Voltage stability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Robustness of generating units against perturbations (stable operation)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System restoration after a disturbance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customers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 smtClean="0">
                <a:latin typeface="+mj-lt"/>
              </a:rPr>
              <a:t>DSOs and end consumers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Preservation of system security by load shedding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Contribution to voltage stability by limiting and/or compensating reactive power consumption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 smtClean="0">
              <a:latin typeface="+mj-lt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 smtClean="0">
                <a:latin typeface="+mj-lt"/>
              </a:rPr>
              <a:t>DSOs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u="sng" dirty="0" smtClean="0">
                <a:latin typeface="+mj-lt"/>
              </a:rPr>
              <a:t>transfer of TSO-requirements relevant for system security</a:t>
            </a:r>
            <a:r>
              <a:rPr lang="en-GB" sz="1600" dirty="0" smtClean="0">
                <a:latin typeface="+mj-lt"/>
              </a:rPr>
              <a:t> for generation units and end consumers connected to the distribution grid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u="sng" dirty="0" smtClean="0">
                <a:latin typeface="+mj-lt"/>
              </a:rPr>
              <a:t>Communication and information exchange between </a:t>
            </a:r>
            <a:r>
              <a:rPr lang="en-GB" sz="1600" u="sng" dirty="0" err="1" smtClean="0">
                <a:latin typeface="+mj-lt"/>
              </a:rPr>
              <a:t>TSOs</a:t>
            </a:r>
            <a:r>
              <a:rPr lang="en-GB" sz="1600" u="sng" dirty="0" smtClean="0">
                <a:latin typeface="+mj-lt"/>
              </a:rPr>
              <a:t> and DSOs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endParaRPr lang="en-GB" sz="1600" dirty="0" smtClean="0">
              <a:latin typeface="+mj-lt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 smtClean="0">
                <a:latin typeface="+mj-lt"/>
              </a:rPr>
              <a:t>End consumers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>
                <a:latin typeface="+mj-lt"/>
              </a:rPr>
              <a:t>Preservation of supply quality by limiting emissions like (inter-)harmonics and/ or flicker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Need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standards</a:t>
            </a:r>
            <a:r>
              <a:rPr lang="de-DE" dirty="0" smtClean="0"/>
              <a:t> - </a:t>
            </a:r>
            <a:r>
              <a:rPr lang="de-DE" dirty="0" err="1" smtClean="0"/>
              <a:t>keypoints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08188"/>
            <a:ext cx="8229600" cy="4517156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1600" dirty="0" smtClean="0">
                <a:latin typeface="+mj-lt"/>
              </a:rPr>
              <a:t>Analysis of large-scale disturbances (e. g. Nov., 4th, 2006) revealed that </a:t>
            </a:r>
            <a:r>
              <a:rPr lang="en-GB" sz="1600" u="sng" dirty="0" smtClean="0">
                <a:latin typeface="+mj-lt"/>
              </a:rPr>
              <a:t>compatible requirements relevant for system security </a:t>
            </a:r>
            <a:r>
              <a:rPr lang="en-GB" sz="1600" dirty="0" smtClean="0">
                <a:latin typeface="+mj-lt"/>
              </a:rPr>
              <a:t>are strongly desirable on </a:t>
            </a:r>
            <a:r>
              <a:rPr lang="en-GB" sz="1600" u="sng" dirty="0" smtClean="0">
                <a:latin typeface="+mj-lt"/>
              </a:rPr>
              <a:t>transmission and </a:t>
            </a:r>
            <a:r>
              <a:rPr lang="en-GB" sz="1600" u="sng" dirty="0" err="1" smtClean="0">
                <a:latin typeface="+mj-lt"/>
              </a:rPr>
              <a:t>disribution</a:t>
            </a:r>
            <a:r>
              <a:rPr lang="en-GB" sz="1600" u="sng" dirty="0" smtClean="0">
                <a:latin typeface="+mj-lt"/>
              </a:rPr>
              <a:t> level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GB" sz="1600" u="sng" dirty="0" smtClean="0">
              <a:latin typeface="+mj-lt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1600" dirty="0" smtClean="0">
                <a:latin typeface="+mj-lt"/>
              </a:rPr>
              <a:t>Coordinated actions of </a:t>
            </a:r>
            <a:r>
              <a:rPr lang="en-GB" sz="1600" dirty="0" err="1" smtClean="0">
                <a:latin typeface="+mj-lt"/>
              </a:rPr>
              <a:t>TSOs</a:t>
            </a:r>
            <a:r>
              <a:rPr lang="en-GB" sz="1600" dirty="0" smtClean="0">
                <a:latin typeface="+mj-lt"/>
              </a:rPr>
              <a:t> and DSOs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GB" sz="1600" u="sng" dirty="0" smtClean="0">
              <a:latin typeface="+mj-lt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1600" u="sng" dirty="0" smtClean="0">
                <a:latin typeface="+mj-lt"/>
              </a:rPr>
              <a:t>Requirements for distribution system users</a:t>
            </a:r>
            <a:r>
              <a:rPr lang="en-GB" sz="1600" dirty="0" smtClean="0">
                <a:latin typeface="+mj-lt"/>
              </a:rPr>
              <a:t> (including entitlements to TSOs) </a:t>
            </a:r>
            <a:r>
              <a:rPr lang="en-GB" sz="1600" u="sng" dirty="0" smtClean="0">
                <a:latin typeface="+mj-lt"/>
              </a:rPr>
              <a:t>gain significance for system security</a:t>
            </a:r>
            <a:r>
              <a:rPr lang="en-GB" sz="1600" dirty="0" smtClean="0">
                <a:latin typeface="+mj-lt"/>
              </a:rPr>
              <a:t>, in particular due to the </a:t>
            </a:r>
            <a:r>
              <a:rPr lang="en-GB" sz="1600" u="sng" dirty="0" smtClean="0">
                <a:latin typeface="+mj-lt"/>
              </a:rPr>
              <a:t>emerging number of dispersed generation units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E2235-A58F-4842-9BC9-5235FCA5307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RED2011">
  <a:themeElements>
    <a:clrScheme name="">
      <a:dk1>
        <a:srgbClr val="000000"/>
      </a:dk1>
      <a:lt1>
        <a:srgbClr val="FFFFFF"/>
      </a:lt1>
      <a:dk2>
        <a:srgbClr val="779AF1"/>
      </a:dk2>
      <a:lt2>
        <a:srgbClr val="0E318D"/>
      </a:lt2>
      <a:accent1>
        <a:srgbClr val="154BD1"/>
      </a:accent1>
      <a:accent2>
        <a:srgbClr val="1F59E9"/>
      </a:accent2>
      <a:accent3>
        <a:srgbClr val="FFFFFF"/>
      </a:accent3>
      <a:accent4>
        <a:srgbClr val="000000"/>
      </a:accent4>
      <a:accent5>
        <a:srgbClr val="AAB1E5"/>
      </a:accent5>
      <a:accent6>
        <a:srgbClr val="1B50D3"/>
      </a:accent6>
      <a:hlink>
        <a:srgbClr val="0E318D"/>
      </a:hlink>
      <a:folHlink>
        <a:srgbClr val="FF9900"/>
      </a:folHlink>
    </a:clrScheme>
    <a:fontScheme name="CIRED2011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IRED2011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9">
        <a:dk1>
          <a:srgbClr val="000000"/>
        </a:dk1>
        <a:lt1>
          <a:srgbClr val="FFFFFF"/>
        </a:lt1>
        <a:dk2>
          <a:srgbClr val="999900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0">
        <a:dk1>
          <a:srgbClr val="000000"/>
        </a:dk1>
        <a:lt1>
          <a:srgbClr val="FFFFFF"/>
        </a:lt1>
        <a:dk2>
          <a:srgbClr val="F96501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1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2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6813D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3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FF66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6813D"/>
        </a:accent6>
        <a:hlink>
          <a:srgbClr val="F96501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4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0E318D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5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6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1F59E9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1B50D3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922</Words>
  <Application>Microsoft Macintosh PowerPoint</Application>
  <PresentationFormat>Bildschirmpräsentation (4:3)</PresentationFormat>
  <Paragraphs>210</Paragraphs>
  <Slides>20</Slides>
  <Notes>14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CIRED2011</vt:lpstr>
      <vt:lpstr>Coordination between TSOs and DSOs –  a necessity for system planning and operation</vt:lpstr>
      <vt:lpstr>Content</vt:lpstr>
      <vt:lpstr>PowerPoint-Präsentation</vt:lpstr>
      <vt:lpstr>PowerPoint-Präsentation</vt:lpstr>
      <vt:lpstr>Market-based Grid Planning Process</vt:lpstr>
      <vt:lpstr>Coordination for secure system operation</vt:lpstr>
      <vt:lpstr>Why are requirements for generators so important?</vt:lpstr>
      <vt:lpstr>Requirements for other customers</vt:lpstr>
      <vt:lpstr>Need for common standards - keypoints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T</cp:lastModifiedBy>
  <cp:revision>32</cp:revision>
  <dcterms:created xsi:type="dcterms:W3CDTF">2010-04-09T10:19:13Z</dcterms:created>
  <dcterms:modified xsi:type="dcterms:W3CDTF">2011-07-14T17:56:21Z</dcterms:modified>
</cp:coreProperties>
</file>