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269" r:id="rId2"/>
    <p:sldId id="272" r:id="rId3"/>
    <p:sldId id="256" r:id="rId4"/>
    <p:sldId id="258" r:id="rId5"/>
    <p:sldId id="262" r:id="rId6"/>
    <p:sldId id="259" r:id="rId7"/>
    <p:sldId id="263" r:id="rId8"/>
    <p:sldId id="261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>
        <p:scale>
          <a:sx n="109" d="100"/>
          <a:sy n="109" d="100"/>
        </p:scale>
        <p:origin x="-144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\\filer1-80.urz.uni-wuppertal.de\FBE_EE\DATEN\08_Komitees\CIRED\CIRED%20Working%20Group%20SmartGrids\Smart%20Grid%20Projects\EU%20SmartGrids%20Projec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54BD1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classification!$C$2:$C$9</c:f>
              <c:strCache>
                <c:ptCount val="8"/>
                <c:pt idx="0">
                  <c:v>CTRL</c:v>
                </c:pt>
                <c:pt idx="1">
                  <c:v>DATA</c:v>
                </c:pt>
                <c:pt idx="2">
                  <c:v>M+R</c:v>
                </c:pt>
                <c:pt idx="3">
                  <c:v>GI</c:v>
                </c:pt>
                <c:pt idx="4">
                  <c:v>ICT</c:v>
                </c:pt>
                <c:pt idx="5">
                  <c:v>R+Q</c:v>
                </c:pt>
                <c:pt idx="6">
                  <c:v>RG+S</c:v>
                </c:pt>
                <c:pt idx="7">
                  <c:v>SM</c:v>
                </c:pt>
              </c:strCache>
            </c:strRef>
          </c:cat>
          <c:val>
            <c:numRef>
              <c:f>classification!$E$2:$E$9</c:f>
              <c:numCache>
                <c:formatCode>General</c:formatCode>
                <c:ptCount val="8"/>
                <c:pt idx="0">
                  <c:v>27.0</c:v>
                </c:pt>
                <c:pt idx="1">
                  <c:v>3.0</c:v>
                </c:pt>
                <c:pt idx="2">
                  <c:v>23.0</c:v>
                </c:pt>
                <c:pt idx="3">
                  <c:v>9.0</c:v>
                </c:pt>
                <c:pt idx="4">
                  <c:v>25.0</c:v>
                </c:pt>
                <c:pt idx="5">
                  <c:v>11.0</c:v>
                </c:pt>
                <c:pt idx="6">
                  <c:v>21.0</c:v>
                </c:pt>
                <c:pt idx="7">
                  <c:v>17.0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7541960"/>
        <c:axId val="734677048"/>
      </c:barChart>
      <c:catAx>
        <c:axId val="6975419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classes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734677048"/>
        <c:crosses val="autoZero"/>
        <c:auto val="1"/>
        <c:lblAlgn val="ctr"/>
        <c:lblOffset val="100"/>
        <c:noMultiLvlLbl val="0"/>
      </c:catAx>
      <c:valAx>
        <c:axId val="734677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number of projects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97541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F8AAE13-558F-4DFA-A9FE-11274DFE08B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064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7DFCAA2-A671-4EEC-A852-5E25C07AA583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C3866B-5552-42CB-80C9-781662C01D47}" type="slidenum">
              <a:rPr lang="fr-FR" smtClean="0"/>
              <a:pPr/>
              <a:t>10</a:t>
            </a:fld>
            <a:endParaRPr lang="fr-FR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9E4E0A-F022-4D62-A9DD-E6E7A5014612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BA6C9B-64DA-4660-AA62-D4AEF6952C55}" type="slidenum">
              <a:rPr lang="fr-FR" smtClean="0"/>
              <a:pPr/>
              <a:t>12</a:t>
            </a:fld>
            <a:endParaRPr lang="fr-FR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447B77-02A0-479F-9BA2-BA57A7E40FF9}" type="slidenum">
              <a:rPr lang="fr-FR" smtClean="0"/>
              <a:pPr/>
              <a:t>13</a:t>
            </a:fld>
            <a:endParaRPr lang="fr-F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55CD6B-9DB4-498C-A48A-86F978C17F4C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0B20D1-06C1-48FC-8B68-B52618296CD2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3252C40-4C63-4525-A6D3-2FF65F76F341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E5056-039B-4D04-AFF4-9458C159CA5D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E684AE2-7F74-45DB-984E-5A33F79920D7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88EC562-E56E-42E6-B5A0-78FFDD4F1F72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65C1C8E-7383-428D-91A9-D06D24CDE3BF}" type="slidenum">
              <a:rPr lang="fr-FR" smtClean="0"/>
              <a:pPr/>
              <a:t>8</a:t>
            </a:fld>
            <a:endParaRPr lang="fr-FR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E7BA907-96B8-42F9-AC83-3518AA1DA7A6}" type="slidenum">
              <a:rPr lang="fr-FR" smtClean="0"/>
              <a:pPr/>
              <a:t>9</a:t>
            </a:fld>
            <a:endParaRPr lang="fr-F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 anchor="b"/>
          <a:lstStyle>
            <a:lvl1pPr algn="ctr">
              <a:defRPr sz="4300"/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DEC7-8DD9-4379-AD69-65B1A8527898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EFC6-9421-4D6A-B73D-6578450381B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18288" y="1200150"/>
            <a:ext cx="2068512" cy="49307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12750" y="1200150"/>
            <a:ext cx="6053138" cy="49307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D19E3-6051-4B41-AA9A-8160F968D05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58B10-0B45-444C-B800-553BC0E7FD8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6495-9E52-4E5D-83C8-96186816EF77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08188"/>
            <a:ext cx="4038600" cy="4122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A1F52-D814-42CD-A69A-A6F5964E3519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B7899-08AF-42C8-9940-725EE2B0DB0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B0493-DF67-4EFC-89CA-A5612303701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540B0-E67B-4D9F-A62B-CD17D636013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E780A-18D3-42A7-A0E5-27C4E8DDAEE3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DBAF7-9351-4E99-8D6C-76DBD6A1469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08188"/>
            <a:ext cx="8229600" cy="412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fr-FR"/>
              <a:t>test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324DE4C4-B596-48A8-9316-0DEBE923898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de-DE" sz="2400">
              <a:latin typeface="Times New Roman" pitchFamily="18" charset="0"/>
            </a:endParaRPr>
          </a:p>
        </p:txBody>
      </p:sp>
      <p:pic>
        <p:nvPicPr>
          <p:cNvPr id="1033" name="Picture 9" descr="CIRED_2011_logo_sans_da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6738" y="327025"/>
            <a:ext cx="1312862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2778" name="Group 10"/>
          <p:cNvGraphicFramePr>
            <a:graphicFrameLocks noGrp="1"/>
          </p:cNvGraphicFramePr>
          <p:nvPr/>
        </p:nvGraphicFramePr>
        <p:xfrm>
          <a:off x="495300" y="979488"/>
          <a:ext cx="8196263" cy="182879"/>
        </p:xfrm>
        <a:graphic>
          <a:graphicData uri="http://schemas.openxmlformats.org/drawingml/2006/table">
            <a:tbl>
              <a:tblPr/>
              <a:tblGrid>
                <a:gridCol w="8196263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de-DE" sz="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0E31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37" name="Text Box 16"/>
          <p:cNvSpPr txBox="1">
            <a:spLocks noChangeArrowheads="1"/>
          </p:cNvSpPr>
          <p:nvPr/>
        </p:nvSpPr>
        <p:spPr bwMode="auto">
          <a:xfrm>
            <a:off x="2209800" y="508000"/>
            <a:ext cx="6018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fr-FR" sz="2400">
                <a:solidFill>
                  <a:srgbClr val="0E318D"/>
                </a:solidFill>
              </a:rPr>
              <a:t>Frankfurt (Germany), 6-9 June 2011</a:t>
            </a:r>
          </a:p>
        </p:txBody>
      </p:sp>
      <p:sp>
        <p:nvSpPr>
          <p:cNvPr id="103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200150"/>
            <a:ext cx="82296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E318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8"/>
          <p:cNvSpPr txBox="1">
            <a:spLocks noChangeArrowheads="1"/>
          </p:cNvSpPr>
          <p:nvPr/>
        </p:nvSpPr>
        <p:spPr bwMode="auto">
          <a:xfrm>
            <a:off x="468313" y="2924175"/>
            <a:ext cx="8208962" cy="214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sz="3200" b="1">
                <a:solidFill>
                  <a:schemeClr val="bg2"/>
                </a:solidFill>
                <a:latin typeface="Arial" charset="0"/>
              </a:rPr>
              <a:t>Cired Working Group ”Smart Grids”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en-GB" sz="3200" b="1">
              <a:solidFill>
                <a:schemeClr val="bg2"/>
              </a:solidFill>
              <a:latin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Markus Zdrallek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Wuppertal University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GB" b="1">
                <a:latin typeface="Arial" charset="0"/>
              </a:rPr>
              <a:t>Frankfurt, 9</a:t>
            </a:r>
            <a:r>
              <a:rPr lang="en-GB" b="1" baseline="30000">
                <a:latin typeface="Arial" charset="0"/>
              </a:rPr>
              <a:t>th</a:t>
            </a:r>
            <a:r>
              <a:rPr lang="en-GB" b="1">
                <a:latin typeface="Arial" charset="0"/>
              </a:rPr>
              <a:t> of June</a:t>
            </a:r>
            <a:endParaRPr lang="en-GB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11388"/>
            <a:ext cx="5626100" cy="422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Examples for Smart Grid Projects:</a:t>
            </a:r>
            <a:br>
              <a:rPr lang="en-US" sz="3200" b="1">
                <a:solidFill>
                  <a:schemeClr val="bg2"/>
                </a:solidFill>
                <a:latin typeface="Arial" charset="0"/>
              </a:rPr>
            </a:br>
            <a:r>
              <a:rPr lang="en-US" sz="3200" b="1">
                <a:solidFill>
                  <a:schemeClr val="bg2"/>
                </a:solidFill>
                <a:latin typeface="Arial" charset="0"/>
              </a:rPr>
              <a:t>moma, Germany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293" name="Textplatzhalter 2"/>
          <p:cNvSpPr>
            <a:spLocks noGrp="1"/>
          </p:cNvSpPr>
          <p:nvPr>
            <p:ph idx="1"/>
          </p:nvPr>
        </p:nvSpPr>
        <p:spPr>
          <a:xfrm>
            <a:off x="6562725" y="3213100"/>
            <a:ext cx="2414588" cy="1912938"/>
          </a:xfrm>
        </p:spPr>
        <p:txBody>
          <a:bodyPr/>
          <a:lstStyle/>
          <a:p>
            <a:pPr eaLnBrk="1" hangingPunct="1"/>
            <a:r>
              <a:rPr lang="en-US" sz="2000" b="1" smtClean="0">
                <a:latin typeface="Arial" charset="0"/>
              </a:rPr>
              <a:t>CTRL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ICT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Marketplace</a:t>
            </a:r>
          </a:p>
        </p:txBody>
      </p:sp>
      <p:sp>
        <p:nvSpPr>
          <p:cNvPr id="12294" name="Textfeld 5"/>
          <p:cNvSpPr txBox="1">
            <a:spLocks noChangeArrowheads="1"/>
          </p:cNvSpPr>
          <p:nvPr/>
        </p:nvSpPr>
        <p:spPr bwMode="auto">
          <a:xfrm>
            <a:off x="6719888" y="6308725"/>
            <a:ext cx="1687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latin typeface="Arial" charset="0"/>
              </a:rPr>
              <a:t>Source: moma 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725" y="2312988"/>
            <a:ext cx="5580063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platzhalter 2"/>
          <p:cNvSpPr>
            <a:spLocks noGrp="1"/>
          </p:cNvSpPr>
          <p:nvPr>
            <p:ph idx="1"/>
          </p:nvPr>
        </p:nvSpPr>
        <p:spPr>
          <a:xfrm>
            <a:off x="6588125" y="3175000"/>
            <a:ext cx="2376488" cy="1941513"/>
          </a:xfrm>
        </p:spPr>
        <p:txBody>
          <a:bodyPr/>
          <a:lstStyle/>
          <a:p>
            <a:pPr eaLnBrk="1" hangingPunct="1"/>
            <a:r>
              <a:rPr lang="en-US" sz="2000" b="1" smtClean="0">
                <a:latin typeface="Arial" charset="0"/>
              </a:rPr>
              <a:t>ICT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Smart Metering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Examples for Smart Grid Projects:</a:t>
            </a:r>
            <a:br>
              <a:rPr lang="en-US" sz="3200" b="1">
                <a:solidFill>
                  <a:schemeClr val="bg2"/>
                </a:solidFill>
                <a:latin typeface="Arial" charset="0"/>
              </a:rPr>
            </a:br>
            <a:r>
              <a:rPr lang="en-US" sz="3200" b="1">
                <a:solidFill>
                  <a:schemeClr val="bg2"/>
                </a:solidFill>
                <a:latin typeface="Arial" charset="0"/>
              </a:rPr>
              <a:t>AMI, Slovenia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3318" name="Textfeld 5"/>
          <p:cNvSpPr txBox="1">
            <a:spLocks noChangeArrowheads="1"/>
          </p:cNvSpPr>
          <p:nvPr/>
        </p:nvSpPr>
        <p:spPr bwMode="auto">
          <a:xfrm>
            <a:off x="6719888" y="6308725"/>
            <a:ext cx="1527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latin typeface="Arial" charset="0"/>
              </a:rPr>
              <a:t>Source: AMI 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38363"/>
            <a:ext cx="6334125" cy="433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1434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Examples for Smart Grid Projects:</a:t>
            </a:r>
            <a:br>
              <a:rPr lang="en-US" sz="3200" b="1">
                <a:solidFill>
                  <a:schemeClr val="bg2"/>
                </a:solidFill>
                <a:latin typeface="Arial" charset="0"/>
              </a:rPr>
            </a:br>
            <a:r>
              <a:rPr lang="en-US" sz="3200" b="1">
                <a:solidFill>
                  <a:schemeClr val="bg2"/>
                </a:solidFill>
                <a:latin typeface="Arial" charset="0"/>
              </a:rPr>
              <a:t>InovGrid, Portugal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4341" name="Textplatzhalter 2"/>
          <p:cNvSpPr>
            <a:spLocks noGrp="1"/>
          </p:cNvSpPr>
          <p:nvPr>
            <p:ph idx="1"/>
          </p:nvPr>
        </p:nvSpPr>
        <p:spPr>
          <a:xfrm>
            <a:off x="6802438" y="2824163"/>
            <a:ext cx="2276475" cy="2398712"/>
          </a:xfrm>
        </p:spPr>
        <p:txBody>
          <a:bodyPr/>
          <a:lstStyle/>
          <a:p>
            <a:pPr eaLnBrk="1" hangingPunct="1"/>
            <a:r>
              <a:rPr lang="en-US" sz="2000" b="1" smtClean="0">
                <a:latin typeface="Arial" charset="0"/>
              </a:rPr>
              <a:t>CTRL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Marketplace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Storage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Renewables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Infrastructure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…</a:t>
            </a:r>
          </a:p>
        </p:txBody>
      </p:sp>
      <p:sp>
        <p:nvSpPr>
          <p:cNvPr id="14342" name="Textfeld 5"/>
          <p:cNvSpPr txBox="1">
            <a:spLocks noChangeArrowheads="1"/>
          </p:cNvSpPr>
          <p:nvPr/>
        </p:nvSpPr>
        <p:spPr bwMode="auto">
          <a:xfrm>
            <a:off x="6719888" y="6308725"/>
            <a:ext cx="1841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latin typeface="Arial" charset="0"/>
              </a:rPr>
              <a:t>Source: InovGrid 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b="1" smtClean="0">
                <a:latin typeface="Arial" charset="0"/>
              </a:rPr>
              <a:t>CIRED WG Smart Grids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Markus Zdrallek, </a:t>
            </a:r>
            <a:r>
              <a:rPr lang="en-GB" sz="2000" i="1" smtClean="0">
                <a:latin typeface="Arial" charset="0"/>
              </a:rPr>
              <a:t>Chairman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Wuppertal University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Rainer-Gruenter-Str. 21		zdrallek@uni-wuppertal.de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42119 Wuppertal		+49 202 439 1976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Germany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sz="200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Christian Oerter, </a:t>
            </a:r>
            <a:r>
              <a:rPr lang="en-GB" sz="2000" i="1" smtClean="0">
                <a:latin typeface="Arial" charset="0"/>
              </a:rPr>
              <a:t>Assistant of the Chairman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Wuppertal University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Rainer-Gruenter-Str. 21		christian.oerter@uni-wuppertal.de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42119 Wuppertal		+49 202 439 1014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en-GB" sz="2000" smtClean="0">
                <a:latin typeface="Arial" charset="0"/>
              </a:rPr>
              <a:t>Germany</a:t>
            </a: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sz="200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sz="2000" smtClean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None/>
            </a:pPr>
            <a:endParaRPr lang="en-GB" sz="2000" smtClean="0">
              <a:latin typeface="Arial" charset="0"/>
            </a:endParaRP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Contact data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sz="2000" b="1" dirty="0" smtClean="0">
                <a:latin typeface="+mj-lt"/>
              </a:rPr>
              <a:t>Give the wide field of “Smart Grids” structure and definition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b="1" dirty="0" smtClean="0">
                <a:latin typeface="+mj-lt"/>
              </a:rPr>
              <a:t>Describe the need for applications of „Smart Grids“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b="1" dirty="0" smtClean="0">
                <a:latin typeface="+mj-lt"/>
              </a:rPr>
              <a:t>Describe the „state of the art“ of smart technologies ?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000" b="1" dirty="0" smtClean="0">
                <a:latin typeface="+mj-lt"/>
              </a:rPr>
              <a:t>Describe the „state of the art“ of standardization ?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410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Scope of the WG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424815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b="1" dirty="0" err="1" smtClean="0">
                <a:latin typeface="+mj-lt"/>
              </a:rPr>
              <a:t>Helfried</a:t>
            </a:r>
            <a:r>
              <a:rPr lang="en-US" sz="1800" b="1" dirty="0" smtClean="0">
                <a:latin typeface="+mj-lt"/>
              </a:rPr>
              <a:t> Brunner</a:t>
            </a:r>
            <a:r>
              <a:rPr lang="en-US" sz="1800" dirty="0" smtClean="0">
                <a:latin typeface="+mj-lt"/>
              </a:rPr>
              <a:t>, AIT, </a:t>
            </a:r>
            <a:r>
              <a:rPr lang="en-US" sz="1800" i="1" dirty="0" smtClean="0">
                <a:latin typeface="+mj-lt"/>
              </a:rPr>
              <a:t>Austria</a:t>
            </a:r>
          </a:p>
          <a:p>
            <a:pPr eaLnBrk="1" hangingPunct="1">
              <a:defRPr/>
            </a:pPr>
            <a:r>
              <a:rPr lang="en-US" sz="1800" b="1" dirty="0" smtClean="0">
                <a:latin typeface="+mj-lt"/>
              </a:rPr>
              <a:t>Roberto </a:t>
            </a:r>
            <a:r>
              <a:rPr lang="en-US" sz="1800" b="1" dirty="0" err="1" smtClean="0">
                <a:latin typeface="+mj-lt"/>
              </a:rPr>
              <a:t>Calone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Enel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Distribuzione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i="1" dirty="0" smtClean="0">
                <a:latin typeface="+mj-lt"/>
              </a:rPr>
              <a:t>Italy</a:t>
            </a:r>
          </a:p>
          <a:p>
            <a:pPr eaLnBrk="1" hangingPunct="1">
              <a:defRPr/>
            </a:pPr>
            <a:r>
              <a:rPr lang="en-US" sz="1800" b="1" dirty="0" smtClean="0">
                <a:latin typeface="+mj-lt"/>
              </a:rPr>
              <a:t>Yves </a:t>
            </a:r>
            <a:r>
              <a:rPr lang="en-US" sz="1800" b="1" dirty="0" err="1" smtClean="0">
                <a:latin typeface="+mj-lt"/>
              </a:rPr>
              <a:t>Chollot</a:t>
            </a:r>
            <a:r>
              <a:rPr lang="en-US" sz="1800" dirty="0" smtClean="0">
                <a:latin typeface="+mj-lt"/>
              </a:rPr>
              <a:t>, Schneider Electric, </a:t>
            </a:r>
            <a:r>
              <a:rPr lang="en-US" sz="1800" i="1" dirty="0" smtClean="0">
                <a:latin typeface="+mj-lt"/>
              </a:rPr>
              <a:t>France</a:t>
            </a:r>
          </a:p>
          <a:p>
            <a:pPr eaLnBrk="1" hangingPunct="1">
              <a:defRPr/>
            </a:pPr>
            <a:r>
              <a:rPr lang="en-US" sz="1800" b="1" dirty="0" smtClean="0">
                <a:latin typeface="+mj-lt"/>
              </a:rPr>
              <a:t>Dick </a:t>
            </a:r>
            <a:r>
              <a:rPr lang="en-US" sz="1800" b="1" dirty="0" err="1" smtClean="0">
                <a:latin typeface="+mj-lt"/>
              </a:rPr>
              <a:t>Kronman</a:t>
            </a:r>
            <a:r>
              <a:rPr lang="en-US" sz="1800" dirty="0" smtClean="0">
                <a:latin typeface="+mj-lt"/>
              </a:rPr>
              <a:t>, ABB, </a:t>
            </a:r>
            <a:r>
              <a:rPr lang="en-US" sz="1800" i="1" dirty="0" smtClean="0">
                <a:latin typeface="+mj-lt"/>
              </a:rPr>
              <a:t>Finland</a:t>
            </a:r>
          </a:p>
          <a:p>
            <a:pPr eaLnBrk="1" hangingPunct="1">
              <a:defRPr/>
            </a:pPr>
            <a:r>
              <a:rPr lang="en-US" sz="1800" b="1" dirty="0" smtClean="0">
                <a:latin typeface="+mj-lt"/>
              </a:rPr>
              <a:t>Pierre Mallet</a:t>
            </a:r>
            <a:r>
              <a:rPr lang="en-US" sz="1800" dirty="0" smtClean="0">
                <a:latin typeface="+mj-lt"/>
              </a:rPr>
              <a:t>, ERDF, </a:t>
            </a:r>
            <a:r>
              <a:rPr lang="en-US" sz="1800" i="1" dirty="0" smtClean="0">
                <a:latin typeface="+mj-lt"/>
              </a:rPr>
              <a:t>France</a:t>
            </a:r>
          </a:p>
          <a:p>
            <a:pPr eaLnBrk="1" hangingPunct="1">
              <a:defRPr/>
            </a:pPr>
            <a:r>
              <a:rPr lang="en-US" sz="1800" b="1" dirty="0" smtClean="0">
                <a:latin typeface="+mj-lt"/>
              </a:rPr>
              <a:t>Carlos </a:t>
            </a:r>
            <a:r>
              <a:rPr lang="en-US" sz="1800" b="1" dirty="0" err="1" smtClean="0">
                <a:latin typeface="+mj-lt"/>
              </a:rPr>
              <a:t>Mota</a:t>
            </a:r>
            <a:r>
              <a:rPr lang="en-US" sz="1800" b="1" dirty="0" smtClean="0">
                <a:latin typeface="+mj-lt"/>
              </a:rPr>
              <a:t> Pinto</a:t>
            </a:r>
            <a:r>
              <a:rPr lang="en-US" sz="1800" dirty="0" smtClean="0">
                <a:latin typeface="+mj-lt"/>
              </a:rPr>
              <a:t>, EDP </a:t>
            </a:r>
            <a:r>
              <a:rPr lang="en-US" sz="1800" dirty="0" err="1" smtClean="0">
                <a:latin typeface="+mj-lt"/>
              </a:rPr>
              <a:t>Distribuição</a:t>
            </a:r>
            <a:r>
              <a:rPr lang="en-US" sz="1800" dirty="0" smtClean="0">
                <a:latin typeface="+mj-lt"/>
              </a:rPr>
              <a:t> – </a:t>
            </a:r>
            <a:r>
              <a:rPr lang="en-US" sz="1800" dirty="0" err="1" smtClean="0">
                <a:latin typeface="+mj-lt"/>
              </a:rPr>
              <a:t>Energia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i="1" dirty="0" smtClean="0">
                <a:latin typeface="+mj-lt"/>
              </a:rPr>
              <a:t>Portugal</a:t>
            </a:r>
          </a:p>
          <a:p>
            <a:pPr eaLnBrk="1" hangingPunct="1">
              <a:defRPr/>
            </a:pPr>
            <a:r>
              <a:rPr lang="en-US" sz="1800" b="1" dirty="0" err="1" smtClean="0">
                <a:latin typeface="+mj-lt"/>
              </a:rPr>
              <a:t>Holger</a:t>
            </a:r>
            <a:r>
              <a:rPr lang="en-US" sz="1800" b="1" dirty="0" smtClean="0">
                <a:latin typeface="+mj-lt"/>
              </a:rPr>
              <a:t> Müller</a:t>
            </a:r>
            <a:r>
              <a:rPr lang="en-US" sz="1800" dirty="0" smtClean="0">
                <a:latin typeface="+mj-lt"/>
              </a:rPr>
              <a:t>, Siemens, </a:t>
            </a:r>
            <a:r>
              <a:rPr lang="en-US" sz="1800" i="1" dirty="0" smtClean="0">
                <a:latin typeface="+mj-lt"/>
              </a:rPr>
              <a:t>Germany</a:t>
            </a:r>
          </a:p>
          <a:p>
            <a:pPr eaLnBrk="1" hangingPunct="1">
              <a:defRPr/>
            </a:pPr>
            <a:r>
              <a:rPr lang="en-US" sz="1800" b="1" dirty="0" smtClean="0">
                <a:latin typeface="+mj-lt"/>
              </a:rPr>
              <a:t>Dave </a:t>
            </a:r>
            <a:r>
              <a:rPr lang="en-US" sz="1800" b="1" dirty="0" err="1" smtClean="0">
                <a:latin typeface="+mj-lt"/>
              </a:rPr>
              <a:t>Openshaw</a:t>
            </a:r>
            <a:r>
              <a:rPr lang="en-US" sz="1800" dirty="0" smtClean="0">
                <a:latin typeface="+mj-lt"/>
              </a:rPr>
              <a:t>, EDF Energy, </a:t>
            </a:r>
            <a:r>
              <a:rPr lang="en-US" sz="1800" i="1" dirty="0" smtClean="0">
                <a:latin typeface="+mj-lt"/>
              </a:rPr>
              <a:t>United Kingdom</a:t>
            </a:r>
          </a:p>
          <a:p>
            <a:pPr eaLnBrk="1" hangingPunct="1">
              <a:defRPr/>
            </a:pPr>
            <a:r>
              <a:rPr lang="en-US" sz="1800" b="1" dirty="0" err="1" smtClean="0">
                <a:latin typeface="+mj-lt"/>
              </a:rPr>
              <a:t>Jarmo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Partanen</a:t>
            </a:r>
            <a:r>
              <a:rPr lang="en-US" sz="1800" dirty="0" smtClean="0">
                <a:latin typeface="+mj-lt"/>
              </a:rPr>
              <a:t>, Lappeenranta University of Technology, </a:t>
            </a:r>
            <a:r>
              <a:rPr lang="en-US" sz="1800" i="1" dirty="0" smtClean="0">
                <a:latin typeface="+mj-lt"/>
              </a:rPr>
              <a:t>Finland</a:t>
            </a:r>
          </a:p>
          <a:p>
            <a:pPr eaLnBrk="1" hangingPunct="1">
              <a:defRPr/>
            </a:pPr>
            <a:r>
              <a:rPr lang="en-US" sz="1800" b="1" dirty="0" err="1" smtClean="0">
                <a:latin typeface="+mj-lt"/>
              </a:rPr>
              <a:t>Fabrizio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b="1" dirty="0" err="1" smtClean="0">
                <a:latin typeface="+mj-lt"/>
              </a:rPr>
              <a:t>Pilo</a:t>
            </a:r>
            <a:r>
              <a:rPr lang="en-US" sz="1800" dirty="0" smtClean="0">
                <a:latin typeface="+mj-lt"/>
              </a:rPr>
              <a:t>, University of Cagliari, </a:t>
            </a:r>
            <a:r>
              <a:rPr lang="en-US" sz="1800" i="1" dirty="0" smtClean="0">
                <a:latin typeface="+mj-lt"/>
              </a:rPr>
              <a:t>Italy</a:t>
            </a:r>
          </a:p>
          <a:p>
            <a:pPr eaLnBrk="1" hangingPunct="1">
              <a:defRPr/>
            </a:pPr>
            <a:r>
              <a:rPr lang="en-US" sz="1800" b="1" dirty="0" err="1" smtClean="0">
                <a:latin typeface="+mj-lt"/>
              </a:rPr>
              <a:t>Borja</a:t>
            </a:r>
            <a:r>
              <a:rPr lang="en-US" sz="1800" b="1" dirty="0" smtClean="0">
                <a:latin typeface="+mj-lt"/>
              </a:rPr>
              <a:t> Thomas 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Nexans</a:t>
            </a:r>
            <a:r>
              <a:rPr lang="en-US" sz="1800" dirty="0" smtClean="0">
                <a:latin typeface="+mj-lt"/>
              </a:rPr>
              <a:t> Power Accessories, </a:t>
            </a:r>
            <a:r>
              <a:rPr lang="en-US" sz="1800" i="1" dirty="0" smtClean="0">
                <a:latin typeface="+mj-lt"/>
              </a:rPr>
              <a:t>France</a:t>
            </a:r>
          </a:p>
          <a:p>
            <a:pPr eaLnBrk="1" hangingPunct="1">
              <a:defRPr/>
            </a:pPr>
            <a:r>
              <a:rPr lang="en-US" sz="1800" b="1" u="sng" dirty="0" smtClean="0">
                <a:latin typeface="+mj-lt"/>
              </a:rPr>
              <a:t>Markus Zdrallek</a:t>
            </a:r>
            <a:r>
              <a:rPr lang="en-US" sz="1800" dirty="0" smtClean="0">
                <a:latin typeface="+mj-lt"/>
              </a:rPr>
              <a:t>, </a:t>
            </a:r>
            <a:r>
              <a:rPr lang="en-US" sz="1800" dirty="0" err="1" smtClean="0">
                <a:latin typeface="+mj-lt"/>
              </a:rPr>
              <a:t>Bergische</a:t>
            </a:r>
            <a:r>
              <a:rPr lang="en-US" sz="1800" dirty="0" smtClean="0">
                <a:latin typeface="+mj-lt"/>
              </a:rPr>
              <a:t> </a:t>
            </a:r>
            <a:r>
              <a:rPr lang="en-US" sz="1800" dirty="0" err="1" smtClean="0">
                <a:latin typeface="+mj-lt"/>
              </a:rPr>
              <a:t>Universität</a:t>
            </a:r>
            <a:r>
              <a:rPr lang="en-US" sz="1800" dirty="0" smtClean="0">
                <a:latin typeface="+mj-lt"/>
              </a:rPr>
              <a:t> Wuppertal, </a:t>
            </a:r>
            <a:r>
              <a:rPr lang="en-US" sz="1800" i="1" dirty="0" smtClean="0">
                <a:latin typeface="+mj-lt"/>
              </a:rPr>
              <a:t>Germany</a:t>
            </a:r>
            <a:r>
              <a:rPr lang="en-US" sz="1800" dirty="0" smtClean="0">
                <a:latin typeface="+mj-lt"/>
              </a:rPr>
              <a:t> (</a:t>
            </a:r>
            <a:r>
              <a:rPr lang="en-US" sz="1800" u="sng" dirty="0" smtClean="0">
                <a:latin typeface="+mj-lt"/>
              </a:rPr>
              <a:t>Chairman</a:t>
            </a:r>
            <a:r>
              <a:rPr lang="en-US" sz="1800" dirty="0" smtClean="0">
                <a:latin typeface="+mj-lt"/>
              </a:rPr>
              <a:t>)</a:t>
            </a:r>
            <a:endParaRPr lang="fr-FR" sz="1800" dirty="0" smtClean="0">
              <a:latin typeface="+mj-lt"/>
            </a:endParaRP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5124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CIRED WG Smart Grids - Members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6147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fr-BE" sz="3200" b="1">
                <a:solidFill>
                  <a:schemeClr val="bg2"/>
                </a:solidFill>
                <a:latin typeface="Arial" charset="0"/>
              </a:rPr>
              <a:t>Main Time Schedule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6" name="Group 3713"/>
          <p:cNvGraphicFramePr>
            <a:graphicFrameLocks noGrp="1"/>
          </p:cNvGraphicFramePr>
          <p:nvPr>
            <p:ph idx="1"/>
          </p:nvPr>
        </p:nvGraphicFramePr>
        <p:xfrm>
          <a:off x="539750" y="1873250"/>
          <a:ext cx="8226064" cy="4435810"/>
        </p:xfrm>
        <a:graphic>
          <a:graphicData uri="http://schemas.openxmlformats.org/drawingml/2006/table">
            <a:tbl>
              <a:tblPr/>
              <a:tblGrid>
                <a:gridCol w="3298382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74246"/>
                <a:gridCol w="265500"/>
              </a:tblGrid>
              <a:tr h="28723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CIRED Working Group on Smart Grids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2012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8921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Quarter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2. 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Quarter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3. 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Quarter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4. 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Quarter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1. </a:t>
                      </a: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Quarter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 </a:t>
                      </a:r>
                      <a:r>
                        <a:rPr kumimoji="0" lang="en-GB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Quarter</a:t>
                      </a:r>
                      <a:endParaRPr kumimoji="0" lang="de-DE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3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Data collection of running projects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Define/agree on main contents for WG/chapters of the final report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First physical meeting</a:t>
                      </a:r>
                      <a:endParaRPr kumimoji="0" lang="de-D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Parallel work on the contents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Second physical meeting</a:t>
                      </a:r>
                      <a:endParaRPr kumimoji="0" lang="de-D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620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Parallel work on the contents/writing the chapters of the final report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Third physical meeting</a:t>
                      </a:r>
                      <a:endParaRPr kumimoji="0" lang="de-DE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162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Clr>
                          <a:srgbClr val="74B42F"/>
                        </a:buClr>
                        <a:buSzPct val="105000"/>
                        <a:buFont typeface="Wingdings" pitchFamily="2" charset="2"/>
                        <a:buNone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Finalizing the report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1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lang="en-GB" sz="1400" b="1" dirty="0" smtClean="0">
                          <a:latin typeface="Calibri" pitchFamily="34" charset="0"/>
                          <a:cs typeface="Calibri" pitchFamily="34" charset="0"/>
                        </a:rPr>
                        <a:t>Presentation of the final report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1623"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buClr>
                          <a:srgbClr val="74B42F"/>
                        </a:buClr>
                        <a:buSzPct val="105000"/>
                        <a:buFont typeface="Wingdings" pitchFamily="2" charset="2"/>
                        <a:buNone/>
                      </a:pPr>
                      <a:r>
                        <a:rPr lang="en-GB" sz="1400" dirty="0" smtClean="0">
                          <a:latin typeface="Calibri" pitchFamily="34" charset="0"/>
                          <a:cs typeface="Calibri" pitchFamily="34" charset="0"/>
                        </a:rPr>
                        <a:t>Documentation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4B42F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4B42F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4B42F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4B42F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74B42F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10000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endParaRPr kumimoji="0" lang="de-DE" sz="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381" name="Text Box 3516"/>
          <p:cNvSpPr txBox="1">
            <a:spLocks noChangeArrowheads="1"/>
          </p:cNvSpPr>
          <p:nvPr/>
        </p:nvSpPr>
        <p:spPr bwMode="gray">
          <a:xfrm>
            <a:off x="5364163" y="6438900"/>
            <a:ext cx="2736850" cy="311150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b="1">
                <a:solidFill>
                  <a:srgbClr val="000000"/>
                </a:solidFill>
                <a:latin typeface="Arial" charset="0"/>
              </a:rPr>
              <a:t>Physical meeting/milestone</a:t>
            </a:r>
          </a:p>
        </p:txBody>
      </p:sp>
      <p:sp>
        <p:nvSpPr>
          <p:cNvPr id="6382" name="AutoShape 3511"/>
          <p:cNvSpPr>
            <a:spLocks noChangeArrowheads="1"/>
          </p:cNvSpPr>
          <p:nvPr/>
        </p:nvSpPr>
        <p:spPr bwMode="gray">
          <a:xfrm>
            <a:off x="5292725" y="6477000"/>
            <a:ext cx="207963" cy="2000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63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0" rIns="90000" bIns="46800" anchor="ctr"/>
          <a:lstStyle/>
          <a:p>
            <a:pPr algn="ctr"/>
            <a:endParaRPr lang="de-DE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383" name="AutoShape 3511"/>
          <p:cNvSpPr>
            <a:spLocks noChangeArrowheads="1"/>
          </p:cNvSpPr>
          <p:nvPr/>
        </p:nvSpPr>
        <p:spPr bwMode="gray">
          <a:xfrm>
            <a:off x="5219700" y="3644900"/>
            <a:ext cx="288925" cy="2889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63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0" rIns="90000" bIns="46800" anchor="ctr"/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6384" name="AutoShape 3511"/>
          <p:cNvSpPr>
            <a:spLocks noChangeArrowheads="1"/>
          </p:cNvSpPr>
          <p:nvPr/>
        </p:nvSpPr>
        <p:spPr bwMode="gray">
          <a:xfrm>
            <a:off x="6588125" y="4221163"/>
            <a:ext cx="288925" cy="2889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63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0" rIns="90000" bIns="46800" anchor="ctr"/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6385" name="AutoShape 3511"/>
          <p:cNvSpPr>
            <a:spLocks noChangeArrowheads="1"/>
          </p:cNvSpPr>
          <p:nvPr/>
        </p:nvSpPr>
        <p:spPr bwMode="gray">
          <a:xfrm>
            <a:off x="7954963" y="5102225"/>
            <a:ext cx="288925" cy="2889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63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0" rIns="90000" bIns="46800" anchor="ctr"/>
          <a:lstStyle/>
          <a:p>
            <a:pPr algn="ctr"/>
            <a:r>
              <a:rPr lang="de-DE" sz="16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6386" name="AutoShape 3511"/>
          <p:cNvSpPr>
            <a:spLocks noChangeArrowheads="1"/>
          </p:cNvSpPr>
          <p:nvPr/>
        </p:nvSpPr>
        <p:spPr bwMode="gray">
          <a:xfrm>
            <a:off x="8497888" y="5661025"/>
            <a:ext cx="288925" cy="2889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63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0000" tIns="0" rIns="90000" bIns="46800" anchor="ctr"/>
          <a:lstStyle/>
          <a:p>
            <a:pPr algn="ctr"/>
            <a:endParaRPr lang="de-DE" sz="16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767013"/>
            <a:ext cx="2159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8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0338" y="3287713"/>
            <a:ext cx="2159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613" y="3695700"/>
            <a:ext cx="2159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4513" y="1716088"/>
            <a:ext cx="5956300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ern mit 5 Zacken 6"/>
          <p:cNvSpPr/>
          <p:nvPr/>
        </p:nvSpPr>
        <p:spPr>
          <a:xfrm>
            <a:off x="4267200" y="5545138"/>
            <a:ext cx="203200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8" name="Stern mit 5 Zacken 7"/>
          <p:cNvSpPr/>
          <p:nvPr/>
        </p:nvSpPr>
        <p:spPr>
          <a:xfrm>
            <a:off x="4730750" y="4114800"/>
            <a:ext cx="203200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Stern mit 5 Zacken 8"/>
          <p:cNvSpPr/>
          <p:nvPr/>
        </p:nvSpPr>
        <p:spPr>
          <a:xfrm>
            <a:off x="3779838" y="4264025"/>
            <a:ext cx="201612" cy="19208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Stern mit 5 Zacken 9"/>
          <p:cNvSpPr/>
          <p:nvPr/>
        </p:nvSpPr>
        <p:spPr>
          <a:xfrm>
            <a:off x="3073400" y="4143375"/>
            <a:ext cx="203200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Stern mit 5 Zacken 10"/>
          <p:cNvSpPr/>
          <p:nvPr/>
        </p:nvSpPr>
        <p:spPr>
          <a:xfrm>
            <a:off x="3175000" y="3962400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Stern mit 5 Zacken 11"/>
          <p:cNvSpPr/>
          <p:nvPr/>
        </p:nvSpPr>
        <p:spPr>
          <a:xfrm>
            <a:off x="4792663" y="3068638"/>
            <a:ext cx="203200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Stern mit 5 Zacken 12"/>
          <p:cNvSpPr/>
          <p:nvPr/>
        </p:nvSpPr>
        <p:spPr>
          <a:xfrm>
            <a:off x="3911600" y="5300663"/>
            <a:ext cx="203200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Stern mit 5 Zacken 13"/>
          <p:cNvSpPr/>
          <p:nvPr/>
        </p:nvSpPr>
        <p:spPr>
          <a:xfrm>
            <a:off x="3695700" y="4279900"/>
            <a:ext cx="203200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Stern mit 5 Zacken 14"/>
          <p:cNvSpPr/>
          <p:nvPr/>
        </p:nvSpPr>
        <p:spPr>
          <a:xfrm>
            <a:off x="3665538" y="4435475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Stern mit 5 Zacken 15"/>
          <p:cNvSpPr/>
          <p:nvPr/>
        </p:nvSpPr>
        <p:spPr>
          <a:xfrm>
            <a:off x="3486150" y="4986338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7" name="Stern mit 5 Zacken 16"/>
          <p:cNvSpPr/>
          <p:nvPr/>
        </p:nvSpPr>
        <p:spPr>
          <a:xfrm>
            <a:off x="3811588" y="4002088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8" name="Stern mit 5 Zacken 17"/>
          <p:cNvSpPr/>
          <p:nvPr/>
        </p:nvSpPr>
        <p:spPr>
          <a:xfrm>
            <a:off x="3263900" y="4691063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9" name="Stern mit 5 Zacken 18"/>
          <p:cNvSpPr/>
          <p:nvPr/>
        </p:nvSpPr>
        <p:spPr>
          <a:xfrm>
            <a:off x="3175000" y="5081588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0" name="Stern mit 5 Zacken 19"/>
          <p:cNvSpPr/>
          <p:nvPr/>
        </p:nvSpPr>
        <p:spPr>
          <a:xfrm>
            <a:off x="4660900" y="4835525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Stern mit 5 Zacken 20"/>
          <p:cNvSpPr/>
          <p:nvPr/>
        </p:nvSpPr>
        <p:spPr>
          <a:xfrm>
            <a:off x="4240213" y="4873625"/>
            <a:ext cx="201612" cy="19208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Stern mit 5 Zacken 21"/>
          <p:cNvSpPr/>
          <p:nvPr/>
        </p:nvSpPr>
        <p:spPr>
          <a:xfrm>
            <a:off x="4183063" y="4808538"/>
            <a:ext cx="203200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Stern mit 5 Zacken 22"/>
          <p:cNvSpPr/>
          <p:nvPr/>
        </p:nvSpPr>
        <p:spPr>
          <a:xfrm>
            <a:off x="4240213" y="4778375"/>
            <a:ext cx="201612" cy="19208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Stern mit 5 Zacken 23"/>
          <p:cNvSpPr/>
          <p:nvPr/>
        </p:nvSpPr>
        <p:spPr>
          <a:xfrm>
            <a:off x="4268788" y="4984750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Stern mit 5 Zacken 24"/>
          <p:cNvSpPr/>
          <p:nvPr/>
        </p:nvSpPr>
        <p:spPr>
          <a:xfrm>
            <a:off x="4240213" y="4778375"/>
            <a:ext cx="201612" cy="19208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Stern mit 5 Zacken 25"/>
          <p:cNvSpPr/>
          <p:nvPr/>
        </p:nvSpPr>
        <p:spPr>
          <a:xfrm>
            <a:off x="4195763" y="4799013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7" name="Stern mit 5 Zacken 26"/>
          <p:cNvSpPr/>
          <p:nvPr/>
        </p:nvSpPr>
        <p:spPr>
          <a:xfrm>
            <a:off x="1993900" y="5537200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Stern mit 5 Zacken 27"/>
          <p:cNvSpPr/>
          <p:nvPr/>
        </p:nvSpPr>
        <p:spPr>
          <a:xfrm>
            <a:off x="5084763" y="4933950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" name="Stern mit 5 Zacken 28"/>
          <p:cNvSpPr/>
          <p:nvPr/>
        </p:nvSpPr>
        <p:spPr>
          <a:xfrm>
            <a:off x="4325938" y="4752975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0" name="Stern mit 5 Zacken 29"/>
          <p:cNvSpPr/>
          <p:nvPr/>
        </p:nvSpPr>
        <p:spPr>
          <a:xfrm>
            <a:off x="4122738" y="4783138"/>
            <a:ext cx="203200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1" name="Stern mit 5 Zacken 30"/>
          <p:cNvSpPr/>
          <p:nvPr/>
        </p:nvSpPr>
        <p:spPr>
          <a:xfrm>
            <a:off x="2492375" y="5149850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2" name="Stern mit 5 Zacken 31"/>
          <p:cNvSpPr/>
          <p:nvPr/>
        </p:nvSpPr>
        <p:spPr>
          <a:xfrm>
            <a:off x="4370388" y="4500563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3" name="Stern mit 5 Zacken 32"/>
          <p:cNvSpPr/>
          <p:nvPr/>
        </p:nvSpPr>
        <p:spPr>
          <a:xfrm>
            <a:off x="4286250" y="4778375"/>
            <a:ext cx="203200" cy="192088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4" name="Stern mit 5 Zacken 33"/>
          <p:cNvSpPr/>
          <p:nvPr/>
        </p:nvSpPr>
        <p:spPr>
          <a:xfrm>
            <a:off x="4213225" y="4540250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5" name="Stern mit 5 Zacken 34"/>
          <p:cNvSpPr/>
          <p:nvPr/>
        </p:nvSpPr>
        <p:spPr>
          <a:xfrm>
            <a:off x="4094163" y="4279900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6" name="Stern mit 5 Zacken 35"/>
          <p:cNvSpPr/>
          <p:nvPr/>
        </p:nvSpPr>
        <p:spPr>
          <a:xfrm>
            <a:off x="3767138" y="4562475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249" name="Text Box 6"/>
          <p:cNvSpPr txBox="1">
            <a:spLocks noChangeArrowheads="1"/>
          </p:cNvSpPr>
          <p:nvPr/>
        </p:nvSpPr>
        <p:spPr bwMode="auto">
          <a:xfrm>
            <a:off x="468313" y="65246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9250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Smart Grid Projects across the EU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7" name="Stern mit 5 Zacken 36"/>
          <p:cNvSpPr/>
          <p:nvPr/>
        </p:nvSpPr>
        <p:spPr>
          <a:xfrm>
            <a:off x="4211638" y="3573463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8" name="Stern mit 5 Zacken 37"/>
          <p:cNvSpPr/>
          <p:nvPr/>
        </p:nvSpPr>
        <p:spPr>
          <a:xfrm>
            <a:off x="3708400" y="4797425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39" name="Stern mit 5 Zacken 38"/>
          <p:cNvSpPr/>
          <p:nvPr/>
        </p:nvSpPr>
        <p:spPr>
          <a:xfrm>
            <a:off x="3348038" y="4652963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0" name="Stern mit 5 Zacken 39"/>
          <p:cNvSpPr/>
          <p:nvPr/>
        </p:nvSpPr>
        <p:spPr>
          <a:xfrm>
            <a:off x="4154488" y="4292600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1" name="Stern mit 5 Zacken 40"/>
          <p:cNvSpPr/>
          <p:nvPr/>
        </p:nvSpPr>
        <p:spPr>
          <a:xfrm>
            <a:off x="2627313" y="5445125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2" name="Stern mit 5 Zacken 41"/>
          <p:cNvSpPr/>
          <p:nvPr/>
        </p:nvSpPr>
        <p:spPr>
          <a:xfrm>
            <a:off x="3563938" y="4149725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3" name="Stern mit 5 Zacken 42"/>
          <p:cNvSpPr/>
          <p:nvPr/>
        </p:nvSpPr>
        <p:spPr>
          <a:xfrm>
            <a:off x="3924300" y="3716338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4" name="Stern mit 5 Zacken 43"/>
          <p:cNvSpPr/>
          <p:nvPr/>
        </p:nvSpPr>
        <p:spPr>
          <a:xfrm>
            <a:off x="3851275" y="4652963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5" name="Stern mit 5 Zacken 44"/>
          <p:cNvSpPr/>
          <p:nvPr/>
        </p:nvSpPr>
        <p:spPr>
          <a:xfrm>
            <a:off x="4284663" y="3860800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6" name="Stern mit 5 Zacken 45"/>
          <p:cNvSpPr/>
          <p:nvPr/>
        </p:nvSpPr>
        <p:spPr>
          <a:xfrm>
            <a:off x="4140200" y="5516563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7" name="Stern mit 5 Zacken 46"/>
          <p:cNvSpPr/>
          <p:nvPr/>
        </p:nvSpPr>
        <p:spPr>
          <a:xfrm>
            <a:off x="2700338" y="5732463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8" name="Stern mit 5 Zacken 47"/>
          <p:cNvSpPr/>
          <p:nvPr/>
        </p:nvSpPr>
        <p:spPr>
          <a:xfrm>
            <a:off x="2700338" y="3860800"/>
            <a:ext cx="201612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9" name="Stern mit 5 Zacken 48"/>
          <p:cNvSpPr/>
          <p:nvPr/>
        </p:nvSpPr>
        <p:spPr>
          <a:xfrm>
            <a:off x="3276600" y="4581525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0" name="Stern mit 5 Zacken 49"/>
          <p:cNvSpPr/>
          <p:nvPr/>
        </p:nvSpPr>
        <p:spPr>
          <a:xfrm>
            <a:off x="4356100" y="3500438"/>
            <a:ext cx="201613" cy="190500"/>
          </a:xfrm>
          <a:prstGeom prst="star5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Categories of Smart Grid projects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7" name="Diagramm 6"/>
          <p:cNvGraphicFramePr/>
          <p:nvPr/>
        </p:nvGraphicFramePr>
        <p:xfrm>
          <a:off x="1115616" y="1844824"/>
          <a:ext cx="648072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043608" y="5517232"/>
          <a:ext cx="7380312" cy="76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2563086"/>
                <a:gridCol w="533258"/>
                <a:gridCol w="3779912"/>
              </a:tblGrid>
              <a:tr h="17581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CTRL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Control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Techniques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ICT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Information and Communication Technologies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7581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Datawarehousing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R+Q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Reliability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Power Quality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7581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M+R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Energy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Market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and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Regulation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RG+S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Renewable Power Generation and Energy Storage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175818"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GI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Grid</a:t>
                      </a:r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Infrastructure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SM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Smart </a:t>
                      </a:r>
                      <a:r>
                        <a:rPr lang="de-DE" sz="12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Metering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2160587"/>
          </a:xfrm>
        </p:spPr>
        <p:txBody>
          <a:bodyPr/>
          <a:lstStyle/>
          <a:p>
            <a:pPr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Main drivers/Need for Smart Grid applications</a:t>
            </a:r>
            <a:endParaRPr lang="de-DE" sz="2400" b="1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875030" lvl="1" indent="-36703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Integration of renewable energy/dispersed generation</a:t>
            </a:r>
            <a:endParaRPr lang="de-DE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875030" lvl="1" indent="-36703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E-mobility</a:t>
            </a:r>
            <a:endParaRPr lang="de-DE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875030" lvl="1" indent="-36703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Storage</a:t>
            </a:r>
            <a:endParaRPr lang="de-DE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875030" lvl="1" indent="-36703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Energy Market/Demand Site Management</a:t>
            </a:r>
            <a:endParaRPr lang="de-DE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875030" lvl="1" indent="-36703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Reliability/Quality of Supply</a:t>
            </a:r>
            <a:endParaRPr lang="de-DE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Working G</a:t>
            </a:r>
            <a:r>
              <a:rPr lang="en-US" sz="3200" b="1">
                <a:solidFill>
                  <a:srgbClr val="0E318D"/>
                </a:solidFill>
                <a:latin typeface="Arial" charset="0"/>
              </a:rPr>
              <a:t>rou</a:t>
            </a:r>
            <a:r>
              <a:rPr lang="en-US" sz="3200" b="1">
                <a:solidFill>
                  <a:schemeClr val="bg2"/>
                </a:solidFill>
                <a:latin typeface="Arial" charset="0"/>
              </a:rPr>
              <a:t>p – First Results I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173" name="Pfeil nach rechts 4"/>
          <p:cNvSpPr>
            <a:spLocks noChangeArrowheads="1"/>
          </p:cNvSpPr>
          <p:nvPr/>
        </p:nvSpPr>
        <p:spPr bwMode="auto">
          <a:xfrm>
            <a:off x="755650" y="4221163"/>
            <a:ext cx="503238" cy="431800"/>
          </a:xfrm>
          <a:prstGeom prst="rightArrow">
            <a:avLst>
              <a:gd name="adj1" fmla="val 50000"/>
              <a:gd name="adj2" fmla="val 49947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8198" name="Textfeld 5"/>
          <p:cNvSpPr txBox="1">
            <a:spLocks noChangeArrowheads="1"/>
          </p:cNvSpPr>
          <p:nvPr/>
        </p:nvSpPr>
        <p:spPr bwMode="auto">
          <a:xfrm>
            <a:off x="1619250" y="4221163"/>
            <a:ext cx="7200900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4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20000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Two possible solutions: </a:t>
            </a:r>
          </a:p>
          <a:p>
            <a:pPr>
              <a:lnSpc>
                <a:spcPct val="114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Invest in primary equipment (cables, transformers etc.)</a:t>
            </a:r>
          </a:p>
          <a:p>
            <a:pPr>
              <a:lnSpc>
                <a:spcPct val="114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 Invest </a:t>
            </a:r>
            <a:r>
              <a:rPr lang="en-GB" sz="2000" b="1" dirty="0">
                <a:solidFill>
                  <a:schemeClr val="bg2"/>
                </a:solidFill>
                <a:latin typeface="Arial" charset="0"/>
              </a:rPr>
              <a:t>(less!)</a:t>
            </a:r>
            <a:r>
              <a:rPr lang="en-GB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in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grid intelligence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(secondary equipment)</a:t>
            </a:r>
          </a:p>
          <a:p>
            <a:pPr>
              <a:lnSpc>
                <a:spcPct val="114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120000"/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Pfeil nach rechts 6"/>
          <p:cNvSpPr>
            <a:spLocks noChangeArrowheads="1"/>
          </p:cNvSpPr>
          <p:nvPr/>
        </p:nvSpPr>
        <p:spPr bwMode="auto">
          <a:xfrm>
            <a:off x="755650" y="5589588"/>
            <a:ext cx="504825" cy="431800"/>
          </a:xfrm>
          <a:prstGeom prst="rightArrow">
            <a:avLst>
              <a:gd name="adj1" fmla="val 50000"/>
              <a:gd name="adj2" fmla="val 50104"/>
            </a:avLst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7176" name="Textfeld 7"/>
          <p:cNvSpPr txBox="1">
            <a:spLocks noChangeArrowheads="1"/>
          </p:cNvSpPr>
          <p:nvPr/>
        </p:nvSpPr>
        <p:spPr bwMode="auto">
          <a:xfrm>
            <a:off x="1619250" y="5589588"/>
            <a:ext cx="6480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latin typeface="Arial" charset="0"/>
              </a:rPr>
              <a:t>Strong focus on </a:t>
            </a:r>
            <a:r>
              <a:rPr lang="en-GB" sz="2000" b="1">
                <a:latin typeface="Arial" charset="0"/>
              </a:rPr>
              <a:t>MV-</a:t>
            </a:r>
            <a:r>
              <a:rPr lang="en-GB" sz="2000">
                <a:latin typeface="Arial" charset="0"/>
              </a:rPr>
              <a:t> and </a:t>
            </a:r>
            <a:r>
              <a:rPr lang="en-GB" sz="2000" b="1">
                <a:latin typeface="Arial" charset="0"/>
              </a:rPr>
              <a:t>LV-grids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248150"/>
          </a:xfrm>
        </p:spPr>
        <p:txBody>
          <a:bodyPr/>
          <a:lstStyle/>
          <a:p>
            <a:pPr marL="274320" indent="-27432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Technical Solutions/State of the Art Technologies</a:t>
            </a:r>
            <a:endParaRPr lang="de-DE" sz="2000" b="1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875030" lvl="1" indent="-36703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Control Techniques</a:t>
            </a:r>
            <a:endParaRPr lang="de-DE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1473200" lvl="2" indent="-45720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Central Control Systems</a:t>
            </a:r>
            <a:endParaRPr lang="de-DE" sz="16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1473200" lvl="2" indent="-45720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Decentralized Control Systems</a:t>
            </a:r>
            <a:endParaRPr lang="de-DE" sz="16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1473200" lvl="2" indent="-45720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Protection Systems</a:t>
            </a:r>
            <a:endParaRPr lang="de-DE" sz="16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875030" lvl="1" indent="-36703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Communication Techniques </a:t>
            </a:r>
            <a:endParaRPr lang="de-DE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1473200" lvl="2" indent="-45720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Communication Media/Carrier </a:t>
            </a:r>
            <a:endParaRPr lang="de-DE" sz="16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1473200" lvl="2" indent="-45720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Range/Area of Communication Techniques</a:t>
            </a:r>
            <a:endParaRPr lang="de-DE" sz="16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875030" lvl="1" indent="-36703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New grid infrastructures, new grid planning principles (primary equipment/hardware)</a:t>
            </a:r>
            <a:endParaRPr lang="de-DE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875030" lvl="1" indent="-36703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Data Warehousing</a:t>
            </a:r>
            <a:endParaRPr lang="de-DE" sz="1800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  <a:p>
            <a:pPr marL="274320" indent="-274320" ea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International/European Standards/State of the Art in Standardization</a:t>
            </a:r>
            <a:endParaRPr lang="de-DE" sz="2000" b="1" dirty="0" smtClean="0">
              <a:solidFill>
                <a:srgbClr val="000000"/>
              </a:solidFill>
              <a:latin typeface="+mj-lt"/>
              <a:ea typeface="Times New Roman"/>
              <a:cs typeface="Times New Roman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8196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Working Group – First Results II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68313" y="6308725"/>
            <a:ext cx="7200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BE" sz="1600">
                <a:latin typeface="Arial" charset="0"/>
              </a:rPr>
              <a:t>Markus Zdrallek – Germany – RT 6b</a:t>
            </a:r>
            <a:endParaRPr lang="fr-FR" sz="1600">
              <a:latin typeface="Arial" charset="0"/>
            </a:endParaRPr>
          </a:p>
        </p:txBody>
      </p:sp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539750" y="1268413"/>
            <a:ext cx="8208963" cy="9794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3200" b="1">
                <a:solidFill>
                  <a:schemeClr val="bg2"/>
                </a:solidFill>
                <a:latin typeface="Arial" charset="0"/>
              </a:rPr>
              <a:t>Examples for Smart Grid Projects:</a:t>
            </a:r>
            <a:br>
              <a:rPr lang="en-US" sz="3200" b="1">
                <a:solidFill>
                  <a:schemeClr val="bg2"/>
                </a:solidFill>
                <a:latin typeface="Arial" charset="0"/>
              </a:rPr>
            </a:br>
            <a:r>
              <a:rPr lang="en-US" sz="3200" b="1">
                <a:solidFill>
                  <a:schemeClr val="bg2"/>
                </a:solidFill>
                <a:latin typeface="Arial" charset="0"/>
              </a:rPr>
              <a:t>eTelligence, Germany</a:t>
            </a:r>
            <a:endParaRPr lang="fr-FR" sz="320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89163"/>
            <a:ext cx="5483225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platzhalter 2"/>
          <p:cNvSpPr>
            <a:spLocks noGrp="1"/>
          </p:cNvSpPr>
          <p:nvPr>
            <p:ph idx="1"/>
          </p:nvPr>
        </p:nvSpPr>
        <p:spPr>
          <a:xfrm>
            <a:off x="5867400" y="3141663"/>
            <a:ext cx="2736850" cy="1800225"/>
          </a:xfrm>
        </p:spPr>
        <p:txBody>
          <a:bodyPr/>
          <a:lstStyle/>
          <a:p>
            <a:pPr eaLnBrk="1" hangingPunct="1"/>
            <a:r>
              <a:rPr lang="en-US" sz="2000" b="1" smtClean="0">
                <a:latin typeface="Arial" charset="0"/>
              </a:rPr>
              <a:t>CTRL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ICT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Marketplace</a:t>
            </a:r>
          </a:p>
          <a:p>
            <a:pPr eaLnBrk="1" hangingPunct="1"/>
            <a:r>
              <a:rPr lang="en-US" sz="2000" b="1" smtClean="0">
                <a:latin typeface="Arial" charset="0"/>
              </a:rPr>
              <a:t>Smart Metering</a:t>
            </a:r>
          </a:p>
        </p:txBody>
      </p:sp>
      <p:sp>
        <p:nvSpPr>
          <p:cNvPr id="11270" name="Textfeld 2"/>
          <p:cNvSpPr txBox="1">
            <a:spLocks noChangeArrowheads="1"/>
          </p:cNvSpPr>
          <p:nvPr/>
        </p:nvSpPr>
        <p:spPr bwMode="auto">
          <a:xfrm>
            <a:off x="6719888" y="6308725"/>
            <a:ext cx="20256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200">
                <a:latin typeface="Arial" charset="0"/>
              </a:rPr>
              <a:t>Source: eTelligence project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IRED2011">
  <a:themeElements>
    <a:clrScheme name="">
      <a:dk1>
        <a:srgbClr val="000000"/>
      </a:dk1>
      <a:lt1>
        <a:srgbClr val="FFFFFF"/>
      </a:lt1>
      <a:dk2>
        <a:srgbClr val="779AF1"/>
      </a:dk2>
      <a:lt2>
        <a:srgbClr val="0E318D"/>
      </a:lt2>
      <a:accent1>
        <a:srgbClr val="154BD1"/>
      </a:accent1>
      <a:accent2>
        <a:srgbClr val="1F59E9"/>
      </a:accent2>
      <a:accent3>
        <a:srgbClr val="FFFFFF"/>
      </a:accent3>
      <a:accent4>
        <a:srgbClr val="000000"/>
      </a:accent4>
      <a:accent5>
        <a:srgbClr val="AAB1E5"/>
      </a:accent5>
      <a:accent6>
        <a:srgbClr val="1B50D3"/>
      </a:accent6>
      <a:hlink>
        <a:srgbClr val="0E318D"/>
      </a:hlink>
      <a:folHlink>
        <a:srgbClr val="FF9900"/>
      </a:folHlink>
    </a:clrScheme>
    <a:fontScheme name="CIRED2011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IRED2011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RED2011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9">
        <a:dk1>
          <a:srgbClr val="000000"/>
        </a:dk1>
        <a:lt1>
          <a:srgbClr val="FFFFFF"/>
        </a:lt1>
        <a:dk2>
          <a:srgbClr val="999900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0">
        <a:dk1>
          <a:srgbClr val="000000"/>
        </a:dk1>
        <a:lt1>
          <a:srgbClr val="FFFFFF"/>
        </a:lt1>
        <a:dk2>
          <a:srgbClr val="F96501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1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2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99CC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6813D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3">
        <a:dk1>
          <a:srgbClr val="000000"/>
        </a:dk1>
        <a:lt1>
          <a:srgbClr val="FFFFFF"/>
        </a:lt1>
        <a:dk2>
          <a:srgbClr val="FEB27E"/>
        </a:dk2>
        <a:lt2>
          <a:srgbClr val="F96501"/>
        </a:lt2>
        <a:accent1>
          <a:srgbClr val="FF6600"/>
        </a:accent1>
        <a:accent2>
          <a:srgbClr val="FE8F44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6813D"/>
        </a:accent6>
        <a:hlink>
          <a:srgbClr val="F96501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4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0E318D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5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0E318D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0C2B7F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RED2011 16">
        <a:dk1>
          <a:srgbClr val="000000"/>
        </a:dk1>
        <a:lt1>
          <a:srgbClr val="FFFFFF"/>
        </a:lt1>
        <a:dk2>
          <a:srgbClr val="0E318D"/>
        </a:dk2>
        <a:lt2>
          <a:srgbClr val="0E318D"/>
        </a:lt2>
        <a:accent1>
          <a:srgbClr val="154BD1"/>
        </a:accent1>
        <a:accent2>
          <a:srgbClr val="1F59E9"/>
        </a:accent2>
        <a:accent3>
          <a:srgbClr val="FFFFFF"/>
        </a:accent3>
        <a:accent4>
          <a:srgbClr val="000000"/>
        </a:accent4>
        <a:accent5>
          <a:srgbClr val="AAB1E5"/>
        </a:accent5>
        <a:accent6>
          <a:srgbClr val="1B50D3"/>
        </a:accent6>
        <a:hlink>
          <a:srgbClr val="0E318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779AF1"/>
    </a:dk2>
    <a:lt2>
      <a:srgbClr val="0E318D"/>
    </a:lt2>
    <a:accent1>
      <a:srgbClr val="154BD1"/>
    </a:accent1>
    <a:accent2>
      <a:srgbClr val="1F59E9"/>
    </a:accent2>
    <a:accent3>
      <a:srgbClr val="FFFFFF"/>
    </a:accent3>
    <a:accent4>
      <a:srgbClr val="000000"/>
    </a:accent4>
    <a:accent5>
      <a:srgbClr val="AAB1E5"/>
    </a:accent5>
    <a:accent6>
      <a:srgbClr val="1B50D3"/>
    </a:accent6>
    <a:hlink>
      <a:srgbClr val="0E318D"/>
    </a:hlink>
    <a:folHlink>
      <a:srgbClr val="FF9900"/>
    </a:folHlink>
  </a:clrScheme>
  <a:fontScheme name="CIRED2011">
    <a:majorFont>
      <a:latin typeface="Arial"/>
      <a:ea typeface=""/>
      <a:cs typeface="Arial"/>
    </a:majorFont>
    <a:minorFont>
      <a:latin typeface="Verdana"/>
      <a:ea typeface=""/>
      <a:cs typeface="Arial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618</Words>
  <Application>Microsoft Macintosh PowerPoint</Application>
  <PresentationFormat>Bildschirmpräsentation (4:3)</PresentationFormat>
  <Paragraphs>152</Paragraphs>
  <Slides>13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CIRED2011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Oerter, Christian</dc:creator>
  <cp:lastModifiedBy>T</cp:lastModifiedBy>
  <cp:revision>28</cp:revision>
  <dcterms:created xsi:type="dcterms:W3CDTF">2010-04-09T10:19:13Z</dcterms:created>
  <dcterms:modified xsi:type="dcterms:W3CDTF">2011-07-14T17:57:13Z</dcterms:modified>
</cp:coreProperties>
</file>